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696" r:id="rId2"/>
    <p:sldId id="920" r:id="rId3"/>
    <p:sldId id="964" r:id="rId4"/>
    <p:sldId id="965" r:id="rId5"/>
    <p:sldId id="966" r:id="rId6"/>
    <p:sldId id="967" r:id="rId7"/>
    <p:sldId id="968" r:id="rId8"/>
    <p:sldId id="969" r:id="rId9"/>
    <p:sldId id="970" r:id="rId10"/>
    <p:sldId id="971" r:id="rId11"/>
    <p:sldId id="972" r:id="rId12"/>
    <p:sldId id="973" r:id="rId13"/>
    <p:sldId id="974" r:id="rId14"/>
    <p:sldId id="975" r:id="rId15"/>
    <p:sldId id="976" r:id="rId16"/>
    <p:sldId id="977" r:id="rId17"/>
    <p:sldId id="978" r:id="rId18"/>
    <p:sldId id="979" r:id="rId19"/>
    <p:sldId id="1019" r:id="rId20"/>
    <p:sldId id="1020" r:id="rId21"/>
    <p:sldId id="983" r:id="rId22"/>
    <p:sldId id="921" r:id="rId23"/>
    <p:sldId id="923" r:id="rId24"/>
    <p:sldId id="924" r:id="rId25"/>
    <p:sldId id="925" r:id="rId26"/>
    <p:sldId id="926" r:id="rId27"/>
    <p:sldId id="1021" r:id="rId28"/>
    <p:sldId id="927" r:id="rId29"/>
    <p:sldId id="984" r:id="rId30"/>
    <p:sldId id="982" r:id="rId31"/>
    <p:sldId id="985" r:id="rId32"/>
    <p:sldId id="928" r:id="rId33"/>
    <p:sldId id="1023" r:id="rId34"/>
    <p:sldId id="930" r:id="rId35"/>
    <p:sldId id="932" r:id="rId36"/>
    <p:sldId id="933" r:id="rId37"/>
    <p:sldId id="934" r:id="rId38"/>
    <p:sldId id="995" r:id="rId39"/>
    <p:sldId id="987" r:id="rId40"/>
    <p:sldId id="988" r:id="rId41"/>
    <p:sldId id="989" r:id="rId42"/>
    <p:sldId id="938" r:id="rId43"/>
    <p:sldId id="939" r:id="rId44"/>
    <p:sldId id="990" r:id="rId45"/>
    <p:sldId id="991" r:id="rId46"/>
    <p:sldId id="1022" r:id="rId47"/>
    <p:sldId id="945" r:id="rId48"/>
    <p:sldId id="946" r:id="rId49"/>
    <p:sldId id="947" r:id="rId50"/>
    <p:sldId id="940" r:id="rId51"/>
    <p:sldId id="948" r:id="rId52"/>
    <p:sldId id="949" r:id="rId53"/>
    <p:sldId id="992" r:id="rId54"/>
    <p:sldId id="993" r:id="rId55"/>
    <p:sldId id="994" r:id="rId56"/>
    <p:sldId id="996" r:id="rId57"/>
    <p:sldId id="941" r:id="rId58"/>
    <p:sldId id="951" r:id="rId59"/>
    <p:sldId id="950" r:id="rId60"/>
    <p:sldId id="952" r:id="rId61"/>
    <p:sldId id="942" r:id="rId62"/>
    <p:sldId id="944" r:id="rId63"/>
    <p:sldId id="953" r:id="rId64"/>
    <p:sldId id="956" r:id="rId65"/>
    <p:sldId id="957" r:id="rId66"/>
    <p:sldId id="958" r:id="rId67"/>
    <p:sldId id="954" r:id="rId68"/>
    <p:sldId id="955" r:id="rId69"/>
    <p:sldId id="998" r:id="rId70"/>
    <p:sldId id="997" r:id="rId71"/>
    <p:sldId id="999" r:id="rId72"/>
    <p:sldId id="959" r:id="rId73"/>
    <p:sldId id="960" r:id="rId74"/>
    <p:sldId id="961" r:id="rId75"/>
    <p:sldId id="1000" r:id="rId76"/>
    <p:sldId id="962" r:id="rId77"/>
    <p:sldId id="1001" r:id="rId78"/>
    <p:sldId id="1002" r:id="rId79"/>
    <p:sldId id="963" r:id="rId80"/>
    <p:sldId id="1003" r:id="rId81"/>
    <p:sldId id="1004" r:id="rId82"/>
    <p:sldId id="1005" r:id="rId83"/>
    <p:sldId id="1006" r:id="rId84"/>
    <p:sldId id="1007" r:id="rId85"/>
    <p:sldId id="1008" r:id="rId86"/>
    <p:sldId id="1009" r:id="rId87"/>
    <p:sldId id="1010" r:id="rId88"/>
    <p:sldId id="1011" r:id="rId89"/>
    <p:sldId id="1012" r:id="rId90"/>
    <p:sldId id="1013" r:id="rId91"/>
    <p:sldId id="1014" r:id="rId92"/>
    <p:sldId id="1015" r:id="rId93"/>
    <p:sldId id="1016" r:id="rId94"/>
    <p:sldId id="1017" r:id="rId95"/>
    <p:sldId id="1018" r:id="rId96"/>
    <p:sldId id="916" r:id="rId97"/>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96"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E00"/>
    <a:srgbClr val="FF9900"/>
    <a:srgbClr val="80B15F"/>
    <a:srgbClr val="A1C589"/>
    <a:srgbClr val="0066CC"/>
    <a:srgbClr val="CCECFF"/>
    <a:srgbClr val="3399FF"/>
    <a:srgbClr val="ABE3FF"/>
    <a:srgbClr val="FFA7A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68351" autoAdjust="0"/>
  </p:normalViewPr>
  <p:slideViewPr>
    <p:cSldViewPr snapToGrid="0">
      <p:cViewPr varScale="1">
        <p:scale>
          <a:sx n="58" d="100"/>
          <a:sy n="58" d="100"/>
        </p:scale>
        <p:origin x="1248" y="36"/>
      </p:cViewPr>
      <p:guideLst>
        <p:guide orient="horz" pos="2296"/>
        <p:guide pos="379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2022/10/28</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10</a:t>
            </a:fld>
            <a:endParaRPr lang="en-US" altLang="zh-CN"/>
          </a:p>
        </p:txBody>
      </p:sp>
    </p:spTree>
    <p:extLst>
      <p:ext uri="{BB962C8B-B14F-4D97-AF65-F5344CB8AC3E}">
        <p14:creationId xmlns:p14="http://schemas.microsoft.com/office/powerpoint/2010/main" val="324833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11</a:t>
            </a:fld>
            <a:endParaRPr lang="en-US" altLang="zh-CN"/>
          </a:p>
        </p:txBody>
      </p:sp>
    </p:spTree>
    <p:extLst>
      <p:ext uri="{BB962C8B-B14F-4D97-AF65-F5344CB8AC3E}">
        <p14:creationId xmlns:p14="http://schemas.microsoft.com/office/powerpoint/2010/main" val="326233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12</a:t>
            </a:fld>
            <a:endParaRPr lang="en-US" altLang="zh-CN"/>
          </a:p>
        </p:txBody>
      </p:sp>
    </p:spTree>
    <p:extLst>
      <p:ext uri="{BB962C8B-B14F-4D97-AF65-F5344CB8AC3E}">
        <p14:creationId xmlns:p14="http://schemas.microsoft.com/office/powerpoint/2010/main" val="203011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13</a:t>
            </a:fld>
            <a:endParaRPr lang="en-US" altLang="zh-CN"/>
          </a:p>
        </p:txBody>
      </p:sp>
    </p:spTree>
    <p:extLst>
      <p:ext uri="{BB962C8B-B14F-4D97-AF65-F5344CB8AC3E}">
        <p14:creationId xmlns:p14="http://schemas.microsoft.com/office/powerpoint/2010/main" val="669143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14</a:t>
            </a:fld>
            <a:endParaRPr lang="en-US" altLang="zh-CN"/>
          </a:p>
        </p:txBody>
      </p:sp>
    </p:spTree>
    <p:extLst>
      <p:ext uri="{BB962C8B-B14F-4D97-AF65-F5344CB8AC3E}">
        <p14:creationId xmlns:p14="http://schemas.microsoft.com/office/powerpoint/2010/main" val="143138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15</a:t>
            </a:fld>
            <a:endParaRPr lang="en-US" altLang="zh-CN"/>
          </a:p>
        </p:txBody>
      </p:sp>
    </p:spTree>
    <p:extLst>
      <p:ext uri="{BB962C8B-B14F-4D97-AF65-F5344CB8AC3E}">
        <p14:creationId xmlns:p14="http://schemas.microsoft.com/office/powerpoint/2010/main" val="6643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16</a:t>
            </a:fld>
            <a:endParaRPr lang="en-US" altLang="zh-CN"/>
          </a:p>
        </p:txBody>
      </p:sp>
    </p:spTree>
    <p:extLst>
      <p:ext uri="{BB962C8B-B14F-4D97-AF65-F5344CB8AC3E}">
        <p14:creationId xmlns:p14="http://schemas.microsoft.com/office/powerpoint/2010/main" val="1313128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17</a:t>
            </a:fld>
            <a:endParaRPr lang="en-US" altLang="zh-CN"/>
          </a:p>
        </p:txBody>
      </p:sp>
    </p:spTree>
    <p:extLst>
      <p:ext uri="{BB962C8B-B14F-4D97-AF65-F5344CB8AC3E}">
        <p14:creationId xmlns:p14="http://schemas.microsoft.com/office/powerpoint/2010/main" val="93476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18</a:t>
            </a:fld>
            <a:endParaRPr lang="en-US" altLang="zh-CN"/>
          </a:p>
        </p:txBody>
      </p:sp>
    </p:spTree>
    <p:extLst>
      <p:ext uri="{BB962C8B-B14F-4D97-AF65-F5344CB8AC3E}">
        <p14:creationId xmlns:p14="http://schemas.microsoft.com/office/powerpoint/2010/main" val="126430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19</a:t>
            </a:fld>
            <a:endParaRPr lang="en-US" altLang="zh-CN"/>
          </a:p>
        </p:txBody>
      </p:sp>
    </p:spTree>
    <p:extLst>
      <p:ext uri="{BB962C8B-B14F-4D97-AF65-F5344CB8AC3E}">
        <p14:creationId xmlns:p14="http://schemas.microsoft.com/office/powerpoint/2010/main" val="165314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72880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20</a:t>
            </a:fld>
            <a:endParaRPr lang="en-US" altLang="zh-CN"/>
          </a:p>
        </p:txBody>
      </p:sp>
    </p:spTree>
    <p:extLst>
      <p:ext uri="{BB962C8B-B14F-4D97-AF65-F5344CB8AC3E}">
        <p14:creationId xmlns:p14="http://schemas.microsoft.com/office/powerpoint/2010/main" val="3983210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21</a:t>
            </a:fld>
            <a:endParaRPr lang="en-US" altLang="zh-CN"/>
          </a:p>
        </p:txBody>
      </p:sp>
    </p:spTree>
    <p:extLst>
      <p:ext uri="{BB962C8B-B14F-4D97-AF65-F5344CB8AC3E}">
        <p14:creationId xmlns:p14="http://schemas.microsoft.com/office/powerpoint/2010/main" val="2257788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22</a:t>
            </a:fld>
            <a:endParaRPr lang="en-US" altLang="zh-CN"/>
          </a:p>
        </p:txBody>
      </p:sp>
    </p:spTree>
    <p:extLst>
      <p:ext uri="{BB962C8B-B14F-4D97-AF65-F5344CB8AC3E}">
        <p14:creationId xmlns:p14="http://schemas.microsoft.com/office/powerpoint/2010/main" val="2599111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损失：可以理解为一种惩罚</a:t>
                </a:r>
                <a:endParaRPr lang="en-US" altLang="zh-CN" dirty="0"/>
              </a:p>
              <a:p>
                <a:r>
                  <a:rPr lang="zh-CN" altLang="en-US" sz="1200" b="0" dirty="0">
                    <a:latin typeface="+mj-ea"/>
                    <a:ea typeface="+mj-ea"/>
                  </a:rPr>
                  <a:t>条件风险：一个样本属于</a:t>
                </a:r>
                <a14:m>
                  <m:oMath xmlns:m="http://schemas.openxmlformats.org/officeDocument/2006/math">
                    <m:sSub>
                      <m:sSubPr>
                        <m:ctrlPr>
                          <a:rPr lang="en-US" altLang="zh-CN" sz="1200" b="0" i="1" kern="1200" smtClean="0">
                            <a:solidFill>
                              <a:schemeClr val="tx1"/>
                            </a:solidFill>
                            <a:latin typeface="Cambria Math" panose="02040503050406030204" pitchFamily="18" charset="0"/>
                            <a:ea typeface="宋体" panose="02010600030101010101" pitchFamily="2" charset="-122"/>
                            <a:cs typeface="+mn-cs"/>
                          </a:rPr>
                        </m:ctrlPr>
                      </m:sSubPr>
                      <m:e>
                        <m:r>
                          <a:rPr lang="en-US" altLang="zh-CN" sz="1200" b="0" i="1" kern="1200" smtClean="0">
                            <a:solidFill>
                              <a:schemeClr val="tx1"/>
                            </a:solidFill>
                            <a:latin typeface="Cambria Math" panose="02040503050406030204" pitchFamily="18" charset="0"/>
                            <a:ea typeface="宋体" panose="02010600030101010101" pitchFamily="2" charset="-122"/>
                            <a:cs typeface="+mn-cs"/>
                          </a:rPr>
                          <m:t>𝑐</m:t>
                        </m:r>
                      </m:e>
                      <m:sub>
                        <m:r>
                          <a:rPr lang="en-US" altLang="zh-CN" sz="1200" b="0" i="1" kern="1200" smtClean="0">
                            <a:solidFill>
                              <a:schemeClr val="tx1"/>
                            </a:solidFill>
                            <a:latin typeface="Cambria Math" panose="02040503050406030204" pitchFamily="18" charset="0"/>
                            <a:ea typeface="宋体" panose="02010600030101010101" pitchFamily="2" charset="-122"/>
                            <a:cs typeface="+mn-cs"/>
                          </a:rPr>
                          <m:t>𝑖</m:t>
                        </m:r>
                      </m:sub>
                    </m:sSub>
                  </m:oMath>
                </a14:m>
                <a:r>
                  <a:rPr lang="zh-CN" altLang="en-US" sz="1200" b="0" dirty="0">
                    <a:latin typeface="+mj-ea"/>
                    <a:ea typeface="+mj-ea"/>
                  </a:rPr>
                  <a:t>，基于后验概率</a:t>
                </a:r>
                <a14:m>
                  <m:oMath xmlns:m="http://schemas.openxmlformats.org/officeDocument/2006/math">
                    <m:r>
                      <a:rPr lang="en-US" altLang="zh-CN" sz="1200" b="0" i="1" smtClean="0">
                        <a:latin typeface="Cambria Math" panose="02040503050406030204" pitchFamily="18" charset="0"/>
                        <a:ea typeface="+mj-ea"/>
                      </a:rPr>
                      <m:t>𝑃</m:t>
                    </m:r>
                    <m:r>
                      <a:rPr lang="en-US" altLang="zh-CN" sz="1200" b="0" i="1" smtClean="0">
                        <a:latin typeface="Cambria Math" panose="02040503050406030204" pitchFamily="18" charset="0"/>
                        <a:ea typeface="+mj-ea"/>
                      </a:rPr>
                      <m:t>(</m:t>
                    </m:r>
                    <m:sSub>
                      <m:sSubPr>
                        <m:ctrlPr>
                          <a:rPr lang="en-US" altLang="zh-CN" sz="1200" b="0" i="1" smtClean="0">
                            <a:latin typeface="Cambria Math" panose="02040503050406030204" pitchFamily="18" charset="0"/>
                            <a:ea typeface="+mj-ea"/>
                          </a:rPr>
                        </m:ctrlPr>
                      </m:sSubPr>
                      <m:e>
                        <m:r>
                          <a:rPr lang="en-US" altLang="zh-CN" sz="1200" b="0" i="1" smtClean="0">
                            <a:latin typeface="Cambria Math" panose="02040503050406030204" pitchFamily="18" charset="0"/>
                            <a:ea typeface="+mj-ea"/>
                          </a:rPr>
                          <m:t>𝑐</m:t>
                        </m:r>
                      </m:e>
                      <m:sub>
                        <m:r>
                          <a:rPr lang="en-US" altLang="zh-CN" sz="1200" b="0" i="1" smtClean="0">
                            <a:latin typeface="Cambria Math" panose="02040503050406030204" pitchFamily="18" charset="0"/>
                            <a:ea typeface="+mj-ea"/>
                          </a:rPr>
                          <m:t>𝑖</m:t>
                        </m:r>
                      </m:sub>
                    </m:sSub>
                    <m:r>
                      <a:rPr lang="en-US" altLang="zh-CN" sz="1200" b="0" i="1" smtClean="0">
                        <a:latin typeface="Cambria Math" panose="02040503050406030204" pitchFamily="18" charset="0"/>
                        <a:ea typeface="+mj-ea"/>
                      </a:rPr>
                      <m:t>|</m:t>
                    </m:r>
                    <m:r>
                      <a:rPr lang="en-US" altLang="zh-CN" sz="1200" b="1" i="1" smtClean="0">
                        <a:latin typeface="Cambria Math" panose="02040503050406030204" pitchFamily="18" charset="0"/>
                        <a:ea typeface="+mj-ea"/>
                      </a:rPr>
                      <m:t>𝒙</m:t>
                    </m:r>
                    <m:r>
                      <a:rPr lang="en-US" altLang="zh-CN" sz="1200" b="0" i="1" smtClean="0">
                        <a:latin typeface="Cambria Math" panose="02040503050406030204" pitchFamily="18" charset="0"/>
                        <a:ea typeface="+mj-ea"/>
                      </a:rPr>
                      <m:t>)</m:t>
                    </m:r>
                  </m:oMath>
                </a14:m>
                <a:r>
                  <a:rPr lang="zh-CN" altLang="en-US" sz="1200" b="0" dirty="0">
                    <a:latin typeface="+mj-ea"/>
                    <a:ea typeface="+mj-ea"/>
                  </a:rPr>
                  <a:t>可获得将样本</a:t>
                </a:r>
                <a14:m>
                  <m:oMath xmlns:m="http://schemas.openxmlformats.org/officeDocument/2006/math">
                    <m:r>
                      <a:rPr lang="en-US" altLang="zh-CN" sz="1200" i="1">
                        <a:latin typeface="Cambria Math" panose="02040503050406030204" pitchFamily="18" charset="0"/>
                      </a:rPr>
                      <m:t>𝒙</m:t>
                    </m:r>
                  </m:oMath>
                </a14:m>
                <a:r>
                  <a:rPr lang="zh-CN" altLang="en-US" sz="1200" b="0" dirty="0">
                    <a:latin typeface="+mj-ea"/>
                    <a:ea typeface="+mj-ea"/>
                  </a:rPr>
                  <a:t>分类为</a:t>
                </a:r>
                <a14:m>
                  <m:oMath xmlns:m="http://schemas.openxmlformats.org/officeDocument/2006/math">
                    <m:sSub>
                      <m:sSubPr>
                        <m:ctrlPr>
                          <a:rPr lang="en-US" altLang="zh-CN" sz="1200" b="0" i="1">
                            <a:latin typeface="Cambria Math" panose="02040503050406030204" pitchFamily="18" charset="0"/>
                          </a:rPr>
                        </m:ctrlPr>
                      </m:sSubPr>
                      <m:e>
                        <m:r>
                          <a:rPr lang="en-US" altLang="zh-CN" sz="1200" b="0" i="1">
                            <a:latin typeface="Cambria Math" panose="02040503050406030204" pitchFamily="18" charset="0"/>
                          </a:rPr>
                          <m:t>𝑐</m:t>
                        </m:r>
                      </m:e>
                      <m:sub>
                        <m:r>
                          <a:rPr lang="en-US" altLang="zh-CN" sz="1200" b="0" i="1">
                            <a:latin typeface="Cambria Math" panose="02040503050406030204" pitchFamily="18" charset="0"/>
                          </a:rPr>
                          <m:t>𝑖</m:t>
                        </m:r>
                      </m:sub>
                    </m:sSub>
                  </m:oMath>
                </a14:m>
                <a:r>
                  <a:rPr lang="zh-CN" altLang="en-US" sz="1200" b="0" dirty="0">
                    <a:latin typeface="+mj-ea"/>
                    <a:ea typeface="+mj-ea"/>
                  </a:rPr>
                  <a:t>所产生的期望损失（</a:t>
                </a:r>
                <a:r>
                  <a:rPr lang="en-US" altLang="zh-CN" sz="1200" b="0" dirty="0">
                    <a:latin typeface="+mj-ea"/>
                    <a:ea typeface="+mj-ea"/>
                  </a:rPr>
                  <a:t>expected loss</a:t>
                </a:r>
                <a:r>
                  <a:rPr lang="zh-CN" altLang="en-US" sz="1200" b="0" dirty="0">
                    <a:latin typeface="+mj-ea"/>
                    <a:ea typeface="+mj-ea"/>
                  </a:rPr>
                  <a:t>），即在样本上的“条件风险”（</a:t>
                </a:r>
                <a:r>
                  <a:rPr lang="en-US" altLang="zh-CN" sz="1200" b="0" dirty="0">
                    <a:latin typeface="+mj-ea"/>
                    <a:ea typeface="+mj-ea"/>
                  </a:rPr>
                  <a:t>conditional risk</a:t>
                </a:r>
                <a:r>
                  <a:rPr lang="zh-CN" altLang="en-US" sz="1200" b="0" dirty="0">
                    <a:latin typeface="+mj-ea"/>
                    <a:ea typeface="+mj-ea"/>
                  </a:rPr>
                  <a:t>）</a:t>
                </a:r>
                <a:endParaRPr lang="en-US" altLang="zh-CN" sz="1200" b="0" dirty="0">
                  <a:latin typeface="+mj-ea"/>
                  <a:ea typeface="+mj-ea"/>
                </a:endParaRPr>
              </a:p>
              <a:p>
                <a:r>
                  <a:rPr lang="zh-CN" altLang="en-US" dirty="0"/>
                  <a:t>显然，对每个样本</a:t>
                </a:r>
                <a14:m>
                  <m:oMath xmlns:m="http://schemas.openxmlformats.org/officeDocument/2006/math">
                    <m:r>
                      <a:rPr lang="en-US" altLang="zh-CN" sz="1200" b="1" i="1" smtClean="0">
                        <a:latin typeface="Cambria Math" panose="02040503050406030204" pitchFamily="18" charset="0"/>
                        <a:ea typeface="+mj-ea"/>
                      </a:rPr>
                      <m:t>𝒙</m:t>
                    </m:r>
                  </m:oMath>
                </a14:m>
                <a:r>
                  <a:rPr lang="zh-CN" altLang="en-US" dirty="0"/>
                  <a:t>，若</a:t>
                </a:r>
                <a:r>
                  <a:rPr lang="en-US" altLang="zh-CN" dirty="0"/>
                  <a:t>h</a:t>
                </a:r>
                <a:r>
                  <a:rPr lang="zh-CN" altLang="en-US" dirty="0"/>
                  <a:t>能最小化条件风险</a:t>
                </a:r>
                <a14:m>
                  <m:oMath xmlns:m="http://schemas.openxmlformats.org/officeDocument/2006/math">
                    <m:r>
                      <a:rPr lang="en-US" altLang="zh-CN" i="1" smtClean="0">
                        <a:latin typeface="Cambria Math" panose="02040503050406030204" pitchFamily="18" charset="0"/>
                      </a:rPr>
                      <m:t>𝑅</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e>
                        <m:r>
                          <a:rPr lang="en-US" altLang="zh-CN" b="1" i="1" dirty="0">
                            <a:latin typeface="Cambria Math" panose="02040503050406030204" pitchFamily="18" charset="0"/>
                          </a:rPr>
                          <m:t>𝒙</m:t>
                        </m:r>
                      </m:e>
                    </m:d>
                  </m:oMath>
                </a14:m>
                <a:r>
                  <a:rPr lang="zh-CN" altLang="en-US" dirty="0"/>
                  <a:t>，则总体风险</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oMath>
                </a14:m>
                <a:r>
                  <a:rPr lang="zh-CN" altLang="en-US" dirty="0"/>
                  <a:t>也将被最小化。</a:t>
                </a:r>
              </a:p>
            </p:txBody>
          </p:sp>
        </mc:Choice>
        <mc:Fallback xmlns="">
          <p:sp>
            <p:nvSpPr>
              <p:cNvPr id="3" name="备注占位符 2"/>
              <p:cNvSpPr>
                <a:spLocks noGrp="1"/>
              </p:cNvSpPr>
              <p:nvPr>
                <p:ph type="body" idx="1"/>
              </p:nvPr>
            </p:nvSpPr>
            <p:spPr/>
            <p:txBody>
              <a:bodyPr/>
              <a:lstStyle/>
              <a:p>
                <a:r>
                  <a:rPr lang="zh-CN" altLang="en-US" dirty="0"/>
                  <a:t>从概率的角度出发，怎么来进行决策呢？</a:t>
                </a:r>
                <a:endParaRPr lang="en-US" altLang="zh-CN" dirty="0"/>
              </a:p>
              <a:p>
                <a:r>
                  <a:rPr lang="zh-CN" altLang="en-US" dirty="0"/>
                  <a:t>损失：可以理解为一种惩罚</a:t>
                </a:r>
                <a:endParaRPr lang="en-US" altLang="zh-CN" dirty="0"/>
              </a:p>
              <a:p>
                <a:r>
                  <a:rPr lang="zh-CN" altLang="en-US" sz="1200" b="0" dirty="0">
                    <a:latin typeface="+mj-ea"/>
                    <a:ea typeface="+mj-ea"/>
                  </a:rPr>
                  <a:t>条件风险：一个样本属于</a:t>
                </a:r>
                <a:r>
                  <a:rPr lang="en-US" altLang="zh-CN" sz="1200" b="0" i="0" kern="1200">
                    <a:solidFill>
                      <a:schemeClr val="tx1"/>
                    </a:solidFill>
                    <a:latin typeface="Cambria Math" panose="02040503050406030204" pitchFamily="18" charset="0"/>
                    <a:ea typeface="宋体" panose="02010600030101010101" pitchFamily="2" charset="-122"/>
                    <a:cs typeface="+mn-cs"/>
                  </a:rPr>
                  <a:t>𝑐_𝑖</a:t>
                </a:r>
                <a:r>
                  <a:rPr lang="zh-CN" altLang="en-US" sz="1200" b="0" dirty="0">
                    <a:latin typeface="+mj-ea"/>
                    <a:ea typeface="+mj-ea"/>
                  </a:rPr>
                  <a:t>，基于后验概率</a:t>
                </a:r>
                <a:r>
                  <a:rPr lang="en-US" altLang="zh-CN" sz="1200" b="0" i="0">
                    <a:latin typeface="Cambria Math" panose="02040503050406030204" pitchFamily="18" charset="0"/>
                    <a:ea typeface="+mj-ea"/>
                  </a:rPr>
                  <a:t>𝑃(𝑐_𝑖 |</a:t>
                </a:r>
                <a:r>
                  <a:rPr lang="en-US" altLang="zh-CN" sz="1200" b="1" i="0">
                    <a:latin typeface="Cambria Math" panose="02040503050406030204" pitchFamily="18" charset="0"/>
                    <a:ea typeface="+mj-ea"/>
                  </a:rPr>
                  <a:t>𝒙</a:t>
                </a:r>
                <a:r>
                  <a:rPr lang="en-US" altLang="zh-CN" sz="1200" b="0" i="0">
                    <a:latin typeface="Cambria Math" panose="02040503050406030204" pitchFamily="18" charset="0"/>
                    <a:ea typeface="+mj-ea"/>
                  </a:rPr>
                  <a:t>)</a:t>
                </a:r>
                <a:r>
                  <a:rPr lang="zh-CN" altLang="en-US" sz="1200" b="0" dirty="0">
                    <a:latin typeface="+mj-ea"/>
                    <a:ea typeface="+mj-ea"/>
                  </a:rPr>
                  <a:t>可获得将样本</a:t>
                </a:r>
                <a:r>
                  <a:rPr lang="en-US" altLang="zh-CN" sz="1200" i="0">
                    <a:latin typeface="Cambria Math" panose="02040503050406030204" pitchFamily="18" charset="0"/>
                  </a:rPr>
                  <a:t>𝒙</a:t>
                </a:r>
                <a:r>
                  <a:rPr lang="zh-CN" altLang="en-US" sz="1200" b="0" dirty="0">
                    <a:latin typeface="+mj-ea"/>
                    <a:ea typeface="+mj-ea"/>
                  </a:rPr>
                  <a:t>分类为</a:t>
                </a:r>
                <a:r>
                  <a:rPr lang="en-US" altLang="zh-CN" sz="1200" b="0" i="0">
                    <a:latin typeface="Cambria Math" panose="02040503050406030204" pitchFamily="18" charset="0"/>
                  </a:rPr>
                  <a:t>𝑐_𝑖</a:t>
                </a:r>
                <a:r>
                  <a:rPr lang="zh-CN" altLang="en-US" sz="1200" b="0" dirty="0">
                    <a:latin typeface="+mj-ea"/>
                    <a:ea typeface="+mj-ea"/>
                  </a:rPr>
                  <a:t>所产生的期望损失（</a:t>
                </a:r>
                <a:r>
                  <a:rPr lang="en-US" altLang="zh-CN" sz="1200" b="0" dirty="0">
                    <a:latin typeface="+mj-ea"/>
                    <a:ea typeface="+mj-ea"/>
                  </a:rPr>
                  <a:t>expected loss</a:t>
                </a:r>
                <a:r>
                  <a:rPr lang="zh-CN" altLang="en-US" sz="1200" b="0" dirty="0">
                    <a:latin typeface="+mj-ea"/>
                    <a:ea typeface="+mj-ea"/>
                  </a:rPr>
                  <a:t>），即在样本上的“条件风险”（</a:t>
                </a:r>
                <a:r>
                  <a:rPr lang="en-US" altLang="zh-CN" sz="1200" b="0" dirty="0">
                    <a:latin typeface="+mj-ea"/>
                    <a:ea typeface="+mj-ea"/>
                  </a:rPr>
                  <a:t>conditional risk</a:t>
                </a:r>
                <a:r>
                  <a:rPr lang="zh-CN" altLang="en-US" sz="1200" b="0" dirty="0">
                    <a:latin typeface="+mj-ea"/>
                    <a:ea typeface="+mj-ea"/>
                  </a:rPr>
                  <a:t>）</a:t>
                </a:r>
                <a:endParaRPr lang="en-US" altLang="zh-CN" sz="1200" b="0" dirty="0">
                  <a:latin typeface="+mj-ea"/>
                  <a:ea typeface="+mj-ea"/>
                </a:endParaRPr>
              </a:p>
              <a:p>
                <a:r>
                  <a:rPr lang="zh-CN" altLang="en-US" dirty="0"/>
                  <a:t>显然，对每个样本</a:t>
                </a:r>
                <a:r>
                  <a:rPr lang="en-US" altLang="zh-CN" sz="1200" b="1" i="0">
                    <a:latin typeface="Cambria Math" panose="02040503050406030204" pitchFamily="18" charset="0"/>
                    <a:ea typeface="+mj-ea"/>
                  </a:rPr>
                  <a:t>𝒙</a:t>
                </a:r>
                <a:r>
                  <a:rPr lang="zh-CN" altLang="en-US" dirty="0"/>
                  <a:t>，若</a:t>
                </a:r>
                <a:r>
                  <a:rPr lang="en-US" altLang="zh-CN" dirty="0"/>
                  <a:t>h</a:t>
                </a:r>
                <a:r>
                  <a:rPr lang="zh-CN" altLang="en-US" dirty="0"/>
                  <a:t>能最小化条件风险</a:t>
                </a:r>
                <a:r>
                  <a:rPr lang="en-US" altLang="zh-CN" i="0">
                    <a:latin typeface="Cambria Math" panose="02040503050406030204" pitchFamily="18" charset="0"/>
                  </a:rPr>
                  <a:t>𝑅(</a:t>
                </a:r>
                <a:r>
                  <a:rPr lang="en-US" altLang="zh-CN" b="0" i="0">
                    <a:latin typeface="Cambria Math" panose="02040503050406030204" pitchFamily="18" charset="0"/>
                  </a:rPr>
                  <a:t>ℎ(</a:t>
                </a:r>
                <a:r>
                  <a:rPr lang="en-US" altLang="zh-CN" b="1" i="0">
                    <a:latin typeface="Cambria Math" panose="02040503050406030204" pitchFamily="18" charset="0"/>
                  </a:rPr>
                  <a:t>𝒙</a:t>
                </a:r>
                <a:r>
                  <a:rPr lang="en-US" altLang="zh-CN" b="0" i="0">
                    <a:latin typeface="Cambria Math" panose="02040503050406030204" pitchFamily="18" charset="0"/>
                  </a:rPr>
                  <a:t>)│</a:t>
                </a:r>
                <a:r>
                  <a:rPr lang="en-US" altLang="zh-CN" b="1" i="0" dirty="0">
                    <a:latin typeface="Cambria Math" panose="02040503050406030204" pitchFamily="18" charset="0"/>
                  </a:rPr>
                  <a:t>𝒙)</a:t>
                </a:r>
                <a:r>
                  <a:rPr lang="zh-CN" altLang="en-US" dirty="0"/>
                  <a:t>，则总体风险</a:t>
                </a:r>
                <a:r>
                  <a:rPr lang="en-US" altLang="zh-CN" b="0" i="0">
                    <a:latin typeface="Cambria Math" panose="02040503050406030204" pitchFamily="18" charset="0"/>
                  </a:rPr>
                  <a:t>𝑅(ℎ)</a:t>
                </a:r>
                <a:r>
                  <a:rPr lang="zh-CN" altLang="en-US" dirty="0"/>
                  <a:t>也将被最小化。</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23</a:t>
            </a:fld>
            <a:endParaRPr lang="en-US" altLang="zh-CN"/>
          </a:p>
        </p:txBody>
      </p:sp>
    </p:spTree>
    <p:extLst>
      <p:ext uri="{BB962C8B-B14F-4D97-AF65-F5344CB8AC3E}">
        <p14:creationId xmlns:p14="http://schemas.microsoft.com/office/powerpoint/2010/main" val="4024157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24</a:t>
            </a:fld>
            <a:endParaRPr lang="en-US" altLang="zh-CN"/>
          </a:p>
        </p:txBody>
      </p:sp>
    </p:spTree>
    <p:extLst>
      <p:ext uri="{BB962C8B-B14F-4D97-AF65-F5344CB8AC3E}">
        <p14:creationId xmlns:p14="http://schemas.microsoft.com/office/powerpoint/2010/main" val="29511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0" dirty="0">
                    <a:latin typeface="+mj-ea"/>
                    <a:ea typeface="+mj-ea"/>
                  </a:rPr>
                  <a:t>此时单个样本</a:t>
                </a:r>
                <a14:m>
                  <m:oMath xmlns:m="http://schemas.openxmlformats.org/officeDocument/2006/math">
                    <m:sSub>
                      <m:sSubPr>
                        <m:ctrlPr>
                          <a:rPr lang="en-US" altLang="zh-CN" sz="1200" b="0" i="1" kern="0" smtClean="0">
                            <a:latin typeface="Cambria Math" panose="02040503050406030204" pitchFamily="18" charset="0"/>
                            <a:ea typeface="+mj-ea"/>
                          </a:rPr>
                        </m:ctrlPr>
                      </m:sSubPr>
                      <m:e>
                        <m:r>
                          <a:rPr lang="en-US" altLang="zh-CN" sz="1200" b="1" i="1" kern="0" smtClean="0">
                            <a:latin typeface="Cambria Math" panose="02040503050406030204" pitchFamily="18" charset="0"/>
                            <a:ea typeface="+mj-ea"/>
                          </a:rPr>
                          <m:t>𝒙</m:t>
                        </m:r>
                      </m:e>
                      <m:sub>
                        <m:r>
                          <a:rPr lang="en-US" altLang="zh-CN" sz="1200" b="0" i="1" kern="0" smtClean="0">
                            <a:latin typeface="Cambria Math" panose="02040503050406030204" pitchFamily="18" charset="0"/>
                            <a:ea typeface="+mj-ea"/>
                          </a:rPr>
                          <m:t>𝑖</m:t>
                        </m:r>
                      </m:sub>
                    </m:sSub>
                  </m:oMath>
                </a14:m>
                <a:r>
                  <a:rPr lang="zh-CN" altLang="en-US" sz="1200" b="0" kern="0" dirty="0">
                    <a:latin typeface="+mj-ea"/>
                    <a:ea typeface="+mj-ea"/>
                  </a:rPr>
                  <a:t>的期望损失</a:t>
                </a:r>
                <a:endParaRPr lang="en-US" altLang="zh-CN" sz="1200" b="0" kern="0" dirty="0">
                  <a:latin typeface="+mj-ea"/>
                  <a:ea typeface="+mj-ea"/>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0" dirty="0">
                    <a:latin typeface="+mj-ea"/>
                    <a:ea typeface="+mj-ea"/>
                  </a:rPr>
                  <a:t>此时单个样本</a:t>
                </a:r>
                <a:r>
                  <a:rPr lang="en-US" altLang="zh-CN" sz="1200" b="1" i="0" kern="0">
                    <a:latin typeface="Cambria Math" panose="02040503050406030204" pitchFamily="18" charset="0"/>
                    <a:ea typeface="+mj-ea"/>
                  </a:rPr>
                  <a:t>𝒙</a:t>
                </a:r>
                <a:r>
                  <a:rPr lang="en-US" altLang="zh-CN" sz="1200" b="0" i="0" kern="0">
                    <a:latin typeface="Cambria Math" panose="02040503050406030204" pitchFamily="18" charset="0"/>
                    <a:ea typeface="+mj-ea"/>
                  </a:rPr>
                  <a:t>_𝑖</a:t>
                </a:r>
                <a:r>
                  <a:rPr lang="zh-CN" altLang="en-US" sz="1200" b="0" kern="0" dirty="0">
                    <a:latin typeface="+mj-ea"/>
                    <a:ea typeface="+mj-ea"/>
                  </a:rPr>
                  <a:t>的期望损失</a:t>
                </a:r>
                <a:endParaRPr lang="en-US" altLang="zh-CN" sz="1200" b="0" kern="0" dirty="0">
                  <a:latin typeface="+mj-ea"/>
                  <a:ea typeface="+mj-ea"/>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25</a:t>
            </a:fld>
            <a:endParaRPr lang="en-US" altLang="zh-CN"/>
          </a:p>
        </p:txBody>
      </p:sp>
    </p:spTree>
    <p:extLst>
      <p:ext uri="{BB962C8B-B14F-4D97-AF65-F5344CB8AC3E}">
        <p14:creationId xmlns:p14="http://schemas.microsoft.com/office/powerpoint/2010/main" val="354110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0" dirty="0">
                    <a:latin typeface="+mj-ea"/>
                    <a:ea typeface="+mj-ea"/>
                  </a:rPr>
                  <a:t>此时单个样本</a:t>
                </a:r>
                <a14:m>
                  <m:oMath xmlns:m="http://schemas.openxmlformats.org/officeDocument/2006/math">
                    <m:sSub>
                      <m:sSubPr>
                        <m:ctrlPr>
                          <a:rPr lang="en-US" altLang="zh-CN" sz="1200" b="0" i="1" kern="0" smtClean="0">
                            <a:latin typeface="Cambria Math" panose="02040503050406030204" pitchFamily="18" charset="0"/>
                            <a:ea typeface="+mj-ea"/>
                          </a:rPr>
                        </m:ctrlPr>
                      </m:sSubPr>
                      <m:e>
                        <m:r>
                          <a:rPr lang="en-US" altLang="zh-CN" sz="1200" b="1" i="1" kern="0" smtClean="0">
                            <a:latin typeface="Cambria Math" panose="02040503050406030204" pitchFamily="18" charset="0"/>
                            <a:ea typeface="+mj-ea"/>
                          </a:rPr>
                          <m:t>𝒙</m:t>
                        </m:r>
                      </m:e>
                      <m:sub>
                        <m:r>
                          <a:rPr lang="en-US" altLang="zh-CN" sz="1200" b="0" i="1" kern="0" smtClean="0">
                            <a:latin typeface="Cambria Math" panose="02040503050406030204" pitchFamily="18" charset="0"/>
                            <a:ea typeface="+mj-ea"/>
                          </a:rPr>
                          <m:t>𝑖</m:t>
                        </m:r>
                      </m:sub>
                    </m:sSub>
                  </m:oMath>
                </a14:m>
                <a:r>
                  <a:rPr lang="zh-CN" altLang="en-US" sz="1200" b="0" kern="0" dirty="0">
                    <a:latin typeface="+mj-ea"/>
                    <a:ea typeface="+mj-ea"/>
                  </a:rPr>
                  <a:t>的期望损失</a:t>
                </a:r>
                <a:endParaRPr lang="en-US" altLang="zh-CN" sz="1200" b="0" kern="0" dirty="0">
                  <a:latin typeface="+mj-ea"/>
                  <a:ea typeface="+mj-ea"/>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kern="0" dirty="0">
                    <a:latin typeface="+mj-ea"/>
                    <a:ea typeface="+mj-ea"/>
                  </a:rPr>
                  <a:t>此时单个样本</a:t>
                </a:r>
                <a:r>
                  <a:rPr lang="en-US" altLang="zh-CN" sz="1200" b="1" i="0" kern="0">
                    <a:latin typeface="Cambria Math" panose="02040503050406030204" pitchFamily="18" charset="0"/>
                    <a:ea typeface="+mj-ea"/>
                  </a:rPr>
                  <a:t>𝒙</a:t>
                </a:r>
                <a:r>
                  <a:rPr lang="en-US" altLang="zh-CN" sz="1200" b="0" i="0" kern="0">
                    <a:latin typeface="Cambria Math" panose="02040503050406030204" pitchFamily="18" charset="0"/>
                    <a:ea typeface="+mj-ea"/>
                  </a:rPr>
                  <a:t>_𝑖</a:t>
                </a:r>
                <a:r>
                  <a:rPr lang="zh-CN" altLang="en-US" sz="1200" b="0" kern="0" dirty="0">
                    <a:latin typeface="+mj-ea"/>
                    <a:ea typeface="+mj-ea"/>
                  </a:rPr>
                  <a:t>的期望损失</a:t>
                </a:r>
                <a:endParaRPr lang="en-US" altLang="zh-CN" sz="1200" b="0" kern="0" dirty="0">
                  <a:latin typeface="+mj-ea"/>
                  <a:ea typeface="+mj-ea"/>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26</a:t>
            </a:fld>
            <a:endParaRPr lang="en-US" altLang="zh-CN"/>
          </a:p>
        </p:txBody>
      </p:sp>
    </p:spTree>
    <p:extLst>
      <p:ext uri="{BB962C8B-B14F-4D97-AF65-F5344CB8AC3E}">
        <p14:creationId xmlns:p14="http://schemas.microsoft.com/office/powerpoint/2010/main" val="1166614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nSpc>
                    <a:spcPct val="150000"/>
                  </a:lnSpc>
                </a:pPr>
                <a:r>
                  <a:rPr lang="zh-CN" altLang="en-US" dirty="0"/>
                  <a:t>不难看出，使用贝叶斯判定准则来最小化决策风险，首先要获得后验概率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zh-CN" altLang="en-US" dirty="0"/>
                  <a:t>。</a:t>
                </a:r>
              </a:p>
              <a:p>
                <a:pPr>
                  <a:lnSpc>
                    <a:spcPct val="150000"/>
                  </a:lnSpc>
                </a:pPr>
                <a:r>
                  <a:rPr lang="zh-CN" altLang="en-US" dirty="0"/>
                  <a:t>然而，在现实中通常难以直接获得。机器学习所要实现的是基于有限的训练样本尽可能准确地估计出后验概率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zh-CN" altLang="en-US" dirty="0"/>
                  <a:t>。</a:t>
                </a:r>
              </a:p>
              <a:p>
                <a:endParaRPr lang="zh-CN" altLang="en-US" dirty="0"/>
              </a:p>
            </p:txBody>
          </p:sp>
        </mc:Choice>
        <mc:Fallback xmlns="">
          <p:sp>
            <p:nvSpPr>
              <p:cNvPr id="3" name="备注占位符 2"/>
              <p:cNvSpPr>
                <a:spLocks noGrp="1"/>
              </p:cNvSpPr>
              <p:nvPr>
                <p:ph type="body" idx="1"/>
              </p:nvPr>
            </p:nvSpPr>
            <p:spPr/>
            <p:txBody>
              <a:bodyPr/>
              <a:lstStyle/>
              <a:p>
                <a:pPr>
                  <a:lnSpc>
                    <a:spcPct val="150000"/>
                  </a:lnSpc>
                </a:pPr>
                <a:r>
                  <a:rPr lang="zh-CN" altLang="en-US" dirty="0"/>
                  <a:t>不难看出，使用贝叶斯判定准则来最小化决策风险，首先要获得后验概率</a:t>
                </a:r>
                <a:r>
                  <a:rPr lang="en-US" altLang="zh-CN" b="0"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a:t>
                </a:r>
                <a:r>
                  <a:rPr lang="en-US" altLang="zh-CN" i="0" dirty="0">
                    <a:latin typeface="Cambria Math" panose="02040503050406030204" pitchFamily="18" charset="0"/>
                  </a:rPr>
                  <a:t>𝑐│</a:t>
                </a:r>
                <a:r>
                  <a:rPr lang="en-US" altLang="zh-CN" b="1" i="0" dirty="0">
                    <a:latin typeface="Cambria Math" panose="02040503050406030204" pitchFamily="18" charset="0"/>
                  </a:rPr>
                  <a:t>𝒙)  </a:t>
                </a:r>
                <a:r>
                  <a:rPr lang="zh-CN" altLang="en-US" dirty="0"/>
                  <a:t>。</a:t>
                </a:r>
              </a:p>
              <a:p>
                <a:pPr>
                  <a:lnSpc>
                    <a:spcPct val="150000"/>
                  </a:lnSpc>
                </a:pPr>
                <a:r>
                  <a:rPr lang="zh-CN" altLang="en-US" dirty="0"/>
                  <a:t>然而，在现实中通常难以直接获得。机器学习所要实现的是基于有限的训练样本尽可能准确地估计出后验概率</a:t>
                </a:r>
                <a:r>
                  <a:rPr lang="en-US" altLang="zh-CN" b="0"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a:t>
                </a:r>
                <a:r>
                  <a:rPr lang="en-US" altLang="zh-CN" i="0" dirty="0">
                    <a:latin typeface="Cambria Math" panose="02040503050406030204" pitchFamily="18" charset="0"/>
                  </a:rPr>
                  <a:t>𝑐│</a:t>
                </a:r>
                <a:r>
                  <a:rPr lang="en-US" altLang="zh-CN" b="1" i="0" dirty="0">
                    <a:latin typeface="Cambria Math" panose="02040503050406030204" pitchFamily="18" charset="0"/>
                  </a:rPr>
                  <a:t>𝒙)  </a:t>
                </a:r>
                <a:r>
                  <a:rPr lang="zh-CN" altLang="en-US" dirty="0"/>
                  <a:t>。</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27</a:t>
            </a:fld>
            <a:endParaRPr lang="en-US" altLang="zh-CN"/>
          </a:p>
        </p:txBody>
      </p:sp>
    </p:spTree>
    <p:extLst>
      <p:ext uri="{BB962C8B-B14F-4D97-AF65-F5344CB8AC3E}">
        <p14:creationId xmlns:p14="http://schemas.microsoft.com/office/powerpoint/2010/main" val="1776243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nSpc>
                    <a:spcPct val="150000"/>
                  </a:lnSpc>
                </a:pPr>
                <a:r>
                  <a:rPr lang="zh-CN" altLang="en-US" dirty="0"/>
                  <a:t>不难看出，使用贝叶斯判定准则来最小化决策风险，首先要获得后验概率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zh-CN" altLang="en-US" dirty="0"/>
                  <a:t>。</a:t>
                </a:r>
              </a:p>
              <a:p>
                <a:pPr>
                  <a:lnSpc>
                    <a:spcPct val="150000"/>
                  </a:lnSpc>
                </a:pPr>
                <a:r>
                  <a:rPr lang="zh-CN" altLang="en-US" dirty="0"/>
                  <a:t>然而，在现实中通常难以直接获得。机器学习所要实现的是基于有限的训练样本尽可能准确地估计出后验概率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r>
                      <a:rPr lang="en-US" altLang="zh-CN" b="1" i="1" dirty="0">
                        <a:latin typeface="Cambria Math" panose="02040503050406030204" pitchFamily="18" charset="0"/>
                      </a:rPr>
                      <m:t> </m:t>
                    </m:r>
                  </m:oMath>
                </a14:m>
                <a:r>
                  <a:rPr lang="zh-CN" altLang="en-US" dirty="0"/>
                  <a:t>。</a:t>
                </a:r>
              </a:p>
              <a:p>
                <a:endParaRPr lang="zh-CN" altLang="en-US" dirty="0"/>
              </a:p>
            </p:txBody>
          </p:sp>
        </mc:Choice>
        <mc:Fallback xmlns="">
          <p:sp>
            <p:nvSpPr>
              <p:cNvPr id="3" name="备注占位符 2"/>
              <p:cNvSpPr>
                <a:spLocks noGrp="1"/>
              </p:cNvSpPr>
              <p:nvPr>
                <p:ph type="body" idx="1"/>
              </p:nvPr>
            </p:nvSpPr>
            <p:spPr/>
            <p:txBody>
              <a:bodyPr/>
              <a:lstStyle/>
              <a:p>
                <a:pPr>
                  <a:lnSpc>
                    <a:spcPct val="150000"/>
                  </a:lnSpc>
                </a:pPr>
                <a:r>
                  <a:rPr lang="zh-CN" altLang="en-US" dirty="0"/>
                  <a:t>不难看出，使用贝叶斯判定准则来最小化决策风险，首先要获得后验概率</a:t>
                </a:r>
                <a:r>
                  <a:rPr lang="en-US" altLang="zh-CN" b="0"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a:t>
                </a:r>
                <a:r>
                  <a:rPr lang="en-US" altLang="zh-CN" i="0" dirty="0">
                    <a:latin typeface="Cambria Math" panose="02040503050406030204" pitchFamily="18" charset="0"/>
                  </a:rPr>
                  <a:t>𝑐│</a:t>
                </a:r>
                <a:r>
                  <a:rPr lang="en-US" altLang="zh-CN" b="1" i="0" dirty="0">
                    <a:latin typeface="Cambria Math" panose="02040503050406030204" pitchFamily="18" charset="0"/>
                  </a:rPr>
                  <a:t>𝒙)  </a:t>
                </a:r>
                <a:r>
                  <a:rPr lang="zh-CN" altLang="en-US" dirty="0"/>
                  <a:t>。</a:t>
                </a:r>
              </a:p>
              <a:p>
                <a:pPr>
                  <a:lnSpc>
                    <a:spcPct val="150000"/>
                  </a:lnSpc>
                </a:pPr>
                <a:r>
                  <a:rPr lang="zh-CN" altLang="en-US" dirty="0"/>
                  <a:t>然而，在现实中通常难以直接获得。机器学习所要实现的是基于有限的训练样本尽可能准确地估计出后验概率</a:t>
                </a:r>
                <a:r>
                  <a:rPr lang="en-US" altLang="zh-CN" b="0"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a:t>
                </a:r>
                <a:r>
                  <a:rPr lang="en-US" altLang="zh-CN" i="0" dirty="0">
                    <a:latin typeface="Cambria Math" panose="02040503050406030204" pitchFamily="18" charset="0"/>
                  </a:rPr>
                  <a:t>𝑐│</a:t>
                </a:r>
                <a:r>
                  <a:rPr lang="en-US" altLang="zh-CN" b="1" i="0" dirty="0">
                    <a:latin typeface="Cambria Math" panose="02040503050406030204" pitchFamily="18" charset="0"/>
                  </a:rPr>
                  <a:t>𝒙)  </a:t>
                </a:r>
                <a:r>
                  <a:rPr lang="zh-CN" altLang="en-US" dirty="0"/>
                  <a:t>。</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28</a:t>
            </a:fld>
            <a:endParaRPr lang="en-US" altLang="zh-CN"/>
          </a:p>
        </p:txBody>
      </p:sp>
    </p:spTree>
    <p:extLst>
      <p:ext uri="{BB962C8B-B14F-4D97-AF65-F5344CB8AC3E}">
        <p14:creationId xmlns:p14="http://schemas.microsoft.com/office/powerpoint/2010/main" val="3454488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29</a:t>
            </a:fld>
            <a:endParaRPr lang="en-US" altLang="zh-CN"/>
          </a:p>
        </p:txBody>
      </p:sp>
    </p:spTree>
    <p:extLst>
      <p:ext uri="{BB962C8B-B14F-4D97-AF65-F5344CB8AC3E}">
        <p14:creationId xmlns:p14="http://schemas.microsoft.com/office/powerpoint/2010/main" val="3337561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1437943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30</a:t>
            </a:fld>
            <a:endParaRPr lang="en-US" altLang="zh-CN"/>
          </a:p>
        </p:txBody>
      </p:sp>
    </p:spTree>
    <p:extLst>
      <p:ext uri="{BB962C8B-B14F-4D97-AF65-F5344CB8AC3E}">
        <p14:creationId xmlns:p14="http://schemas.microsoft.com/office/powerpoint/2010/main" val="3662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31</a:t>
            </a:fld>
            <a:endParaRPr lang="en-US" altLang="zh-CN"/>
          </a:p>
        </p:txBody>
      </p:sp>
    </p:spTree>
    <p:extLst>
      <p:ext uri="{BB962C8B-B14F-4D97-AF65-F5344CB8AC3E}">
        <p14:creationId xmlns:p14="http://schemas.microsoft.com/office/powerpoint/2010/main" val="46078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32</a:t>
            </a:fld>
            <a:endParaRPr lang="en-US" altLang="zh-CN"/>
          </a:p>
        </p:txBody>
      </p:sp>
    </p:spTree>
    <p:extLst>
      <p:ext uri="{BB962C8B-B14F-4D97-AF65-F5344CB8AC3E}">
        <p14:creationId xmlns:p14="http://schemas.microsoft.com/office/powerpoint/2010/main" val="2456449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33</a:t>
            </a:fld>
            <a:endParaRPr lang="en-US" altLang="zh-CN"/>
          </a:p>
        </p:txBody>
      </p:sp>
    </p:spTree>
    <p:extLst>
      <p:ext uri="{BB962C8B-B14F-4D97-AF65-F5344CB8AC3E}">
        <p14:creationId xmlns:p14="http://schemas.microsoft.com/office/powerpoint/2010/main" val="3760177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34</a:t>
            </a:fld>
            <a:endParaRPr lang="en-US" altLang="zh-CN"/>
          </a:p>
        </p:txBody>
      </p:sp>
    </p:spTree>
    <p:extLst>
      <p:ext uri="{BB962C8B-B14F-4D97-AF65-F5344CB8AC3E}">
        <p14:creationId xmlns:p14="http://schemas.microsoft.com/office/powerpoint/2010/main" val="685929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35</a:t>
            </a:fld>
            <a:endParaRPr lang="en-US" altLang="zh-CN"/>
          </a:p>
        </p:txBody>
      </p:sp>
    </p:spTree>
    <p:extLst>
      <p:ext uri="{BB962C8B-B14F-4D97-AF65-F5344CB8AC3E}">
        <p14:creationId xmlns:p14="http://schemas.microsoft.com/office/powerpoint/2010/main" val="3687402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36</a:t>
            </a:fld>
            <a:endParaRPr lang="en-US" altLang="zh-CN"/>
          </a:p>
        </p:txBody>
      </p:sp>
    </p:spTree>
    <p:extLst>
      <p:ext uri="{BB962C8B-B14F-4D97-AF65-F5344CB8AC3E}">
        <p14:creationId xmlns:p14="http://schemas.microsoft.com/office/powerpoint/2010/main" val="2289943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37</a:t>
            </a:fld>
            <a:endParaRPr lang="en-US" altLang="zh-CN"/>
          </a:p>
        </p:txBody>
      </p:sp>
    </p:spTree>
    <p:extLst>
      <p:ext uri="{BB962C8B-B14F-4D97-AF65-F5344CB8AC3E}">
        <p14:creationId xmlns:p14="http://schemas.microsoft.com/office/powerpoint/2010/main" val="10336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38</a:t>
            </a:fld>
            <a:endParaRPr lang="en-US" altLang="zh-CN"/>
          </a:p>
        </p:txBody>
      </p:sp>
    </p:spTree>
    <p:extLst>
      <p:ext uri="{BB962C8B-B14F-4D97-AF65-F5344CB8AC3E}">
        <p14:creationId xmlns:p14="http://schemas.microsoft.com/office/powerpoint/2010/main" val="1432863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39</a:t>
            </a:fld>
            <a:endParaRPr lang="en-US" altLang="zh-CN"/>
          </a:p>
        </p:txBody>
      </p:sp>
    </p:spTree>
    <p:extLst>
      <p:ext uri="{BB962C8B-B14F-4D97-AF65-F5344CB8AC3E}">
        <p14:creationId xmlns:p14="http://schemas.microsoft.com/office/powerpoint/2010/main" val="91768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a:t>
            </a:fld>
            <a:endParaRPr lang="en-US" altLang="zh-CN"/>
          </a:p>
        </p:txBody>
      </p:sp>
    </p:spTree>
    <p:extLst>
      <p:ext uri="{BB962C8B-B14F-4D97-AF65-F5344CB8AC3E}">
        <p14:creationId xmlns:p14="http://schemas.microsoft.com/office/powerpoint/2010/main" val="2268580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nSpc>
                    <a:spcPct val="150000"/>
                  </a:lnSpc>
                </a:pPr>
                <a:r>
                  <a:rPr lang="zh-CN" altLang="en-US" dirty="0"/>
                  <a:t>估计后验概率</a:t>
                </a:r>
                <a14:m>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e>
                        <m:r>
                          <a:rPr lang="en-US" altLang="zh-CN" i="1">
                            <a:latin typeface="Cambria Math" panose="02040503050406030204" pitchFamily="18" charset="0"/>
                          </a:rPr>
                          <m:t>𝑥</m:t>
                        </m:r>
                      </m:e>
                    </m:d>
                  </m:oMath>
                </a14:m>
                <a:r>
                  <a:rPr lang="zh-CN" altLang="en-US" dirty="0"/>
                  <a:t>主要困难：类条件概率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r>
                          <a:rPr lang="en-US" altLang="zh-CN" i="1">
                            <a:latin typeface="Cambria Math" panose="02040503050406030204" pitchFamily="18" charset="0"/>
                          </a:rPr>
                          <m:t>𝑐</m:t>
                        </m:r>
                      </m:e>
                    </m:d>
                  </m:oMath>
                </a14:m>
                <a:r>
                  <a:rPr lang="zh-CN" altLang="en-US" dirty="0"/>
                  <a:t>是所有属性上的联合概率难以从有限的训练样本估计获得。</a:t>
                </a:r>
              </a:p>
              <a:p>
                <a:pPr indent="0">
                  <a:lnSpc>
                    <a:spcPct val="150000"/>
                  </a:lnSpc>
                </a:pPr>
                <a:r>
                  <a:rPr lang="zh-CN" altLang="en-US" dirty="0"/>
                  <a:t>例如：</a:t>
                </a:r>
                <a14:m>
                  <m:oMath xmlns:m="http://schemas.openxmlformats.org/officeDocument/2006/math">
                    <m:r>
                      <a:rPr lang="en-US" altLang="zh-CN" i="1" dirty="0" smtClean="0">
                        <a:latin typeface="Cambria Math" panose="02040503050406030204" pitchFamily="18" charset="0"/>
                      </a:rPr>
                      <m:t>𝑑</m:t>
                    </m:r>
                  </m:oMath>
                </a14:m>
                <a:r>
                  <a:rPr lang="zh-CN" altLang="en-US" dirty="0"/>
                  <a:t>个二值属性 →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𝑑</m:t>
                        </m:r>
                      </m:sup>
                    </m:sSup>
                  </m:oMath>
                </a14:m>
                <a:r>
                  <a:rPr lang="zh-CN" altLang="en-US" dirty="0"/>
                  <a:t>可能取值，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𝑑</m:t>
                        </m:r>
                      </m:sup>
                    </m:sSup>
                    <m:r>
                      <a:rPr lang="en-US" altLang="zh-CN" i="1" dirty="0">
                        <a:latin typeface="Cambria Math" panose="02040503050406030204" pitchFamily="18" charset="0"/>
                      </a:rPr>
                      <m:t> </m:t>
                    </m:r>
                  </m:oMath>
                </a14:m>
                <a:r>
                  <a:rPr lang="en-US" altLang="zh-CN" dirty="0"/>
                  <a:t>&gt;&gt; </a:t>
                </a:r>
                <a:r>
                  <a:rPr lang="zh-CN" altLang="en-US" dirty="0"/>
                  <a:t>样本数</a:t>
                </a:r>
                <a14:m>
                  <m:oMath xmlns:m="http://schemas.openxmlformats.org/officeDocument/2006/math">
                    <m:r>
                      <a:rPr lang="en-US" altLang="zh-CN" i="1" dirty="0" smtClean="0">
                        <a:latin typeface="Cambria Math" panose="02040503050406030204" pitchFamily="18" charset="0"/>
                      </a:rPr>
                      <m:t>𝑚</m:t>
                    </m:r>
                  </m:oMath>
                </a14:m>
                <a:endParaRPr lang="en-US" altLang="zh-CN" dirty="0"/>
              </a:p>
              <a:p>
                <a:pPr indent="0">
                  <a:lnSpc>
                    <a:spcPct val="150000"/>
                  </a:lnSpc>
                </a:pPr>
                <a:r>
                  <a:rPr lang="zh-CN" altLang="en-US" dirty="0"/>
                  <a:t>为什么是朴素呢？因为假设如数变量都是独立的</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indent="0">
                  <a:lnSpc>
                    <a:spcPct val="150000"/>
                  </a:lnSpc>
                </a:pPr>
                <a:r>
                  <a:rPr lang="zh-CN" altLang="en-US" dirty="0"/>
                  <a:t>估计后验概率</a:t>
                </a:r>
                <a:r>
                  <a:rPr lang="en-US" altLang="zh-CN"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(𝑐_𝑘│𝑥)</a:t>
                </a:r>
                <a:r>
                  <a:rPr lang="zh-CN" altLang="en-US" dirty="0"/>
                  <a:t>主要困难：类条件概率</a:t>
                </a:r>
                <a:r>
                  <a:rPr lang="en-US" altLang="zh-CN" i="0">
                    <a:latin typeface="Cambria Math" panose="02040503050406030204" pitchFamily="18" charset="0"/>
                  </a:rPr>
                  <a:t>𝑃(</a:t>
                </a:r>
                <a:r>
                  <a:rPr lang="en-US" altLang="zh-CN" b="1" i="0">
                    <a:latin typeface="Cambria Math" panose="02040503050406030204" pitchFamily="18" charset="0"/>
                  </a:rPr>
                  <a:t>𝒙│</a:t>
                </a:r>
                <a:r>
                  <a:rPr lang="en-US" altLang="zh-CN" i="0">
                    <a:latin typeface="Cambria Math" panose="02040503050406030204" pitchFamily="18" charset="0"/>
                  </a:rPr>
                  <a:t>𝑐)</a:t>
                </a:r>
                <a:r>
                  <a:rPr lang="zh-CN" altLang="en-US" dirty="0"/>
                  <a:t>是所有属性上的联合概率难以从有限的训练样本估计获得。</a:t>
                </a:r>
              </a:p>
              <a:p>
                <a:pPr indent="0">
                  <a:lnSpc>
                    <a:spcPct val="150000"/>
                  </a:lnSpc>
                </a:pPr>
                <a:r>
                  <a:rPr lang="zh-CN" altLang="en-US" dirty="0"/>
                  <a:t>例如：</a:t>
                </a:r>
                <a:r>
                  <a:rPr lang="en-US" altLang="zh-CN" i="0" dirty="0">
                    <a:latin typeface="Cambria Math" panose="02040503050406030204" pitchFamily="18" charset="0"/>
                  </a:rPr>
                  <a:t>𝑑</a:t>
                </a:r>
                <a:r>
                  <a:rPr lang="zh-CN" altLang="en-US" dirty="0"/>
                  <a:t>个二值属性 → </a:t>
                </a:r>
                <a:r>
                  <a:rPr lang="en-US" altLang="zh-CN" i="0" dirty="0">
                    <a:latin typeface="Cambria Math" panose="02040503050406030204" pitchFamily="18" charset="0"/>
                  </a:rPr>
                  <a:t>2^𝑑</a:t>
                </a:r>
                <a:r>
                  <a:rPr lang="zh-CN" altLang="en-US" dirty="0"/>
                  <a:t>可能取值， </a:t>
                </a:r>
                <a:r>
                  <a:rPr lang="en-US" altLang="zh-CN" i="0" dirty="0">
                    <a:latin typeface="Cambria Math" panose="02040503050406030204" pitchFamily="18" charset="0"/>
                  </a:rPr>
                  <a:t>2^𝑑  </a:t>
                </a:r>
                <a:r>
                  <a:rPr lang="en-US" altLang="zh-CN" dirty="0"/>
                  <a:t>&gt;&gt; </a:t>
                </a:r>
                <a:r>
                  <a:rPr lang="zh-CN" altLang="en-US" dirty="0"/>
                  <a:t>样本数</a:t>
                </a:r>
                <a:r>
                  <a:rPr lang="en-US" altLang="zh-CN" i="0" dirty="0">
                    <a:latin typeface="Cambria Math" panose="02040503050406030204" pitchFamily="18" charset="0"/>
                  </a:rPr>
                  <a:t>𝑚</a:t>
                </a:r>
                <a:endParaRPr lang="en-US" altLang="zh-CN" dirty="0"/>
              </a:p>
              <a:p>
                <a:pPr indent="0">
                  <a:lnSpc>
                    <a:spcPct val="150000"/>
                  </a:lnSpc>
                </a:pPr>
                <a:r>
                  <a:rPr lang="zh-CN" altLang="en-US" dirty="0"/>
                  <a:t>为什么是朴素呢？因为假设如数变量都是独立的</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40</a:t>
            </a:fld>
            <a:endParaRPr lang="en-US" altLang="zh-CN"/>
          </a:p>
        </p:txBody>
      </p:sp>
    </p:spTree>
    <p:extLst>
      <p:ext uri="{BB962C8B-B14F-4D97-AF65-F5344CB8AC3E}">
        <p14:creationId xmlns:p14="http://schemas.microsoft.com/office/powerpoint/2010/main" val="3678541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nSpc>
                    <a:spcPct val="150000"/>
                  </a:lnSpc>
                </a:pPr>
                <a:r>
                  <a:rPr lang="zh-CN" altLang="en-US" dirty="0"/>
                  <a:t>估计后验概率</a:t>
                </a:r>
                <a14:m>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e>
                        <m:r>
                          <a:rPr lang="en-US" altLang="zh-CN" i="1">
                            <a:latin typeface="Cambria Math" panose="02040503050406030204" pitchFamily="18" charset="0"/>
                          </a:rPr>
                          <m:t>𝑥</m:t>
                        </m:r>
                      </m:e>
                    </m:d>
                  </m:oMath>
                </a14:m>
                <a:r>
                  <a:rPr lang="zh-CN" altLang="en-US" dirty="0"/>
                  <a:t>主要困难：类条件概率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r>
                          <a:rPr lang="en-US" altLang="zh-CN" i="1">
                            <a:latin typeface="Cambria Math" panose="02040503050406030204" pitchFamily="18" charset="0"/>
                          </a:rPr>
                          <m:t>𝑐</m:t>
                        </m:r>
                      </m:e>
                    </m:d>
                  </m:oMath>
                </a14:m>
                <a:r>
                  <a:rPr lang="zh-CN" altLang="en-US" dirty="0"/>
                  <a:t>是所有属性上的联合概率难以从有限的训练样本估计获得。</a:t>
                </a:r>
              </a:p>
              <a:p>
                <a:pPr indent="0">
                  <a:lnSpc>
                    <a:spcPct val="150000"/>
                  </a:lnSpc>
                </a:pPr>
                <a:r>
                  <a:rPr lang="zh-CN" altLang="en-US" dirty="0"/>
                  <a:t>例如：</a:t>
                </a:r>
                <a14:m>
                  <m:oMath xmlns:m="http://schemas.openxmlformats.org/officeDocument/2006/math">
                    <m:r>
                      <a:rPr lang="en-US" altLang="zh-CN" i="1" dirty="0" smtClean="0">
                        <a:latin typeface="Cambria Math" panose="02040503050406030204" pitchFamily="18" charset="0"/>
                      </a:rPr>
                      <m:t>𝑑</m:t>
                    </m:r>
                  </m:oMath>
                </a14:m>
                <a:r>
                  <a:rPr lang="zh-CN" altLang="en-US" dirty="0"/>
                  <a:t>个二值属性 →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𝑑</m:t>
                        </m:r>
                      </m:sup>
                    </m:sSup>
                  </m:oMath>
                </a14:m>
                <a:r>
                  <a:rPr lang="zh-CN" altLang="en-US" dirty="0"/>
                  <a:t>可能取值，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2</m:t>
                        </m:r>
                      </m:e>
                      <m:sup>
                        <m:r>
                          <a:rPr lang="en-US" altLang="zh-CN" i="1" dirty="0">
                            <a:latin typeface="Cambria Math" panose="02040503050406030204" pitchFamily="18" charset="0"/>
                          </a:rPr>
                          <m:t>𝑑</m:t>
                        </m:r>
                      </m:sup>
                    </m:sSup>
                    <m:r>
                      <a:rPr lang="en-US" altLang="zh-CN" i="1" dirty="0">
                        <a:latin typeface="Cambria Math" panose="02040503050406030204" pitchFamily="18" charset="0"/>
                      </a:rPr>
                      <m:t> </m:t>
                    </m:r>
                  </m:oMath>
                </a14:m>
                <a:r>
                  <a:rPr lang="en-US" altLang="zh-CN" dirty="0"/>
                  <a:t>&gt;&gt; </a:t>
                </a:r>
                <a:r>
                  <a:rPr lang="zh-CN" altLang="en-US" dirty="0"/>
                  <a:t>样本数</a:t>
                </a:r>
                <a14:m>
                  <m:oMath xmlns:m="http://schemas.openxmlformats.org/officeDocument/2006/math">
                    <m:r>
                      <a:rPr lang="en-US" altLang="zh-CN" i="1" dirty="0" smtClean="0">
                        <a:latin typeface="Cambria Math" panose="02040503050406030204" pitchFamily="18" charset="0"/>
                      </a:rPr>
                      <m:t>𝑚</m:t>
                    </m:r>
                  </m:oMath>
                </a14:m>
                <a:endParaRPr lang="en-US" altLang="zh-CN" dirty="0"/>
              </a:p>
              <a:p>
                <a:pPr indent="0">
                  <a:lnSpc>
                    <a:spcPct val="150000"/>
                  </a:lnSpc>
                </a:pPr>
                <a:r>
                  <a:rPr lang="zh-CN" altLang="en-US" dirty="0"/>
                  <a:t>求最大，实际就是：</a:t>
                </a:r>
                <a:r>
                  <a:rPr lang="en-US" altLang="zh-CN" dirty="0"/>
                  <a:t>max{P</a:t>
                </a:r>
                <a:r>
                  <a:rPr lang="zh-CN" altLang="en-US" dirty="0"/>
                  <a:t>（</a:t>
                </a:r>
                <a:r>
                  <a:rPr lang="en-US" altLang="zh-CN" dirty="0"/>
                  <a:t>c1,X=x</a:t>
                </a:r>
                <a:r>
                  <a:rPr lang="zh-CN" altLang="en-US" dirty="0"/>
                  <a:t>）</a:t>
                </a:r>
                <a:r>
                  <a:rPr lang="en-US" altLang="zh-CN" dirty="0"/>
                  <a:t>, P</a:t>
                </a:r>
                <a:r>
                  <a:rPr lang="zh-CN" altLang="en-US" dirty="0"/>
                  <a:t>（</a:t>
                </a:r>
                <a:r>
                  <a:rPr lang="en-US" altLang="zh-CN" dirty="0"/>
                  <a:t>c2,X=x</a:t>
                </a:r>
                <a:r>
                  <a:rPr lang="zh-CN" altLang="en-US" dirty="0"/>
                  <a:t>）</a:t>
                </a:r>
                <a:r>
                  <a:rPr lang="en-US" altLang="zh-CN" dirty="0"/>
                  <a:t>,…},</a:t>
                </a:r>
                <a:r>
                  <a:rPr lang="zh-CN" altLang="en-US" dirty="0"/>
                  <a:t>这里分母都是</a:t>
                </a:r>
                <a:r>
                  <a:rPr lang="en-US" altLang="zh-CN" dirty="0"/>
                  <a:t>P</a:t>
                </a:r>
                <a:r>
                  <a:rPr lang="zh-CN" altLang="en-US" dirty="0"/>
                  <a:t>（</a:t>
                </a:r>
                <a:r>
                  <a:rPr lang="en-US" altLang="zh-CN" dirty="0"/>
                  <a:t>x</a:t>
                </a:r>
                <a:r>
                  <a:rPr lang="zh-CN" altLang="en-US" dirty="0"/>
                  <a:t>）</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indent="0">
                  <a:lnSpc>
                    <a:spcPct val="150000"/>
                  </a:lnSpc>
                </a:pPr>
                <a:r>
                  <a:rPr lang="zh-CN" altLang="en-US" dirty="0"/>
                  <a:t>估计后验概率</a:t>
                </a:r>
                <a:r>
                  <a:rPr lang="en-US" altLang="zh-CN" i="0">
                    <a:latin typeface="Cambria Math" panose="02040503050406030204" pitchFamily="18" charset="0"/>
                    <a:ea typeface="Cambria Math" panose="02040503050406030204" pitchFamily="18" charset="0"/>
                  </a:rPr>
                  <a:t>𝑃</a:t>
                </a:r>
                <a:r>
                  <a:rPr lang="en-US" altLang="zh-CN" i="0">
                    <a:latin typeface="Cambria Math" panose="02040503050406030204" pitchFamily="18" charset="0"/>
                  </a:rPr>
                  <a:t>(𝑐_𝑘│𝑥)</a:t>
                </a:r>
                <a:r>
                  <a:rPr lang="zh-CN" altLang="en-US" dirty="0"/>
                  <a:t>主要困难：类条件概率</a:t>
                </a:r>
                <a:r>
                  <a:rPr lang="en-US" altLang="zh-CN" i="0">
                    <a:latin typeface="Cambria Math" panose="02040503050406030204" pitchFamily="18" charset="0"/>
                  </a:rPr>
                  <a:t>𝑃(</a:t>
                </a:r>
                <a:r>
                  <a:rPr lang="en-US" altLang="zh-CN" b="1" i="0">
                    <a:latin typeface="Cambria Math" panose="02040503050406030204" pitchFamily="18" charset="0"/>
                  </a:rPr>
                  <a:t>𝒙│</a:t>
                </a:r>
                <a:r>
                  <a:rPr lang="en-US" altLang="zh-CN" i="0">
                    <a:latin typeface="Cambria Math" panose="02040503050406030204" pitchFamily="18" charset="0"/>
                  </a:rPr>
                  <a:t>𝑐)</a:t>
                </a:r>
                <a:r>
                  <a:rPr lang="zh-CN" altLang="en-US" dirty="0"/>
                  <a:t>是所有属性上的联合概率难以从有限的训练样本估计获得。</a:t>
                </a:r>
              </a:p>
              <a:p>
                <a:pPr indent="0">
                  <a:lnSpc>
                    <a:spcPct val="150000"/>
                  </a:lnSpc>
                </a:pPr>
                <a:r>
                  <a:rPr lang="zh-CN" altLang="en-US" dirty="0"/>
                  <a:t>例如：</a:t>
                </a:r>
                <a:r>
                  <a:rPr lang="en-US" altLang="zh-CN" i="0" dirty="0">
                    <a:latin typeface="Cambria Math" panose="02040503050406030204" pitchFamily="18" charset="0"/>
                  </a:rPr>
                  <a:t>𝑑</a:t>
                </a:r>
                <a:r>
                  <a:rPr lang="zh-CN" altLang="en-US" dirty="0"/>
                  <a:t>个二值属性 → </a:t>
                </a:r>
                <a:r>
                  <a:rPr lang="en-US" altLang="zh-CN" i="0" dirty="0">
                    <a:latin typeface="Cambria Math" panose="02040503050406030204" pitchFamily="18" charset="0"/>
                  </a:rPr>
                  <a:t>2^𝑑</a:t>
                </a:r>
                <a:r>
                  <a:rPr lang="zh-CN" altLang="en-US" dirty="0"/>
                  <a:t>可能取值， </a:t>
                </a:r>
                <a:r>
                  <a:rPr lang="en-US" altLang="zh-CN" i="0" dirty="0">
                    <a:latin typeface="Cambria Math" panose="02040503050406030204" pitchFamily="18" charset="0"/>
                  </a:rPr>
                  <a:t>2^𝑑  </a:t>
                </a:r>
                <a:r>
                  <a:rPr lang="en-US" altLang="zh-CN" dirty="0"/>
                  <a:t>&gt;&gt; </a:t>
                </a:r>
                <a:r>
                  <a:rPr lang="zh-CN" altLang="en-US" dirty="0"/>
                  <a:t>样本数</a:t>
                </a:r>
                <a:r>
                  <a:rPr lang="en-US" altLang="zh-CN" i="0" dirty="0">
                    <a:latin typeface="Cambria Math" panose="02040503050406030204" pitchFamily="18" charset="0"/>
                  </a:rPr>
                  <a:t>𝑚</a:t>
                </a:r>
                <a:endParaRPr lang="en-US" altLang="zh-CN" dirty="0"/>
              </a:p>
              <a:p>
                <a:pPr indent="0">
                  <a:lnSpc>
                    <a:spcPct val="150000"/>
                  </a:lnSpc>
                </a:pPr>
                <a:r>
                  <a:rPr lang="zh-CN" altLang="en-US" dirty="0"/>
                  <a:t>求最大，实际就是：</a:t>
                </a:r>
                <a:r>
                  <a:rPr lang="en-US" altLang="zh-CN" dirty="0"/>
                  <a:t>max{P</a:t>
                </a:r>
                <a:r>
                  <a:rPr lang="zh-CN" altLang="en-US" dirty="0"/>
                  <a:t>（</a:t>
                </a:r>
                <a:r>
                  <a:rPr lang="en-US" altLang="zh-CN" dirty="0"/>
                  <a:t>c1,X=x</a:t>
                </a:r>
                <a:r>
                  <a:rPr lang="zh-CN" altLang="en-US" dirty="0"/>
                  <a:t>）</a:t>
                </a:r>
                <a:r>
                  <a:rPr lang="en-US" altLang="zh-CN" dirty="0"/>
                  <a:t>, P</a:t>
                </a:r>
                <a:r>
                  <a:rPr lang="zh-CN" altLang="en-US" dirty="0"/>
                  <a:t>（</a:t>
                </a:r>
                <a:r>
                  <a:rPr lang="en-US" altLang="zh-CN" dirty="0"/>
                  <a:t>c2,X=x</a:t>
                </a:r>
                <a:r>
                  <a:rPr lang="zh-CN" altLang="en-US" dirty="0"/>
                  <a:t>）</a:t>
                </a:r>
                <a:r>
                  <a:rPr lang="en-US" altLang="zh-CN" dirty="0"/>
                  <a:t>,…},</a:t>
                </a:r>
                <a:r>
                  <a:rPr lang="zh-CN" altLang="en-US" dirty="0"/>
                  <a:t>这里分母都是</a:t>
                </a:r>
                <a:r>
                  <a:rPr lang="en-US" altLang="zh-CN" dirty="0"/>
                  <a:t>P</a:t>
                </a:r>
                <a:r>
                  <a:rPr lang="zh-CN" altLang="en-US" dirty="0"/>
                  <a:t>（</a:t>
                </a:r>
                <a:r>
                  <a:rPr lang="en-US" altLang="zh-CN" dirty="0"/>
                  <a:t>x</a:t>
                </a:r>
                <a:r>
                  <a:rPr lang="zh-CN" altLang="en-US" dirty="0"/>
                  <a:t>）</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41</a:t>
            </a:fld>
            <a:endParaRPr lang="en-US" altLang="zh-CN"/>
          </a:p>
        </p:txBody>
      </p:sp>
    </p:spTree>
    <p:extLst>
      <p:ext uri="{BB962C8B-B14F-4D97-AF65-F5344CB8AC3E}">
        <p14:creationId xmlns:p14="http://schemas.microsoft.com/office/powerpoint/2010/main" val="3423785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i="1" dirty="0">
                        <a:latin typeface="Cambria Math" panose="02040503050406030204" pitchFamily="18" charset="0"/>
                      </a:rPr>
                      <m:t>𝐷</m:t>
                    </m:r>
                  </m:oMath>
                </a14:m>
                <a:r>
                  <a:rPr lang="zh-CN" altLang="en-US" dirty="0"/>
                  <a:t>中第</a:t>
                </a:r>
                <a14:m>
                  <m:oMath xmlns:m="http://schemas.openxmlformats.org/officeDocument/2006/math">
                    <m:r>
                      <a:rPr lang="en-US" altLang="zh-CN" i="1">
                        <a:latin typeface="Cambria Math" panose="02040503050406030204" pitchFamily="18" charset="0"/>
                      </a:rPr>
                      <m:t>𝑐</m:t>
                    </m:r>
                  </m:oMath>
                </a14:m>
                <a:r>
                  <a:rPr lang="zh-CN" altLang="en-US" dirty="0"/>
                  <a:t>类样本组合的集合，</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𝐷</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oMath>
                </a14:m>
                <a:r>
                  <a:rPr lang="zh-CN" altLang="en-US" dirty="0"/>
                  <a:t>表示集合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oMath>
                </a14:m>
                <a:r>
                  <a:rPr lang="zh-CN" altLang="en-US" dirty="0"/>
                  <a:t>的样本总体，若有充足的独立同分布样本，则可容易地估计出类先验概率</a:t>
                </a:r>
              </a:p>
            </p:txBody>
          </p:sp>
        </mc:Choice>
        <mc:Fallback xmlns="">
          <p:sp>
            <p:nvSpPr>
              <p:cNvPr id="3" name="备注占位符 2"/>
              <p:cNvSpPr>
                <a:spLocks noGrp="1"/>
              </p:cNvSpPr>
              <p:nvPr>
                <p:ph type="body" idx="1"/>
              </p:nvPr>
            </p:nvSpPr>
            <p:spPr/>
            <p:txBody>
              <a:bodyPr/>
              <a:lstStyle/>
              <a:p>
                <a:r>
                  <a:rPr lang="zh-CN" altLang="en-US" dirty="0"/>
                  <a:t>令</a:t>
                </a:r>
                <a:r>
                  <a:rPr lang="en-US" altLang="zh-CN" b="0" i="0">
                    <a:latin typeface="Cambria Math" panose="02040503050406030204" pitchFamily="18" charset="0"/>
                  </a:rPr>
                  <a:t>𝐷_𝑐</a:t>
                </a:r>
                <a:r>
                  <a:rPr lang="zh-CN" altLang="en-US" dirty="0"/>
                  <a:t>表示训练集</a:t>
                </a:r>
                <a:r>
                  <a:rPr lang="en-US" altLang="zh-CN" i="0" dirty="0">
                    <a:latin typeface="Cambria Math" panose="02040503050406030204" pitchFamily="18" charset="0"/>
                  </a:rPr>
                  <a:t>𝐷</a:t>
                </a:r>
                <a:r>
                  <a:rPr lang="zh-CN" altLang="en-US" dirty="0"/>
                  <a:t>中第</a:t>
                </a:r>
                <a:r>
                  <a:rPr lang="en-US" altLang="zh-CN" i="0">
                    <a:latin typeface="Cambria Math" panose="02040503050406030204" pitchFamily="18" charset="0"/>
                  </a:rPr>
                  <a:t>𝑐</a:t>
                </a:r>
                <a:r>
                  <a:rPr lang="zh-CN" altLang="en-US" dirty="0"/>
                  <a:t>类样本组合的集合，</a:t>
                </a:r>
                <a:r>
                  <a:rPr lang="en-US" altLang="zh-CN" i="0">
                    <a:latin typeface="Cambria Math" panose="02040503050406030204" pitchFamily="18" charset="0"/>
                  </a:rPr>
                  <a:t>〖</a:t>
                </a:r>
                <a:r>
                  <a:rPr lang="en-US" altLang="zh-CN" b="0" i="0">
                    <a:latin typeface="Cambria Math" panose="02040503050406030204" pitchFamily="18" charset="0"/>
                  </a:rPr>
                  <a:t>|</a:t>
                </a:r>
                <a:r>
                  <a:rPr lang="en-US" altLang="zh-CN" i="0">
                    <a:latin typeface="Cambria Math" panose="02040503050406030204" pitchFamily="18" charset="0"/>
                  </a:rPr>
                  <a:t>𝐷〗_𝑐</a:t>
                </a:r>
                <a:r>
                  <a:rPr lang="en-US" altLang="zh-CN" b="0" i="0">
                    <a:latin typeface="Cambria Math" panose="02040503050406030204" pitchFamily="18" charset="0"/>
                  </a:rPr>
                  <a:t> |</a:t>
                </a:r>
                <a:r>
                  <a:rPr lang="zh-CN" altLang="en-US" dirty="0"/>
                  <a:t>表示集合</a:t>
                </a:r>
                <a:r>
                  <a:rPr lang="en-US" altLang="zh-CN" i="0">
                    <a:latin typeface="Cambria Math" panose="02040503050406030204" pitchFamily="18" charset="0"/>
                  </a:rPr>
                  <a:t>𝐷_𝑐</a:t>
                </a:r>
                <a:r>
                  <a:rPr lang="zh-CN" altLang="en-US" dirty="0"/>
                  <a:t>的样本总体，若有充足的独立同分布样本，则可容易地估计出类先验概率</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42</a:t>
            </a:fld>
            <a:endParaRPr lang="en-US" altLang="zh-CN"/>
          </a:p>
        </p:txBody>
      </p:sp>
    </p:spTree>
    <p:extLst>
      <p:ext uri="{BB962C8B-B14F-4D97-AF65-F5344CB8AC3E}">
        <p14:creationId xmlns:p14="http://schemas.microsoft.com/office/powerpoint/2010/main" val="2274790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43</a:t>
            </a:fld>
            <a:endParaRPr lang="en-US" altLang="zh-CN"/>
          </a:p>
        </p:txBody>
      </p:sp>
    </p:spTree>
    <p:extLst>
      <p:ext uri="{BB962C8B-B14F-4D97-AF65-F5344CB8AC3E}">
        <p14:creationId xmlns:p14="http://schemas.microsoft.com/office/powerpoint/2010/main" val="3867477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i="1" dirty="0">
                        <a:latin typeface="Cambria Math" panose="02040503050406030204" pitchFamily="18" charset="0"/>
                      </a:rPr>
                      <m:t>𝐷</m:t>
                    </m:r>
                  </m:oMath>
                </a14:m>
                <a:r>
                  <a:rPr lang="zh-CN" altLang="en-US" dirty="0"/>
                  <a:t>中第</a:t>
                </a:r>
                <a14:m>
                  <m:oMath xmlns:m="http://schemas.openxmlformats.org/officeDocument/2006/math">
                    <m:r>
                      <a:rPr lang="en-US" altLang="zh-CN" i="1">
                        <a:latin typeface="Cambria Math" panose="02040503050406030204" pitchFamily="18" charset="0"/>
                      </a:rPr>
                      <m:t>𝑐</m:t>
                    </m:r>
                  </m:oMath>
                </a14:m>
                <a:r>
                  <a:rPr lang="zh-CN" altLang="en-US" dirty="0"/>
                  <a:t>类样本组合的集合，</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𝐷</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oMath>
                </a14:m>
                <a:r>
                  <a:rPr lang="zh-CN" altLang="en-US" dirty="0"/>
                  <a:t>表示集合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oMath>
                </a14:m>
                <a:r>
                  <a:rPr lang="zh-CN" altLang="en-US" dirty="0"/>
                  <a:t>的样本总体，若有充足的独立同分布样本，则可容易地估计出类先验概率</a:t>
                </a:r>
                <a:endParaRPr lang="en-US" altLang="zh-CN" dirty="0"/>
              </a:p>
              <a:p>
                <a:r>
                  <a:rPr lang="en-US" altLang="zh-CN" dirty="0">
                    <a:highlight>
                      <a:srgbClr val="FFFF00"/>
                    </a:highlight>
                  </a:rPr>
                  <a:t>PPT</a:t>
                </a:r>
                <a:r>
                  <a:rPr lang="zh-CN" altLang="en-US" dirty="0">
                    <a:highlight>
                      <a:srgbClr val="FFFF00"/>
                    </a:highlight>
                  </a:rPr>
                  <a:t>有错误！！！</a:t>
                </a:r>
              </a:p>
            </p:txBody>
          </p:sp>
        </mc:Choice>
        <mc:Fallback xmlns="">
          <p:sp>
            <p:nvSpPr>
              <p:cNvPr id="3" name="备注占位符 2"/>
              <p:cNvSpPr>
                <a:spLocks noGrp="1"/>
              </p:cNvSpPr>
              <p:nvPr>
                <p:ph type="body" idx="1"/>
              </p:nvPr>
            </p:nvSpPr>
            <p:spPr/>
            <p:txBody>
              <a:bodyPr/>
              <a:lstStyle/>
              <a:p>
                <a:r>
                  <a:rPr lang="zh-CN" altLang="en-US" dirty="0"/>
                  <a:t>令</a:t>
                </a:r>
                <a:r>
                  <a:rPr lang="en-US" altLang="zh-CN" b="0" i="0">
                    <a:latin typeface="Cambria Math" panose="02040503050406030204" pitchFamily="18" charset="0"/>
                  </a:rPr>
                  <a:t>𝐷_𝑐</a:t>
                </a:r>
                <a:r>
                  <a:rPr lang="zh-CN" altLang="en-US" dirty="0"/>
                  <a:t>表示训练集</a:t>
                </a:r>
                <a:r>
                  <a:rPr lang="en-US" altLang="zh-CN" i="0" dirty="0">
                    <a:latin typeface="Cambria Math" panose="02040503050406030204" pitchFamily="18" charset="0"/>
                  </a:rPr>
                  <a:t>𝐷</a:t>
                </a:r>
                <a:r>
                  <a:rPr lang="zh-CN" altLang="en-US" dirty="0"/>
                  <a:t>中第</a:t>
                </a:r>
                <a:r>
                  <a:rPr lang="en-US" altLang="zh-CN" i="0">
                    <a:latin typeface="Cambria Math" panose="02040503050406030204" pitchFamily="18" charset="0"/>
                  </a:rPr>
                  <a:t>𝑐</a:t>
                </a:r>
                <a:r>
                  <a:rPr lang="zh-CN" altLang="en-US" dirty="0"/>
                  <a:t>类样本组合的集合，</a:t>
                </a:r>
                <a:r>
                  <a:rPr lang="en-US" altLang="zh-CN" i="0">
                    <a:latin typeface="Cambria Math" panose="02040503050406030204" pitchFamily="18" charset="0"/>
                  </a:rPr>
                  <a:t>〖</a:t>
                </a:r>
                <a:r>
                  <a:rPr lang="en-US" altLang="zh-CN" b="0" i="0">
                    <a:latin typeface="Cambria Math" panose="02040503050406030204" pitchFamily="18" charset="0"/>
                  </a:rPr>
                  <a:t>|</a:t>
                </a:r>
                <a:r>
                  <a:rPr lang="en-US" altLang="zh-CN" i="0">
                    <a:latin typeface="Cambria Math" panose="02040503050406030204" pitchFamily="18" charset="0"/>
                  </a:rPr>
                  <a:t>𝐷〗_𝑐</a:t>
                </a:r>
                <a:r>
                  <a:rPr lang="en-US" altLang="zh-CN" b="0" i="0">
                    <a:latin typeface="Cambria Math" panose="02040503050406030204" pitchFamily="18" charset="0"/>
                  </a:rPr>
                  <a:t> |</a:t>
                </a:r>
                <a:r>
                  <a:rPr lang="zh-CN" altLang="en-US" dirty="0"/>
                  <a:t>表示集合</a:t>
                </a:r>
                <a:r>
                  <a:rPr lang="en-US" altLang="zh-CN" i="0">
                    <a:latin typeface="Cambria Math" panose="02040503050406030204" pitchFamily="18" charset="0"/>
                  </a:rPr>
                  <a:t>𝐷_𝑐</a:t>
                </a:r>
                <a:r>
                  <a:rPr lang="zh-CN" altLang="en-US" dirty="0"/>
                  <a:t>的样本总体，若有充足的独立同分布样本，则可容易地估计出类先验概率</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44</a:t>
            </a:fld>
            <a:endParaRPr lang="en-US" altLang="zh-CN"/>
          </a:p>
        </p:txBody>
      </p:sp>
    </p:spTree>
    <p:extLst>
      <p:ext uri="{BB962C8B-B14F-4D97-AF65-F5344CB8AC3E}">
        <p14:creationId xmlns:p14="http://schemas.microsoft.com/office/powerpoint/2010/main" val="2280386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i="1" dirty="0">
                        <a:latin typeface="Cambria Math" panose="02040503050406030204" pitchFamily="18" charset="0"/>
                      </a:rPr>
                      <m:t>𝐷</m:t>
                    </m:r>
                  </m:oMath>
                </a14:m>
                <a:r>
                  <a:rPr lang="zh-CN" altLang="en-US" dirty="0"/>
                  <a:t>中第</a:t>
                </a:r>
                <a14:m>
                  <m:oMath xmlns:m="http://schemas.openxmlformats.org/officeDocument/2006/math">
                    <m:r>
                      <a:rPr lang="en-US" altLang="zh-CN" i="1">
                        <a:latin typeface="Cambria Math" panose="02040503050406030204" pitchFamily="18" charset="0"/>
                      </a:rPr>
                      <m:t>𝑐</m:t>
                    </m:r>
                  </m:oMath>
                </a14:m>
                <a:r>
                  <a:rPr lang="zh-CN" altLang="en-US" dirty="0"/>
                  <a:t>类样本组合的集合，</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𝐷</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oMath>
                </a14:m>
                <a:r>
                  <a:rPr lang="zh-CN" altLang="en-US" dirty="0"/>
                  <a:t>表示集合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oMath>
                </a14:m>
                <a:r>
                  <a:rPr lang="zh-CN" altLang="en-US" dirty="0"/>
                  <a:t>的样本总体，若有充足的独立同分布样本，则可容易地估计出类先验概率</a:t>
                </a:r>
              </a:p>
            </p:txBody>
          </p:sp>
        </mc:Choice>
        <mc:Fallback xmlns="">
          <p:sp>
            <p:nvSpPr>
              <p:cNvPr id="3" name="备注占位符 2"/>
              <p:cNvSpPr>
                <a:spLocks noGrp="1"/>
              </p:cNvSpPr>
              <p:nvPr>
                <p:ph type="body" idx="1"/>
              </p:nvPr>
            </p:nvSpPr>
            <p:spPr/>
            <p:txBody>
              <a:bodyPr/>
              <a:lstStyle/>
              <a:p>
                <a:r>
                  <a:rPr lang="zh-CN" altLang="en-US" dirty="0"/>
                  <a:t>令</a:t>
                </a:r>
                <a:r>
                  <a:rPr lang="en-US" altLang="zh-CN" b="0" i="0">
                    <a:latin typeface="Cambria Math" panose="02040503050406030204" pitchFamily="18" charset="0"/>
                  </a:rPr>
                  <a:t>𝐷_𝑐</a:t>
                </a:r>
                <a:r>
                  <a:rPr lang="zh-CN" altLang="en-US" dirty="0"/>
                  <a:t>表示训练集</a:t>
                </a:r>
                <a:r>
                  <a:rPr lang="en-US" altLang="zh-CN" i="0" dirty="0">
                    <a:latin typeface="Cambria Math" panose="02040503050406030204" pitchFamily="18" charset="0"/>
                  </a:rPr>
                  <a:t>𝐷</a:t>
                </a:r>
                <a:r>
                  <a:rPr lang="zh-CN" altLang="en-US" dirty="0"/>
                  <a:t>中第</a:t>
                </a:r>
                <a:r>
                  <a:rPr lang="en-US" altLang="zh-CN" i="0">
                    <a:latin typeface="Cambria Math" panose="02040503050406030204" pitchFamily="18" charset="0"/>
                  </a:rPr>
                  <a:t>𝑐</a:t>
                </a:r>
                <a:r>
                  <a:rPr lang="zh-CN" altLang="en-US" dirty="0"/>
                  <a:t>类样本组合的集合，</a:t>
                </a:r>
                <a:r>
                  <a:rPr lang="en-US" altLang="zh-CN" i="0">
                    <a:latin typeface="Cambria Math" panose="02040503050406030204" pitchFamily="18" charset="0"/>
                  </a:rPr>
                  <a:t>〖</a:t>
                </a:r>
                <a:r>
                  <a:rPr lang="en-US" altLang="zh-CN" b="0" i="0">
                    <a:latin typeface="Cambria Math" panose="02040503050406030204" pitchFamily="18" charset="0"/>
                  </a:rPr>
                  <a:t>|</a:t>
                </a:r>
                <a:r>
                  <a:rPr lang="en-US" altLang="zh-CN" i="0">
                    <a:latin typeface="Cambria Math" panose="02040503050406030204" pitchFamily="18" charset="0"/>
                  </a:rPr>
                  <a:t>𝐷〗_𝑐</a:t>
                </a:r>
                <a:r>
                  <a:rPr lang="en-US" altLang="zh-CN" b="0" i="0">
                    <a:latin typeface="Cambria Math" panose="02040503050406030204" pitchFamily="18" charset="0"/>
                  </a:rPr>
                  <a:t> |</a:t>
                </a:r>
                <a:r>
                  <a:rPr lang="zh-CN" altLang="en-US" dirty="0"/>
                  <a:t>表示集合</a:t>
                </a:r>
                <a:r>
                  <a:rPr lang="en-US" altLang="zh-CN" i="0">
                    <a:latin typeface="Cambria Math" panose="02040503050406030204" pitchFamily="18" charset="0"/>
                  </a:rPr>
                  <a:t>𝐷_𝑐</a:t>
                </a:r>
                <a:r>
                  <a:rPr lang="zh-CN" altLang="en-US" dirty="0"/>
                  <a:t>的样本总体，若有充足的独立同分布样本，则可容易地估计出类先验概率</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45</a:t>
            </a:fld>
            <a:endParaRPr lang="en-US" altLang="zh-CN"/>
          </a:p>
        </p:txBody>
      </p:sp>
    </p:spTree>
    <p:extLst>
      <p:ext uri="{BB962C8B-B14F-4D97-AF65-F5344CB8AC3E}">
        <p14:creationId xmlns:p14="http://schemas.microsoft.com/office/powerpoint/2010/main" val="1636852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i="1" dirty="0">
                        <a:latin typeface="Cambria Math" panose="02040503050406030204" pitchFamily="18" charset="0"/>
                      </a:rPr>
                      <m:t>𝐷</m:t>
                    </m:r>
                  </m:oMath>
                </a14:m>
                <a:r>
                  <a:rPr lang="zh-CN" altLang="en-US" dirty="0"/>
                  <a:t>中第</a:t>
                </a:r>
                <a14:m>
                  <m:oMath xmlns:m="http://schemas.openxmlformats.org/officeDocument/2006/math">
                    <m:r>
                      <a:rPr lang="en-US" altLang="zh-CN" i="1">
                        <a:latin typeface="Cambria Math" panose="02040503050406030204" pitchFamily="18" charset="0"/>
                      </a:rPr>
                      <m:t>𝑐</m:t>
                    </m:r>
                  </m:oMath>
                </a14:m>
                <a:r>
                  <a:rPr lang="zh-CN" altLang="en-US" dirty="0"/>
                  <a:t>类样本组合的集合，</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𝐷</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oMath>
                </a14:m>
                <a:r>
                  <a:rPr lang="zh-CN" altLang="en-US" dirty="0"/>
                  <a:t>表示集合</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oMath>
                </a14:m>
                <a:r>
                  <a:rPr lang="zh-CN" altLang="en-US" dirty="0"/>
                  <a:t>的样本总体，若有充足的独立同分布样本，则可容易地估计出类先验概率</a:t>
                </a:r>
              </a:p>
            </p:txBody>
          </p:sp>
        </mc:Choice>
        <mc:Fallback xmlns="">
          <p:sp>
            <p:nvSpPr>
              <p:cNvPr id="3" name="备注占位符 2"/>
              <p:cNvSpPr>
                <a:spLocks noGrp="1"/>
              </p:cNvSpPr>
              <p:nvPr>
                <p:ph type="body" idx="1"/>
              </p:nvPr>
            </p:nvSpPr>
            <p:spPr/>
            <p:txBody>
              <a:bodyPr/>
              <a:lstStyle/>
              <a:p>
                <a:r>
                  <a:rPr lang="zh-CN" altLang="en-US" dirty="0"/>
                  <a:t>令</a:t>
                </a:r>
                <a:r>
                  <a:rPr lang="en-US" altLang="zh-CN" b="0" i="0">
                    <a:latin typeface="Cambria Math" panose="02040503050406030204" pitchFamily="18" charset="0"/>
                  </a:rPr>
                  <a:t>𝐷_𝑐</a:t>
                </a:r>
                <a:r>
                  <a:rPr lang="zh-CN" altLang="en-US" dirty="0"/>
                  <a:t>表示训练集</a:t>
                </a:r>
                <a:r>
                  <a:rPr lang="en-US" altLang="zh-CN" i="0" dirty="0">
                    <a:latin typeface="Cambria Math" panose="02040503050406030204" pitchFamily="18" charset="0"/>
                  </a:rPr>
                  <a:t>𝐷</a:t>
                </a:r>
                <a:r>
                  <a:rPr lang="zh-CN" altLang="en-US" dirty="0"/>
                  <a:t>中第</a:t>
                </a:r>
                <a:r>
                  <a:rPr lang="en-US" altLang="zh-CN" i="0">
                    <a:latin typeface="Cambria Math" panose="02040503050406030204" pitchFamily="18" charset="0"/>
                  </a:rPr>
                  <a:t>𝑐</a:t>
                </a:r>
                <a:r>
                  <a:rPr lang="zh-CN" altLang="en-US" dirty="0"/>
                  <a:t>类样本组合的集合，</a:t>
                </a:r>
                <a:r>
                  <a:rPr lang="en-US" altLang="zh-CN" i="0">
                    <a:latin typeface="Cambria Math" panose="02040503050406030204" pitchFamily="18" charset="0"/>
                  </a:rPr>
                  <a:t>〖</a:t>
                </a:r>
                <a:r>
                  <a:rPr lang="en-US" altLang="zh-CN" b="0" i="0">
                    <a:latin typeface="Cambria Math" panose="02040503050406030204" pitchFamily="18" charset="0"/>
                  </a:rPr>
                  <a:t>|</a:t>
                </a:r>
                <a:r>
                  <a:rPr lang="en-US" altLang="zh-CN" i="0">
                    <a:latin typeface="Cambria Math" panose="02040503050406030204" pitchFamily="18" charset="0"/>
                  </a:rPr>
                  <a:t>𝐷〗_𝑐</a:t>
                </a:r>
                <a:r>
                  <a:rPr lang="en-US" altLang="zh-CN" b="0" i="0">
                    <a:latin typeface="Cambria Math" panose="02040503050406030204" pitchFamily="18" charset="0"/>
                  </a:rPr>
                  <a:t> |</a:t>
                </a:r>
                <a:r>
                  <a:rPr lang="zh-CN" altLang="en-US" dirty="0"/>
                  <a:t>表示集合</a:t>
                </a:r>
                <a:r>
                  <a:rPr lang="en-US" altLang="zh-CN" i="0">
                    <a:latin typeface="Cambria Math" panose="02040503050406030204" pitchFamily="18" charset="0"/>
                  </a:rPr>
                  <a:t>𝐷_𝑐</a:t>
                </a:r>
                <a:r>
                  <a:rPr lang="zh-CN" altLang="en-US" dirty="0"/>
                  <a:t>的样本总体，若有充足的独立同分布样本，则可容易地估计出类先验概率</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46</a:t>
            </a:fld>
            <a:endParaRPr lang="en-US" altLang="zh-CN"/>
          </a:p>
        </p:txBody>
      </p:sp>
    </p:spTree>
    <p:extLst>
      <p:ext uri="{BB962C8B-B14F-4D97-AF65-F5344CB8AC3E}">
        <p14:creationId xmlns:p14="http://schemas.microsoft.com/office/powerpoint/2010/main" val="1276892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47</a:t>
            </a:fld>
            <a:endParaRPr lang="en-US" altLang="zh-CN"/>
          </a:p>
        </p:txBody>
      </p:sp>
    </p:spTree>
    <p:extLst>
      <p:ext uri="{BB962C8B-B14F-4D97-AF65-F5344CB8AC3E}">
        <p14:creationId xmlns:p14="http://schemas.microsoft.com/office/powerpoint/2010/main" val="1622974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48</a:t>
            </a:fld>
            <a:endParaRPr lang="en-US" altLang="zh-CN"/>
          </a:p>
        </p:txBody>
      </p:sp>
    </p:spTree>
    <p:extLst>
      <p:ext uri="{BB962C8B-B14F-4D97-AF65-F5344CB8AC3E}">
        <p14:creationId xmlns:p14="http://schemas.microsoft.com/office/powerpoint/2010/main" val="2798450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49</a:t>
            </a:fld>
            <a:endParaRPr lang="en-US" altLang="zh-CN"/>
          </a:p>
        </p:txBody>
      </p:sp>
    </p:spTree>
    <p:extLst>
      <p:ext uri="{BB962C8B-B14F-4D97-AF65-F5344CB8AC3E}">
        <p14:creationId xmlns:p14="http://schemas.microsoft.com/office/powerpoint/2010/main" val="40400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a:t>
            </a:fld>
            <a:endParaRPr lang="en-US" altLang="zh-CN"/>
          </a:p>
        </p:txBody>
      </p:sp>
    </p:spTree>
    <p:extLst>
      <p:ext uri="{BB962C8B-B14F-4D97-AF65-F5344CB8AC3E}">
        <p14:creationId xmlns:p14="http://schemas.microsoft.com/office/powerpoint/2010/main" val="116769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50</a:t>
            </a:fld>
            <a:endParaRPr lang="en-US" altLang="zh-CN"/>
          </a:p>
        </p:txBody>
      </p:sp>
    </p:spTree>
    <p:extLst>
      <p:ext uri="{BB962C8B-B14F-4D97-AF65-F5344CB8AC3E}">
        <p14:creationId xmlns:p14="http://schemas.microsoft.com/office/powerpoint/2010/main" val="36912604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51</a:t>
            </a:fld>
            <a:endParaRPr lang="en-US" altLang="zh-CN"/>
          </a:p>
        </p:txBody>
      </p:sp>
    </p:spTree>
    <p:extLst>
      <p:ext uri="{BB962C8B-B14F-4D97-AF65-F5344CB8AC3E}">
        <p14:creationId xmlns:p14="http://schemas.microsoft.com/office/powerpoint/2010/main" val="3978834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52</a:t>
            </a:fld>
            <a:endParaRPr lang="en-US" altLang="zh-CN"/>
          </a:p>
        </p:txBody>
      </p:sp>
    </p:spTree>
    <p:extLst>
      <p:ext uri="{BB962C8B-B14F-4D97-AF65-F5344CB8AC3E}">
        <p14:creationId xmlns:p14="http://schemas.microsoft.com/office/powerpoint/2010/main" val="2191338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53</a:t>
            </a:fld>
            <a:endParaRPr lang="en-US" altLang="zh-CN"/>
          </a:p>
        </p:txBody>
      </p:sp>
    </p:spTree>
    <p:extLst>
      <p:ext uri="{BB962C8B-B14F-4D97-AF65-F5344CB8AC3E}">
        <p14:creationId xmlns:p14="http://schemas.microsoft.com/office/powerpoint/2010/main" val="3454905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54</a:t>
            </a:fld>
            <a:endParaRPr lang="en-US" altLang="zh-CN"/>
          </a:p>
        </p:txBody>
      </p:sp>
    </p:spTree>
    <p:extLst>
      <p:ext uri="{BB962C8B-B14F-4D97-AF65-F5344CB8AC3E}">
        <p14:creationId xmlns:p14="http://schemas.microsoft.com/office/powerpoint/2010/main" val="1182560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55</a:t>
            </a:fld>
            <a:endParaRPr lang="en-US" altLang="zh-CN"/>
          </a:p>
        </p:txBody>
      </p:sp>
    </p:spTree>
    <p:extLst>
      <p:ext uri="{BB962C8B-B14F-4D97-AF65-F5344CB8AC3E}">
        <p14:creationId xmlns:p14="http://schemas.microsoft.com/office/powerpoint/2010/main" val="2620901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56</a:t>
            </a:fld>
            <a:endParaRPr lang="en-US" altLang="zh-CN"/>
          </a:p>
        </p:txBody>
      </p:sp>
    </p:spTree>
    <p:extLst>
      <p:ext uri="{BB962C8B-B14F-4D97-AF65-F5344CB8AC3E}">
        <p14:creationId xmlns:p14="http://schemas.microsoft.com/office/powerpoint/2010/main" val="3390911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只能观测到结果，至于是</a:t>
            </a:r>
            <a:r>
              <a:rPr lang="en-US" altLang="zh-CN" dirty="0"/>
              <a:t>B</a:t>
            </a:r>
            <a:r>
              <a:rPr lang="zh-CN" altLang="en-US" dirty="0"/>
              <a:t>投的，还是</a:t>
            </a:r>
            <a:r>
              <a:rPr lang="en-US" altLang="zh-CN" dirty="0"/>
              <a:t>C</a:t>
            </a:r>
            <a:r>
              <a:rPr lang="zh-CN" altLang="en-US" dirty="0"/>
              <a:t>投的，是未知的。</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57</a:t>
            </a:fld>
            <a:endParaRPr lang="en-US" altLang="zh-CN"/>
          </a:p>
        </p:txBody>
      </p:sp>
    </p:spTree>
    <p:extLst>
      <p:ext uri="{BB962C8B-B14F-4D97-AF65-F5344CB8AC3E}">
        <p14:creationId xmlns:p14="http://schemas.microsoft.com/office/powerpoint/2010/main" val="483319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只能观测到结果，至于是</a:t>
            </a:r>
            <a:r>
              <a:rPr lang="en-US" altLang="zh-CN" dirty="0"/>
              <a:t>B</a:t>
            </a:r>
            <a:r>
              <a:rPr lang="zh-CN" altLang="en-US" dirty="0"/>
              <a:t>投的，还是</a:t>
            </a:r>
            <a:r>
              <a:rPr lang="en-US" altLang="zh-CN" dirty="0"/>
              <a:t>C</a:t>
            </a:r>
            <a:r>
              <a:rPr lang="zh-CN" altLang="en-US" dirty="0"/>
              <a:t>投的，是未知的。</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58</a:t>
            </a:fld>
            <a:endParaRPr lang="en-US" altLang="zh-CN"/>
          </a:p>
        </p:txBody>
      </p:sp>
    </p:spTree>
    <p:extLst>
      <p:ext uri="{BB962C8B-B14F-4D97-AF65-F5344CB8AC3E}">
        <p14:creationId xmlns:p14="http://schemas.microsoft.com/office/powerpoint/2010/main" val="1200701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只能观测到结果，至于是</a:t>
            </a:r>
            <a:r>
              <a:rPr lang="en-US" altLang="zh-CN" dirty="0"/>
              <a:t>B</a:t>
            </a:r>
            <a:r>
              <a:rPr lang="zh-CN" altLang="en-US" dirty="0"/>
              <a:t>投的，还是</a:t>
            </a:r>
            <a:r>
              <a:rPr lang="en-US" altLang="zh-CN" dirty="0"/>
              <a:t>C</a:t>
            </a:r>
            <a:r>
              <a:rPr lang="zh-CN" altLang="en-US" dirty="0"/>
              <a:t>投的，是未知的。</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59</a:t>
            </a:fld>
            <a:endParaRPr lang="en-US" altLang="zh-CN"/>
          </a:p>
        </p:txBody>
      </p:sp>
    </p:spTree>
    <p:extLst>
      <p:ext uri="{BB962C8B-B14F-4D97-AF65-F5344CB8AC3E}">
        <p14:creationId xmlns:p14="http://schemas.microsoft.com/office/powerpoint/2010/main" val="261558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a:t>
            </a:fld>
            <a:endParaRPr lang="en-US" altLang="zh-CN"/>
          </a:p>
        </p:txBody>
      </p:sp>
    </p:spTree>
    <p:extLst>
      <p:ext uri="{BB962C8B-B14F-4D97-AF65-F5344CB8AC3E}">
        <p14:creationId xmlns:p14="http://schemas.microsoft.com/office/powerpoint/2010/main" val="2518935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60</a:t>
            </a:fld>
            <a:endParaRPr lang="en-US" altLang="zh-CN"/>
          </a:p>
        </p:txBody>
      </p:sp>
    </p:spTree>
    <p:extLst>
      <p:ext uri="{BB962C8B-B14F-4D97-AF65-F5344CB8AC3E}">
        <p14:creationId xmlns:p14="http://schemas.microsoft.com/office/powerpoint/2010/main" val="1245731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EM</a:t>
            </a:r>
            <a:r>
              <a:rPr lang="zh-CN" altLang="en-US" sz="1200" dirty="0"/>
              <a:t>算法是一种迭代算法，</a:t>
            </a:r>
            <a:r>
              <a:rPr lang="en-US" altLang="zh-CN" sz="1200" dirty="0"/>
              <a:t>1977</a:t>
            </a:r>
            <a:r>
              <a:rPr lang="zh-CN" altLang="en-US" sz="1200" dirty="0"/>
              <a:t>年由</a:t>
            </a:r>
            <a:r>
              <a:rPr lang="en-US" altLang="zh-CN" sz="1200" dirty="0"/>
              <a:t>Dempster </a:t>
            </a:r>
            <a:r>
              <a:rPr lang="zh-CN" altLang="en-US" sz="1200" dirty="0"/>
              <a:t>等人总结提出，用于含有隐变量的概率模型参数的极大似然估计，或极大后验概率估计。</a:t>
            </a:r>
            <a:r>
              <a:rPr lang="en-US" altLang="zh-CN" sz="1200" dirty="0"/>
              <a:t>EM</a:t>
            </a:r>
            <a:r>
              <a:rPr lang="zh-CN" altLang="en-US" sz="1200" dirty="0"/>
              <a:t>算法的每次迭代由两步组成：</a:t>
            </a:r>
            <a:r>
              <a:rPr lang="en-US" altLang="zh-CN" sz="1200" dirty="0"/>
              <a:t>E</a:t>
            </a:r>
            <a:r>
              <a:rPr lang="zh-CN" altLang="en-US" sz="1200" dirty="0"/>
              <a:t>步，求期望；</a:t>
            </a:r>
            <a:r>
              <a:rPr lang="en-US" altLang="zh-CN" sz="1200" dirty="0"/>
              <a:t>M</a:t>
            </a:r>
            <a:r>
              <a:rPr lang="zh-CN" altLang="en-US" sz="1200" dirty="0"/>
              <a:t>步，求极大。所以这一算法称为期望极大算法（</a:t>
            </a:r>
            <a:r>
              <a:rPr lang="en-US" altLang="zh-CN" sz="1200" dirty="0"/>
              <a:t>Expectation Maximization</a:t>
            </a:r>
            <a:r>
              <a:rPr lang="zh-CN" altLang="en-US" sz="1200" dirty="0"/>
              <a:t>）</a:t>
            </a:r>
            <a:r>
              <a:rPr lang="en-US" altLang="zh-CN" sz="1200" dirty="0"/>
              <a:t>,</a:t>
            </a:r>
            <a:r>
              <a:rPr lang="zh-CN" altLang="en-US" sz="1200" dirty="0"/>
              <a:t>简称</a:t>
            </a:r>
            <a:r>
              <a:rPr lang="en-US" altLang="zh-CN" sz="1200" dirty="0"/>
              <a:t>EM</a:t>
            </a:r>
            <a:r>
              <a:rPr lang="zh-CN" altLang="en-US" sz="1200" dirty="0"/>
              <a:t>算法。</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61</a:t>
            </a:fld>
            <a:endParaRPr lang="en-US" altLang="zh-CN"/>
          </a:p>
        </p:txBody>
      </p:sp>
    </p:spTree>
    <p:extLst>
      <p:ext uri="{BB962C8B-B14F-4D97-AF65-F5344CB8AC3E}">
        <p14:creationId xmlns:p14="http://schemas.microsoft.com/office/powerpoint/2010/main" val="3788006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62</a:t>
            </a:fld>
            <a:endParaRPr lang="en-US" altLang="zh-CN"/>
          </a:p>
        </p:txBody>
      </p:sp>
    </p:spTree>
    <p:extLst>
      <p:ext uri="{BB962C8B-B14F-4D97-AF65-F5344CB8AC3E}">
        <p14:creationId xmlns:p14="http://schemas.microsoft.com/office/powerpoint/2010/main" val="3295838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63</a:t>
            </a:fld>
            <a:endParaRPr lang="en-US" altLang="zh-CN"/>
          </a:p>
        </p:txBody>
      </p:sp>
    </p:spTree>
    <p:extLst>
      <p:ext uri="{BB962C8B-B14F-4D97-AF65-F5344CB8AC3E}">
        <p14:creationId xmlns:p14="http://schemas.microsoft.com/office/powerpoint/2010/main" val="3592009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64</a:t>
            </a:fld>
            <a:endParaRPr lang="en-US" altLang="zh-CN"/>
          </a:p>
        </p:txBody>
      </p:sp>
    </p:spTree>
    <p:extLst>
      <p:ext uri="{BB962C8B-B14F-4D97-AF65-F5344CB8AC3E}">
        <p14:creationId xmlns:p14="http://schemas.microsoft.com/office/powerpoint/2010/main" val="3167194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𝜋</m:t>
                        </m:r>
                      </m:e>
                    </m:acc>
                    <m:r>
                      <a:rPr lang="en-US" altLang="zh-CN" b="0" i="1" smtClean="0">
                        <a:latin typeface="Cambria Math" panose="02040503050406030204" pitchFamily="18" charset="0"/>
                      </a:rPr>
                      <m:t>=0.5</m:t>
                    </m:r>
                  </m:oMath>
                </a14:m>
                <a:r>
                  <a:rPr lang="zh-CN" altLang="en-US" dirty="0"/>
                  <a:t>表示硬币</a:t>
                </a:r>
                <a:r>
                  <a:rPr lang="en-US" altLang="zh-CN" dirty="0"/>
                  <a:t>A</a:t>
                </a:r>
                <a:r>
                  <a:rPr lang="zh-CN" altLang="en-US" dirty="0"/>
                  <a:t>是均匀的</a:t>
                </a:r>
              </a:p>
            </p:txBody>
          </p:sp>
        </mc:Choice>
        <mc:Fallback xmlns="">
          <p:sp>
            <p:nvSpPr>
              <p:cNvPr id="3" name="备注占位符 2"/>
              <p:cNvSpPr>
                <a:spLocks noGrp="1"/>
              </p:cNvSpPr>
              <p:nvPr>
                <p:ph type="body" idx="1"/>
              </p:nvPr>
            </p:nvSpPr>
            <p:spPr/>
            <p:txBody>
              <a:bodyPr/>
              <a:lstStyle/>
              <a:p>
                <a:pPr/>
                <a:r>
                  <a:rPr lang="zh-CN" altLang="en-US" i="0">
                    <a:latin typeface="Cambria Math" panose="02040503050406030204" pitchFamily="18" charset="0"/>
                  </a:rPr>
                  <a:t>𝜋 ̂</a:t>
                </a:r>
                <a:r>
                  <a:rPr lang="en-US" altLang="zh-CN" b="0" i="0">
                    <a:latin typeface="Cambria Math" panose="02040503050406030204" pitchFamily="18" charset="0"/>
                  </a:rPr>
                  <a:t>=0.5</a:t>
                </a:r>
                <a:r>
                  <a:rPr lang="zh-CN" altLang="en-US" dirty="0"/>
                  <a:t>表示硬币</a:t>
                </a:r>
                <a:r>
                  <a:rPr lang="en-US" altLang="zh-CN" dirty="0"/>
                  <a:t>A</a:t>
                </a:r>
                <a:r>
                  <a:rPr lang="zh-CN" altLang="en-US" dirty="0"/>
                  <a:t>是均匀的</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65</a:t>
            </a:fld>
            <a:endParaRPr lang="en-US" altLang="zh-CN"/>
          </a:p>
        </p:txBody>
      </p:sp>
    </p:spTree>
    <p:extLst>
      <p:ext uri="{BB962C8B-B14F-4D97-AF65-F5344CB8AC3E}">
        <p14:creationId xmlns:p14="http://schemas.microsoft.com/office/powerpoint/2010/main" val="353941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𝜋</m:t>
                        </m:r>
                      </m:e>
                    </m:acc>
                    <m:r>
                      <a:rPr lang="en-US" altLang="zh-CN" b="0" i="1" smtClean="0">
                        <a:latin typeface="Cambria Math" panose="02040503050406030204" pitchFamily="18" charset="0"/>
                      </a:rPr>
                      <m:t>=0.5</m:t>
                    </m:r>
                  </m:oMath>
                </a14:m>
                <a:r>
                  <a:rPr lang="zh-CN" altLang="en-US" dirty="0"/>
                  <a:t>表示硬币</a:t>
                </a:r>
                <a:r>
                  <a:rPr lang="en-US" altLang="zh-CN" dirty="0"/>
                  <a:t>A</a:t>
                </a:r>
                <a:r>
                  <a:rPr lang="zh-CN" altLang="en-US" dirty="0"/>
                  <a:t>是均匀的</a:t>
                </a:r>
              </a:p>
            </p:txBody>
          </p:sp>
        </mc:Choice>
        <mc:Fallback xmlns="">
          <p:sp>
            <p:nvSpPr>
              <p:cNvPr id="3" name="备注占位符 2"/>
              <p:cNvSpPr>
                <a:spLocks noGrp="1"/>
              </p:cNvSpPr>
              <p:nvPr>
                <p:ph type="body" idx="1"/>
              </p:nvPr>
            </p:nvSpPr>
            <p:spPr/>
            <p:txBody>
              <a:bodyPr/>
              <a:lstStyle/>
              <a:p>
                <a:pPr/>
                <a:r>
                  <a:rPr lang="zh-CN" altLang="en-US" i="0">
                    <a:latin typeface="Cambria Math" panose="02040503050406030204" pitchFamily="18" charset="0"/>
                  </a:rPr>
                  <a:t>𝜋 ̂</a:t>
                </a:r>
                <a:r>
                  <a:rPr lang="en-US" altLang="zh-CN" b="0" i="0">
                    <a:latin typeface="Cambria Math" panose="02040503050406030204" pitchFamily="18" charset="0"/>
                  </a:rPr>
                  <a:t>=0.5</a:t>
                </a:r>
                <a:r>
                  <a:rPr lang="zh-CN" altLang="en-US" dirty="0"/>
                  <a:t>表示硬币</a:t>
                </a:r>
                <a:r>
                  <a:rPr lang="en-US" altLang="zh-CN" dirty="0"/>
                  <a:t>A</a:t>
                </a:r>
                <a:r>
                  <a:rPr lang="zh-CN" altLang="en-US" dirty="0"/>
                  <a:t>是均匀的</a:t>
                </a:r>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66</a:t>
            </a:fld>
            <a:endParaRPr lang="en-US" altLang="zh-CN"/>
          </a:p>
        </p:txBody>
      </p:sp>
    </p:spTree>
    <p:extLst>
      <p:ext uri="{BB962C8B-B14F-4D97-AF65-F5344CB8AC3E}">
        <p14:creationId xmlns:p14="http://schemas.microsoft.com/office/powerpoint/2010/main" val="35093926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67</a:t>
            </a:fld>
            <a:endParaRPr lang="en-US" altLang="zh-CN"/>
          </a:p>
        </p:txBody>
      </p:sp>
    </p:spTree>
    <p:extLst>
      <p:ext uri="{BB962C8B-B14F-4D97-AF65-F5344CB8AC3E}">
        <p14:creationId xmlns:p14="http://schemas.microsoft.com/office/powerpoint/2010/main" val="4232438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68</a:t>
            </a:fld>
            <a:endParaRPr lang="en-US" altLang="zh-CN"/>
          </a:p>
        </p:txBody>
      </p:sp>
    </p:spTree>
    <p:extLst>
      <p:ext uri="{BB962C8B-B14F-4D97-AF65-F5344CB8AC3E}">
        <p14:creationId xmlns:p14="http://schemas.microsoft.com/office/powerpoint/2010/main" val="4041901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P179(</a:t>
            </a:r>
            <a:r>
              <a:rPr lang="zh-CN" altLang="en-US" dirty="0"/>
              <a:t>统计学习方法</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69</a:t>
            </a:fld>
            <a:endParaRPr lang="en-US" altLang="zh-CN"/>
          </a:p>
        </p:txBody>
      </p:sp>
    </p:spTree>
    <p:extLst>
      <p:ext uri="{BB962C8B-B14F-4D97-AF65-F5344CB8AC3E}">
        <p14:creationId xmlns:p14="http://schemas.microsoft.com/office/powerpoint/2010/main" val="117040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a:t>
            </a:fld>
            <a:endParaRPr lang="en-US" altLang="zh-CN"/>
          </a:p>
        </p:txBody>
      </p:sp>
    </p:spTree>
    <p:extLst>
      <p:ext uri="{BB962C8B-B14F-4D97-AF65-F5344CB8AC3E}">
        <p14:creationId xmlns:p14="http://schemas.microsoft.com/office/powerpoint/2010/main" val="26829144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https://wenku.baidu.com/view/0e3fd00a51ea551810a6f524ccbff121dd36c577.html</a:t>
                </a:r>
              </a:p>
              <a:p>
                <a:r>
                  <a:rPr lang="zh-CN" altLang="en-US" dirty="0"/>
                  <a:t>凸的</a:t>
                </a:r>
                <a14:m>
                  <m:oMath xmlns:m="http://schemas.openxmlformats.org/officeDocument/2006/math">
                    <m:f>
                      <m:fPr>
                        <m:ctrlPr>
                          <a:rPr lang="en-US" altLang="zh-CN" sz="1200" i="1" smtClean="0">
                            <a:latin typeface="Cambria Math" panose="02040503050406030204" pitchFamily="18" charset="0"/>
                          </a:rPr>
                        </m:ctrlPr>
                      </m:fPr>
                      <m:num>
                        <m:nary>
                          <m:naryPr>
                            <m:chr m:val="∑"/>
                            <m:ctrlPr>
                              <a:rPr lang="en-US" altLang="zh-CN" sz="120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𝑛</m:t>
                            </m:r>
                          </m:sup>
                          <m:e>
                            <m:r>
                              <a:rPr lang="en-US" altLang="zh-CN" sz="1200" b="0" i="1" smtClean="0">
                                <a:latin typeface="Cambria Math" panose="02040503050406030204" pitchFamily="18" charset="0"/>
                              </a:rPr>
                              <m:t>𝑓</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e>
                        </m:nary>
                      </m:num>
                      <m:den>
                        <m:r>
                          <a:rPr lang="en-US" altLang="zh-CN" sz="1200" b="0" i="1" smtClean="0">
                            <a:latin typeface="Cambria Math" panose="02040503050406030204" pitchFamily="18" charset="0"/>
                          </a:rPr>
                          <m:t>𝑛</m:t>
                        </m:r>
                      </m:den>
                    </m:f>
                    <m:r>
                      <a:rPr lang="en-US" altLang="zh-CN" sz="120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𝑓</m:t>
                    </m:r>
                    <m:r>
                      <a:rPr lang="en-US" altLang="zh-CN" sz="1200" b="0" i="1" smtClean="0">
                        <a:latin typeface="Cambria Math" panose="02040503050406030204" pitchFamily="18" charset="0"/>
                        <a:ea typeface="Cambria Math" panose="02040503050406030204" pitchFamily="18" charset="0"/>
                      </a:rPr>
                      <m:t>(</m:t>
                    </m:r>
                    <m:f>
                      <m:fPr>
                        <m:ctrlPr>
                          <a:rPr lang="en-US" altLang="zh-CN" sz="1200" b="0" i="1" smtClean="0">
                            <a:latin typeface="Cambria Math" panose="02040503050406030204" pitchFamily="18" charset="0"/>
                            <a:ea typeface="Cambria Math" panose="02040503050406030204" pitchFamily="18" charset="0"/>
                          </a:rPr>
                        </m:ctrlPr>
                      </m:fPr>
                      <m:num>
                        <m:nary>
                          <m:naryPr>
                            <m:chr m:val="∑"/>
                            <m:ctrlPr>
                              <a:rPr lang="en-US" altLang="zh-CN" sz="1200" b="0" i="1" smtClean="0">
                                <a:latin typeface="Cambria Math" panose="02040503050406030204" pitchFamily="18" charset="0"/>
                                <a:ea typeface="Cambria Math" panose="02040503050406030204" pitchFamily="18" charset="0"/>
                              </a:rPr>
                            </m:ctrlPr>
                          </m:naryPr>
                          <m:sub>
                            <m:r>
                              <m:rPr>
                                <m:brk m:alnAt="23"/>
                              </m:rPr>
                              <a:rPr lang="en-US" altLang="zh-CN" sz="1200" b="0" i="1" smtClean="0">
                                <a:latin typeface="Cambria Math" panose="02040503050406030204" pitchFamily="18" charset="0"/>
                                <a:ea typeface="Cambria Math" panose="02040503050406030204" pitchFamily="18" charset="0"/>
                              </a:rPr>
                              <m:t>𝑖</m:t>
                            </m:r>
                            <m:r>
                              <a:rPr lang="en-US" altLang="zh-CN" sz="1200" b="0" i="1" smtClean="0">
                                <a:latin typeface="Cambria Math" panose="02040503050406030204" pitchFamily="18" charset="0"/>
                                <a:ea typeface="Cambria Math" panose="02040503050406030204" pitchFamily="18" charset="0"/>
                              </a:rPr>
                              <m:t>=1</m:t>
                            </m:r>
                          </m:sub>
                          <m:sup>
                            <m:r>
                              <a:rPr lang="en-US" altLang="zh-CN" sz="1200" b="0" i="1" smtClean="0">
                                <a:latin typeface="Cambria Math" panose="02040503050406030204" pitchFamily="18" charset="0"/>
                                <a:ea typeface="Cambria Math" panose="02040503050406030204" pitchFamily="18" charset="0"/>
                              </a:rPr>
                              <m:t>𝑛</m:t>
                            </m:r>
                          </m:sup>
                          <m:e>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𝑥</m:t>
                                </m:r>
                              </m:e>
                              <m:sub>
                                <m:r>
                                  <a:rPr lang="en-US" altLang="zh-CN" sz="1200" b="0" i="1" smtClean="0">
                                    <a:latin typeface="Cambria Math" panose="02040503050406030204" pitchFamily="18" charset="0"/>
                                    <a:ea typeface="Cambria Math" panose="02040503050406030204" pitchFamily="18" charset="0"/>
                                  </a:rPr>
                                  <m:t>𝑖</m:t>
                                </m:r>
                              </m:sub>
                            </m:sSub>
                          </m:e>
                        </m:nary>
                      </m:num>
                      <m:den>
                        <m:r>
                          <a:rPr lang="en-US" altLang="zh-CN" sz="1200" b="0" i="1" smtClean="0">
                            <a:latin typeface="Cambria Math" panose="02040503050406030204" pitchFamily="18" charset="0"/>
                            <a:ea typeface="Cambria Math" panose="02040503050406030204" pitchFamily="18" charset="0"/>
                          </a:rPr>
                          <m:t>𝑛</m:t>
                        </m:r>
                      </m:den>
                    </m:f>
                    <m:r>
                      <a:rPr lang="en-US" altLang="zh-CN" sz="1200" b="0" i="1"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https://wenku.baidu.com/view/0e3fd00a51ea551810a6f524ccbff121dd36c577.html</a:t>
                </a:r>
              </a:p>
              <a:p>
                <a:r>
                  <a:rPr lang="zh-CN" altLang="en-US" dirty="0"/>
                  <a:t>凸的</a:t>
                </a:r>
                <a:r>
                  <a:rPr lang="en-US" altLang="zh-CN" sz="1200" i="0">
                    <a:latin typeface="Cambria Math" panose="02040503050406030204" pitchFamily="18" charset="0"/>
                  </a:rPr>
                  <a:t>(∑</a:t>
                </a:r>
                <a:r>
                  <a:rPr lang="en-US" altLang="zh-CN" sz="1200" b="0" i="0">
                    <a:latin typeface="Cambria Math" panose="02040503050406030204" pitchFamily="18" charset="0"/>
                  </a:rPr>
                  <a:t>_(𝑖=1)^𝑛▒〖𝑓(𝑥_𝑖)〗)/𝑛</a:t>
                </a:r>
                <a:r>
                  <a:rPr lang="en-US" altLang="zh-CN" sz="1200" i="0">
                    <a:latin typeface="Cambria Math" panose="02040503050406030204" pitchFamily="18" charset="0"/>
                    <a:ea typeface="Cambria Math" panose="02040503050406030204" pitchFamily="18" charset="0"/>
                  </a:rPr>
                  <a:t>≥</a:t>
                </a:r>
                <a:r>
                  <a:rPr lang="en-US" altLang="zh-CN" sz="1200" b="0" i="0">
                    <a:latin typeface="Cambria Math" panose="02040503050406030204" pitchFamily="18" charset="0"/>
                    <a:ea typeface="Cambria Math" panose="02040503050406030204" pitchFamily="18" charset="0"/>
                  </a:rPr>
                  <a:t>𝑓((∑_(𝑖=1)^𝑛▒𝑥_𝑖 )/𝑛)</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70</a:t>
            </a:fld>
            <a:endParaRPr lang="en-US" altLang="zh-CN"/>
          </a:p>
        </p:txBody>
      </p:sp>
    </p:spTree>
    <p:extLst>
      <p:ext uri="{BB962C8B-B14F-4D97-AF65-F5344CB8AC3E}">
        <p14:creationId xmlns:p14="http://schemas.microsoft.com/office/powerpoint/2010/main" val="27603970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endParaRPr lang="en-US" altLang="zh-CN" dirty="0"/>
          </a:p>
          <a:p>
            <a:r>
              <a:rPr lang="en-US" altLang="zh-CN" dirty="0"/>
              <a:t>Log</a:t>
            </a:r>
            <a:r>
              <a:rPr lang="zh-CN" altLang="en-US" dirty="0"/>
              <a:t>凹的，反过来</a:t>
            </a:r>
            <a:endParaRPr lang="en-US" altLang="zh-CN" dirty="0"/>
          </a:p>
          <a:p>
            <a:endParaRPr lang="en-US" altLang="zh-CN" dirty="0"/>
          </a:p>
          <a:p>
            <a:r>
              <a:rPr lang="en-US" altLang="zh-CN" dirty="0"/>
              <a:t>PPT</a:t>
            </a:r>
            <a:r>
              <a:rPr lang="zh-CN" altLang="en-US" dirty="0"/>
              <a:t>有问题，需要再看一下</a:t>
            </a:r>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71</a:t>
            </a:fld>
            <a:endParaRPr lang="en-US" altLang="zh-CN"/>
          </a:p>
        </p:txBody>
      </p:sp>
    </p:spTree>
    <p:extLst>
      <p:ext uri="{BB962C8B-B14F-4D97-AF65-F5344CB8AC3E}">
        <p14:creationId xmlns:p14="http://schemas.microsoft.com/office/powerpoint/2010/main" val="3664963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72</a:t>
            </a:fld>
            <a:endParaRPr lang="en-US" altLang="zh-CN"/>
          </a:p>
        </p:txBody>
      </p:sp>
    </p:spTree>
    <p:extLst>
      <p:ext uri="{BB962C8B-B14F-4D97-AF65-F5344CB8AC3E}">
        <p14:creationId xmlns:p14="http://schemas.microsoft.com/office/powerpoint/2010/main" val="1353587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缺了一项，</a:t>
                </a:r>
                <a14:m>
                  <m:oMath xmlns:m="http://schemas.openxmlformats.org/officeDocument/2006/math">
                    <m:d>
                      <m:dPr>
                        <m:ctrlPr>
                          <a:rPr kumimoji="1" lang="en-US" altLang="zh-Hans" sz="1200" i="1" smtClean="0">
                            <a:latin typeface="Cambria Math" panose="02040503050406030204" pitchFamily="18" charset="0"/>
                            <a:ea typeface="Cambria Math" panose="02040503050406030204" pitchFamily="18" charset="0"/>
                          </a:rPr>
                        </m:ctrlPr>
                      </m:dPr>
                      <m:e>
                        <m:nary>
                          <m:naryPr>
                            <m:chr m:val="∑"/>
                            <m:supHide m:val="on"/>
                            <m:ctrlPr>
                              <a:rPr kumimoji="1" lang="en-US" altLang="zh-Hans" sz="1200" i="1">
                                <a:latin typeface="Cambria Math" panose="02040503050406030204" pitchFamily="18" charset="0"/>
                                <a:ea typeface="Cambria Math" panose="02040503050406030204" pitchFamily="18" charset="0"/>
                              </a:rPr>
                            </m:ctrlPr>
                          </m:naryPr>
                          <m:sub>
                            <m:r>
                              <m:rPr>
                                <m:brk m:alnAt="7"/>
                              </m:rPr>
                              <a:rPr kumimoji="1" lang="en-US" altLang="zh-Hans" sz="1200" i="1">
                                <a:latin typeface="Cambria Math" panose="02040503050406030204" pitchFamily="18" charset="0"/>
                                <a:ea typeface="Cambria Math" panose="02040503050406030204" pitchFamily="18" charset="0"/>
                              </a:rPr>
                              <m:t>𝑍</m:t>
                            </m:r>
                          </m:sub>
                          <m:sup/>
                          <m:e>
                            <m:r>
                              <a:rPr kumimoji="1" lang="en-US" altLang="zh-Hans" sz="1200" i="1">
                                <a:latin typeface="Cambria Math" panose="02040503050406030204" pitchFamily="18" charset="0"/>
                                <a:ea typeface="Cambria Math" panose="02040503050406030204" pitchFamily="18" charset="0"/>
                              </a:rPr>
                              <m:t>𝑃</m:t>
                            </m:r>
                            <m:d>
                              <m:dPr>
                                <m:ctrlPr>
                                  <a:rPr kumimoji="1" lang="en-US" altLang="zh-Hans" sz="1200" i="1">
                                    <a:latin typeface="Cambria Math" panose="02040503050406030204" pitchFamily="18" charset="0"/>
                                    <a:ea typeface="Cambria Math" panose="02040503050406030204" pitchFamily="18" charset="0"/>
                                  </a:rPr>
                                </m:ctrlPr>
                              </m:dPr>
                              <m:e>
                                <m:r>
                                  <a:rPr kumimoji="1" lang="en-US" altLang="zh-Hans" sz="1200" i="1">
                                    <a:latin typeface="Cambria Math" panose="02040503050406030204" pitchFamily="18" charset="0"/>
                                    <a:ea typeface="Cambria Math" panose="02040503050406030204" pitchFamily="18" charset="0"/>
                                  </a:rPr>
                                  <m:t>𝑍</m:t>
                                </m:r>
                              </m:e>
                              <m:e>
                                <m:r>
                                  <a:rPr kumimoji="1" lang="en-US" altLang="zh-Hans" sz="1200" i="1">
                                    <a:latin typeface="Cambria Math" panose="02040503050406030204" pitchFamily="18" charset="0"/>
                                    <a:ea typeface="Cambria Math" panose="02040503050406030204" pitchFamily="18" charset="0"/>
                                  </a:rPr>
                                  <m:t>𝑌</m:t>
                                </m:r>
                                <m:r>
                                  <a:rPr kumimoji="1" lang="en-US" altLang="zh-Hans" sz="1200" i="1">
                                    <a:latin typeface="Cambria Math" panose="02040503050406030204" pitchFamily="18" charset="0"/>
                                    <a:ea typeface="Cambria Math" panose="02040503050406030204" pitchFamily="18" charset="0"/>
                                  </a:rPr>
                                  <m:t>,</m:t>
                                </m:r>
                                <m:sSup>
                                  <m:sSupPr>
                                    <m:ctrlPr>
                                      <a:rPr kumimoji="1" lang="en-US" altLang="zh-Hans" sz="1200" i="1">
                                        <a:latin typeface="Cambria Math" panose="02040503050406030204" pitchFamily="18" charset="0"/>
                                        <a:ea typeface="Cambria Math" panose="02040503050406030204" pitchFamily="18" charset="0"/>
                                      </a:rPr>
                                    </m:ctrlPr>
                                  </m:sSupPr>
                                  <m:e>
                                    <m:r>
                                      <a:rPr kumimoji="1" lang="en-US" altLang="zh-Hans" sz="1200" i="1">
                                        <a:latin typeface="Cambria Math" panose="02040503050406030204" pitchFamily="18" charset="0"/>
                                        <a:ea typeface="Cambria Math" panose="02040503050406030204" pitchFamily="18" charset="0"/>
                                      </a:rPr>
                                      <m:t>𝜃</m:t>
                                    </m:r>
                                  </m:e>
                                  <m:sup>
                                    <m:d>
                                      <m:dPr>
                                        <m:ctrlPr>
                                          <a:rPr kumimoji="1" lang="en-US" altLang="zh-Hans" sz="1200" i="1">
                                            <a:latin typeface="Cambria Math" panose="02040503050406030204" pitchFamily="18" charset="0"/>
                                            <a:ea typeface="Cambria Math" panose="02040503050406030204" pitchFamily="18" charset="0"/>
                                          </a:rPr>
                                        </m:ctrlPr>
                                      </m:dPr>
                                      <m:e>
                                        <m:r>
                                          <a:rPr kumimoji="1" lang="en-US" altLang="zh-Hans" sz="1200" i="1">
                                            <a:latin typeface="Cambria Math" panose="02040503050406030204" pitchFamily="18" charset="0"/>
                                            <a:ea typeface="Cambria Math" panose="02040503050406030204" pitchFamily="18" charset="0"/>
                                          </a:rPr>
                                          <m:t>𝑖</m:t>
                                        </m:r>
                                      </m:e>
                                    </m:d>
                                  </m:sup>
                                </m:sSup>
                              </m:e>
                            </m:d>
                            <m:func>
                              <m:funcPr>
                                <m:ctrlPr>
                                  <a:rPr kumimoji="1" lang="en-US" altLang="zh-Hans" sz="1200" i="1">
                                    <a:latin typeface="Cambria Math" panose="02040503050406030204" pitchFamily="18" charset="0"/>
                                    <a:ea typeface="Cambria Math" panose="02040503050406030204" pitchFamily="18" charset="0"/>
                                  </a:rPr>
                                </m:ctrlPr>
                              </m:funcPr>
                              <m:fName>
                                <m:r>
                                  <m:rPr>
                                    <m:sty m:val="p"/>
                                  </m:rPr>
                                  <a:rPr kumimoji="1" lang="en-US" altLang="zh-Hans" sz="1200">
                                    <a:latin typeface="Cambria Math" panose="02040503050406030204" pitchFamily="18" charset="0"/>
                                    <a:ea typeface="Cambria Math" panose="02040503050406030204" pitchFamily="18" charset="0"/>
                                  </a:rPr>
                                  <m:t>log</m:t>
                                </m:r>
                              </m:fName>
                              <m:e>
                                <m:r>
                                  <a:rPr kumimoji="1" lang="en-US" altLang="zh-Hans" sz="1200" i="1">
                                    <a:latin typeface="Cambria Math" panose="02040503050406030204" pitchFamily="18" charset="0"/>
                                  </a:rPr>
                                  <m:t>𝑃</m:t>
                                </m:r>
                                <m:r>
                                  <a:rPr kumimoji="1" lang="en-US" altLang="zh-Hans" sz="1200" b="0" i="1" smtClean="0">
                                    <a:latin typeface="Cambria Math" panose="02040503050406030204" pitchFamily="18" charset="0"/>
                                  </a:rPr>
                                  <m:t>(</m:t>
                                </m:r>
                                <m:r>
                                  <a:rPr kumimoji="1" lang="en-US" altLang="zh-Hans" sz="1200" b="0" i="1" smtClean="0">
                                    <a:latin typeface="Cambria Math" panose="02040503050406030204" pitchFamily="18" charset="0"/>
                                  </a:rPr>
                                  <m:t>𝑌</m:t>
                                </m:r>
                                <m:r>
                                  <a:rPr kumimoji="1" lang="en-US" altLang="zh-Hans" sz="1200" b="0" i="1" smtClean="0">
                                    <a:latin typeface="Cambria Math" panose="02040503050406030204" pitchFamily="18" charset="0"/>
                                  </a:rPr>
                                  <m:t>,</m:t>
                                </m:r>
                                <m:r>
                                  <a:rPr kumimoji="1" lang="en-US" altLang="zh-Hans" sz="1200" b="0" i="1" smtClean="0">
                                    <a:latin typeface="Cambria Math" panose="02040503050406030204" pitchFamily="18" charset="0"/>
                                  </a:rPr>
                                  <m:t>𝑍</m:t>
                                </m:r>
                                <m:r>
                                  <a:rPr kumimoji="1" lang="en-US" altLang="zh-Hans" sz="1200" b="0" i="1" smtClean="0">
                                    <a:latin typeface="Cambria Math" panose="02040503050406030204" pitchFamily="18" charset="0"/>
                                  </a:rPr>
                                  <m:t>|</m:t>
                                </m:r>
                                <m:r>
                                  <a:rPr kumimoji="1" lang="en-US" altLang="zh-Hans" sz="1200" i="1">
                                    <a:latin typeface="Cambria Math" panose="02040503050406030204" pitchFamily="18" charset="0"/>
                                    <a:ea typeface="Cambria Math" panose="02040503050406030204" pitchFamily="18" charset="0"/>
                                  </a:rPr>
                                  <m:t>𝜃</m:t>
                                </m:r>
                                <m:r>
                                  <a:rPr kumimoji="1" lang="en-US" altLang="zh-Hans" sz="1200" b="0" i="1" smtClean="0">
                                    <a:latin typeface="Cambria Math" panose="02040503050406030204" pitchFamily="18" charset="0"/>
                                  </a:rPr>
                                  <m:t>)</m:t>
                                </m:r>
                                <m:r>
                                  <a:rPr kumimoji="1" lang="en-US" altLang="zh-Hans" sz="1200" i="1" smtClean="0">
                                    <a:latin typeface="Cambria Math" panose="02040503050406030204" pitchFamily="18" charset="0"/>
                                  </a:rPr>
                                  <m:t> </m:t>
                                </m:r>
                              </m:e>
                            </m:func>
                          </m:e>
                        </m:nary>
                      </m:e>
                    </m:d>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缺了一项，</a:t>
                </a:r>
                <a:r>
                  <a:rPr kumimoji="1" lang="en-US" altLang="zh-Hans" sz="1200" i="0">
                    <a:latin typeface="Cambria Math" panose="02040503050406030204" pitchFamily="18" charset="0"/>
                    <a:ea typeface="Cambria Math" panose="02040503050406030204" pitchFamily="18" charset="0"/>
                  </a:rPr>
                  <a:t>(∑_𝑍▒〖𝑃(𝑍│𝑌,𝜃^((𝑖) ) )  log⁡〖</a:t>
                </a:r>
                <a:r>
                  <a:rPr kumimoji="1" lang="en-US" altLang="zh-Hans" sz="1200" i="0">
                    <a:latin typeface="Cambria Math" panose="02040503050406030204" pitchFamily="18" charset="0"/>
                  </a:rPr>
                  <a:t>𝑃</a:t>
                </a:r>
                <a:r>
                  <a:rPr kumimoji="1" lang="en-US" altLang="zh-Hans" sz="1200" b="0" i="0">
                    <a:latin typeface="Cambria Math" panose="02040503050406030204" pitchFamily="18" charset="0"/>
                  </a:rPr>
                  <a:t>(𝑌,𝑍|</a:t>
                </a:r>
                <a:r>
                  <a:rPr kumimoji="1" lang="en-US" altLang="zh-Hans" sz="1200" i="0">
                    <a:latin typeface="Cambria Math" panose="02040503050406030204" pitchFamily="18" charset="0"/>
                    <a:ea typeface="Cambria Math" panose="02040503050406030204" pitchFamily="18" charset="0"/>
                  </a:rPr>
                  <a:t>𝜃</a:t>
                </a:r>
                <a:r>
                  <a:rPr kumimoji="1" lang="en-US" altLang="zh-Hans" sz="1200" b="0" i="0">
                    <a:latin typeface="Cambria Math" panose="02040503050406030204" pitchFamily="18" charset="0"/>
                  </a:rPr>
                  <a:t>)</a:t>
                </a:r>
                <a:r>
                  <a:rPr kumimoji="1" lang="en-US" altLang="zh-Hans" sz="1200" i="0">
                    <a:latin typeface="Cambria Math" panose="02040503050406030204" pitchFamily="18" charset="0"/>
                  </a:rPr>
                  <a:t> </a:t>
                </a:r>
                <a:r>
                  <a:rPr kumimoji="1" lang="en-US" altLang="zh-Hans" sz="1200" i="0">
                    <a:latin typeface="Cambria Math" panose="02040503050406030204" pitchFamily="18" charset="0"/>
                    <a:ea typeface="Cambria Math" panose="02040503050406030204" pitchFamily="18" charset="0"/>
                  </a:rPr>
                  <a:t>〗 〗)</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73</a:t>
            </a:fld>
            <a:endParaRPr lang="en-US" altLang="zh-CN"/>
          </a:p>
        </p:txBody>
      </p:sp>
    </p:spTree>
    <p:extLst>
      <p:ext uri="{BB962C8B-B14F-4D97-AF65-F5344CB8AC3E}">
        <p14:creationId xmlns:p14="http://schemas.microsoft.com/office/powerpoint/2010/main" val="21076052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74</a:t>
            </a:fld>
            <a:endParaRPr lang="en-US" altLang="zh-CN"/>
          </a:p>
        </p:txBody>
      </p:sp>
    </p:spTree>
    <p:extLst>
      <p:ext uri="{BB962C8B-B14F-4D97-AF65-F5344CB8AC3E}">
        <p14:creationId xmlns:p14="http://schemas.microsoft.com/office/powerpoint/2010/main" val="845053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75</a:t>
            </a:fld>
            <a:endParaRPr lang="en-US" altLang="zh-CN"/>
          </a:p>
        </p:txBody>
      </p:sp>
    </p:spTree>
    <p:extLst>
      <p:ext uri="{BB962C8B-B14F-4D97-AF65-F5344CB8AC3E}">
        <p14:creationId xmlns:p14="http://schemas.microsoft.com/office/powerpoint/2010/main" val="11181410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76</a:t>
            </a:fld>
            <a:endParaRPr lang="en-US" altLang="zh-CN"/>
          </a:p>
        </p:txBody>
      </p:sp>
    </p:spTree>
    <p:extLst>
      <p:ext uri="{BB962C8B-B14F-4D97-AF65-F5344CB8AC3E}">
        <p14:creationId xmlns:p14="http://schemas.microsoft.com/office/powerpoint/2010/main" val="4259675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77</a:t>
            </a:fld>
            <a:endParaRPr lang="en-US" altLang="zh-CN"/>
          </a:p>
        </p:txBody>
      </p:sp>
    </p:spTree>
    <p:extLst>
      <p:ext uri="{BB962C8B-B14F-4D97-AF65-F5344CB8AC3E}">
        <p14:creationId xmlns:p14="http://schemas.microsoft.com/office/powerpoint/2010/main" val="2494627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基于大数定律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78</a:t>
            </a:fld>
            <a:endParaRPr lang="en-US" altLang="zh-CN"/>
          </a:p>
        </p:txBody>
      </p:sp>
    </p:spTree>
    <p:extLst>
      <p:ext uri="{BB962C8B-B14F-4D97-AF65-F5344CB8AC3E}">
        <p14:creationId xmlns:p14="http://schemas.microsoft.com/office/powerpoint/2010/main" val="24130513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79</a:t>
            </a:fld>
            <a:endParaRPr lang="en-US" altLang="zh-CN"/>
          </a:p>
        </p:txBody>
      </p:sp>
    </p:spTree>
    <p:extLst>
      <p:ext uri="{BB962C8B-B14F-4D97-AF65-F5344CB8AC3E}">
        <p14:creationId xmlns:p14="http://schemas.microsoft.com/office/powerpoint/2010/main" val="2356415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a:t>
            </a:fld>
            <a:endParaRPr lang="en-US" altLang="zh-CN"/>
          </a:p>
        </p:txBody>
      </p:sp>
    </p:spTree>
    <p:extLst>
      <p:ext uri="{BB962C8B-B14F-4D97-AF65-F5344CB8AC3E}">
        <p14:creationId xmlns:p14="http://schemas.microsoft.com/office/powerpoint/2010/main" val="151943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80</a:t>
            </a:fld>
            <a:endParaRPr lang="en-US" altLang="zh-CN"/>
          </a:p>
        </p:txBody>
      </p:sp>
    </p:spTree>
    <p:extLst>
      <p:ext uri="{BB962C8B-B14F-4D97-AF65-F5344CB8AC3E}">
        <p14:creationId xmlns:p14="http://schemas.microsoft.com/office/powerpoint/2010/main" val="3344174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83</a:t>
            </a:fld>
            <a:endParaRPr lang="en-US" altLang="zh-CN"/>
          </a:p>
        </p:txBody>
      </p:sp>
    </p:spTree>
    <p:extLst>
      <p:ext uri="{BB962C8B-B14F-4D97-AF65-F5344CB8AC3E}">
        <p14:creationId xmlns:p14="http://schemas.microsoft.com/office/powerpoint/2010/main" val="25470027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84</a:t>
            </a:fld>
            <a:endParaRPr lang="en-US" altLang="zh-CN"/>
          </a:p>
        </p:txBody>
      </p:sp>
    </p:spTree>
    <p:extLst>
      <p:ext uri="{BB962C8B-B14F-4D97-AF65-F5344CB8AC3E}">
        <p14:creationId xmlns:p14="http://schemas.microsoft.com/office/powerpoint/2010/main" val="12935738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推导不要求掌握，流程会即可</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91</a:t>
            </a:fld>
            <a:endParaRPr lang="en-US" altLang="zh-CN"/>
          </a:p>
        </p:txBody>
      </p:sp>
    </p:spTree>
    <p:extLst>
      <p:ext uri="{BB962C8B-B14F-4D97-AF65-F5344CB8AC3E}">
        <p14:creationId xmlns:p14="http://schemas.microsoft.com/office/powerpoint/2010/main" val="5654617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96</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从概率的角度出发，怎么来进行决策呢？</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9</a:t>
            </a:fld>
            <a:endParaRPr lang="en-US" altLang="zh-CN"/>
          </a:p>
        </p:txBody>
      </p:sp>
    </p:spTree>
    <p:extLst>
      <p:ext uri="{BB962C8B-B14F-4D97-AF65-F5344CB8AC3E}">
        <p14:creationId xmlns:p14="http://schemas.microsoft.com/office/powerpoint/2010/main" val="3933803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a:extLst>
              <a:ext uri="{FF2B5EF4-FFF2-40B4-BE49-F238E27FC236}">
                <a16:creationId xmlns:a16="http://schemas.microsoft.com/office/drawing/2014/main" id="{60F6DE2F-08BA-4C44-AB23-90CFE8D2D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1B7F2AA2-512C-4142-A6E3-59039B44CF0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E8DC0D5-13E8-4E4C-8E76-7C4E6698BB1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a:extLst>
              <a:ext uri="{FF2B5EF4-FFF2-40B4-BE49-F238E27FC236}">
                <a16:creationId xmlns:a16="http://schemas.microsoft.com/office/drawing/2014/main" id="{CD42A767-BC8F-4DC0-9F1F-2CD85E4959F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554213CA-B7B9-443A-8968-DAE736AE7E9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10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810.png"/><Relationship Id="rId4" Type="http://schemas.openxmlformats.org/officeDocument/2006/relationships/image" Target="../media/image7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10.png"/><Relationship Id="rId4" Type="http://schemas.openxmlformats.org/officeDocument/2006/relationships/image" Target="../media/image1210.png"/></Relationships>
</file>

<file path=ppt/slides/_rels/slide2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4.png"/><Relationship Id="rId7"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9.png"/><Relationship Id="rId9"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20.png"/></Relationships>
</file>

<file path=ppt/slides/_rels/slide3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360.png"/><Relationship Id="rId7" Type="http://schemas.openxmlformats.org/officeDocument/2006/relationships/image" Target="../media/image60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440.png"/></Relationships>
</file>

<file path=ppt/slides/_rels/slide49.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6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0.png"/></Relationships>
</file>

<file path=ppt/slides/_rels/slide5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11.png"/><Relationship Id="rId4" Type="http://schemas.openxmlformats.org/officeDocument/2006/relationships/image" Target="../media/image700.png"/></Relationships>
</file>

<file path=ppt/slides/_rels/slide5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80.png"/></Relationships>
</file>

<file path=ppt/slides/_rels/slide5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1.png"/></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150.png"/><Relationship Id="rId7" Type="http://schemas.openxmlformats.org/officeDocument/2006/relationships/image" Target="../media/image13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74.xml.rels><?xml version="1.0" encoding="UTF-8" standalone="yes"?>
<Relationships xmlns="http://schemas.openxmlformats.org/package/2006/relationships"><Relationship Id="rId8" Type="http://schemas.openxmlformats.org/officeDocument/2006/relationships/image" Target="../media/image1230.png"/><Relationship Id="rId7" Type="http://schemas.openxmlformats.org/officeDocument/2006/relationships/image" Target="../media/image1220.png"/><Relationship Id="rId12" Type="http://schemas.openxmlformats.org/officeDocument/2006/relationships/image" Target="../media/image127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image" Target="../media/image1260.png"/><Relationship Id="rId5" Type="http://schemas.openxmlformats.org/officeDocument/2006/relationships/image" Target="../media/image1200.png"/><Relationship Id="rId10" Type="http://schemas.openxmlformats.org/officeDocument/2006/relationships/image" Target="../media/image1250.png"/><Relationship Id="rId4" Type="http://schemas.openxmlformats.org/officeDocument/2006/relationships/image" Target="../media/image1190.png"/><Relationship Id="rId9" Type="http://schemas.openxmlformats.org/officeDocument/2006/relationships/image" Target="../media/image124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90.png"/></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9.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1.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4866005" y="5002805"/>
            <a:ext cx="2459990" cy="460375"/>
          </a:xfrm>
          <a:prstGeom prst="rect">
            <a:avLst/>
          </a:prstGeom>
          <a:noFill/>
          <a:ln w="9525">
            <a:noFill/>
            <a:miter lim="800000"/>
          </a:ln>
        </p:spPr>
        <p:txBody>
          <a:bodyPr wrap="square">
            <a:spAutoFit/>
          </a:bodyPr>
          <a:lstStyle/>
          <a:p>
            <a:pPr algn="ctr" eaLnBrk="1" hangingPunct="1"/>
            <a:r>
              <a:rPr lang="en-US" altLang="zh-CN" sz="2400" b="1" dirty="0">
                <a:latin typeface="Times New Roman" panose="02020603050405020304" pitchFamily="18" charset="0"/>
                <a:ea typeface="微软雅黑" panose="020B0503020204020204" pitchFamily="34" charset="-122"/>
              </a:rPr>
              <a:t>2022</a:t>
            </a:r>
            <a:r>
              <a:rPr lang="zh-CN" altLang="en-US" sz="2400" b="1" dirty="0">
                <a:latin typeface="Times New Roman" panose="02020603050405020304" pitchFamily="18" charset="0"/>
                <a:ea typeface="微软雅黑" panose="020B0503020204020204" pitchFamily="34" charset="-122"/>
              </a:rPr>
              <a:t>年</a:t>
            </a:r>
            <a:r>
              <a:rPr lang="en-US" altLang="zh-CN" sz="2400" b="1" dirty="0">
                <a:latin typeface="Times New Roman" panose="02020603050405020304" pitchFamily="18" charset="0"/>
                <a:ea typeface="微软雅黑" panose="020B0503020204020204" pitchFamily="34" charset="-122"/>
              </a:rPr>
              <a:t>8</a:t>
            </a:r>
            <a:r>
              <a:rPr lang="zh-CN" altLang="en-US" b="1" dirty="0">
                <a:latin typeface="Times New Roman" panose="02020603050405020304" pitchFamily="18" charset="0"/>
              </a:rPr>
              <a:t>月</a:t>
            </a:r>
            <a:endParaRPr lang="zh-CN" altLang="zh-CN" sz="2400" b="1" dirty="0">
              <a:latin typeface="Times New Roman" panose="02020603050405020304" pitchFamily="18" charset="0"/>
              <a:ea typeface="微软雅黑" panose="020B0503020204020204" pitchFamily="34" charset="-122"/>
            </a:endParaRP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第五章 贝叶斯分类</a:t>
            </a:r>
            <a:endParaRPr lang="zh-CN" altLang="en-US" sz="2400" dirty="0">
              <a:solidFill>
                <a:schemeClr val="bg1"/>
              </a:solidFill>
              <a:latin typeface="+mj-ea"/>
            </a:endParaRPr>
          </a:p>
        </p:txBody>
      </p:sp>
      <p:sp>
        <p:nvSpPr>
          <p:cNvPr id="8" name="文本框 7">
            <a:extLst>
              <a:ext uri="{FF2B5EF4-FFF2-40B4-BE49-F238E27FC236}">
                <a16:creationId xmlns:a16="http://schemas.microsoft.com/office/drawing/2014/main" id="{E4BBE288-BFA8-40E0-9C51-CAF9D87AE0B6}"/>
              </a:ext>
            </a:extLst>
          </p:cNvPr>
          <p:cNvSpPr txBox="1"/>
          <p:nvPr/>
        </p:nvSpPr>
        <p:spPr>
          <a:xfrm>
            <a:off x="3017520" y="163685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pitchFamily="34" charset="-122"/>
                <a:ea typeface="微软雅黑" panose="020B0503020204020204" pitchFamily="34" charset="-122"/>
                <a:sym typeface="+mn-ea"/>
              </a:rPr>
              <a:t>机器学习</a:t>
            </a:r>
            <a:endParaRPr lang="zh-CN" altLang="en-US" sz="54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196028"/>
            <a:ext cx="11523662" cy="1134413"/>
          </a:xfrm>
          <a:prstGeom prst="rect">
            <a:avLst/>
          </a:prstGeom>
          <a:noFill/>
        </p:spPr>
        <p:txBody>
          <a:bodyPr wrap="square">
            <a:spAutoFit/>
          </a:bodyPr>
          <a:lstStyle/>
          <a:p>
            <a:pPr>
              <a:lnSpc>
                <a:spcPct val="150000"/>
              </a:lnSpc>
            </a:pPr>
            <a:r>
              <a:rPr lang="zh-CN" altLang="en-US" sz="2400" dirty="0"/>
              <a:t>假定一个样本空间</a:t>
            </a:r>
            <a:r>
              <a:rPr lang="en-US" altLang="zh-CN" sz="2400" dirty="0"/>
              <a:t>S</a:t>
            </a:r>
            <a:r>
              <a:rPr lang="zh-CN" altLang="en-US" sz="2400" dirty="0"/>
              <a:t>，它是两个事件</a:t>
            </a:r>
            <a:r>
              <a:rPr lang="en-US" altLang="zh-CN" sz="2400" dirty="0"/>
              <a:t>A</a:t>
            </a:r>
            <a:r>
              <a:rPr lang="zh-CN" altLang="en-US" sz="2400" dirty="0"/>
              <a:t>与</a:t>
            </a:r>
            <a:r>
              <a:rPr lang="en-US" altLang="zh-CN" sz="2400" dirty="0"/>
              <a:t>C</a:t>
            </a:r>
            <a:r>
              <a:rPr lang="zh-CN" altLang="en-US" sz="2400" dirty="0"/>
              <a:t>之和，同时事件</a:t>
            </a:r>
            <a:r>
              <a:rPr lang="en-US" altLang="zh-CN" sz="2400" dirty="0"/>
              <a:t>B</a:t>
            </a:r>
            <a:r>
              <a:rPr lang="zh-CN" altLang="en-US" sz="2400" dirty="0"/>
              <a:t>与它们两个都有交集，如下图所示</a:t>
            </a:r>
            <a:endParaRPr lang="en-US" altLang="zh-CN" sz="2400" dirty="0"/>
          </a:p>
        </p:txBody>
      </p:sp>
      <p:grpSp>
        <p:nvGrpSpPr>
          <p:cNvPr id="12" name="组合 11">
            <a:extLst>
              <a:ext uri="{FF2B5EF4-FFF2-40B4-BE49-F238E27FC236}">
                <a16:creationId xmlns:a16="http://schemas.microsoft.com/office/drawing/2014/main" id="{7CEDCFEE-0FF8-19BC-AF16-A1E75E339EC1}"/>
              </a:ext>
            </a:extLst>
          </p:cNvPr>
          <p:cNvGrpSpPr/>
          <p:nvPr/>
        </p:nvGrpSpPr>
        <p:grpSpPr>
          <a:xfrm>
            <a:off x="5169693" y="1857884"/>
            <a:ext cx="1981201" cy="1851944"/>
            <a:chOff x="800100" y="3721100"/>
            <a:chExt cx="2578100" cy="2362200"/>
          </a:xfrm>
        </p:grpSpPr>
        <p:sp>
          <p:nvSpPr>
            <p:cNvPr id="4" name="流程图: 接点 3">
              <a:extLst>
                <a:ext uri="{FF2B5EF4-FFF2-40B4-BE49-F238E27FC236}">
                  <a16:creationId xmlns:a16="http://schemas.microsoft.com/office/drawing/2014/main" id="{FC64092E-4075-61BD-A5A1-A5E9B38B42DD}"/>
                </a:ext>
              </a:extLst>
            </p:cNvPr>
            <p:cNvSpPr/>
            <p:nvPr/>
          </p:nvSpPr>
          <p:spPr>
            <a:xfrm>
              <a:off x="800100" y="3721100"/>
              <a:ext cx="2578100" cy="2362200"/>
            </a:xfrm>
            <a:prstGeom prst="flowChartConnector">
              <a:avLst/>
            </a:prstGeom>
            <a:solidFill>
              <a:srgbClr val="C8DDB9"/>
            </a:solidFill>
            <a:ln w="15875">
              <a:solidFill>
                <a:srgbClr val="A1C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接点 4">
              <a:extLst>
                <a:ext uri="{FF2B5EF4-FFF2-40B4-BE49-F238E27FC236}">
                  <a16:creationId xmlns:a16="http://schemas.microsoft.com/office/drawing/2014/main" id="{CD5F0921-C018-F0F5-005C-51422BE99B69}"/>
                </a:ext>
              </a:extLst>
            </p:cNvPr>
            <p:cNvSpPr/>
            <p:nvPr/>
          </p:nvSpPr>
          <p:spPr>
            <a:xfrm>
              <a:off x="1225550" y="4635500"/>
              <a:ext cx="863600" cy="825500"/>
            </a:xfrm>
            <a:prstGeom prst="flowChartConnector">
              <a:avLst/>
            </a:prstGeom>
            <a:solidFill>
              <a:srgbClr val="FFA7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846991B8-F096-21E2-CBB4-EEA5A07BADAC}"/>
                </a:ext>
              </a:extLst>
            </p:cNvPr>
            <p:cNvSpPr/>
            <p:nvPr/>
          </p:nvSpPr>
          <p:spPr>
            <a:xfrm>
              <a:off x="1870075" y="4635500"/>
              <a:ext cx="863600" cy="825500"/>
            </a:xfrm>
            <a:prstGeom prst="flowChartConnector">
              <a:avLst/>
            </a:prstGeom>
            <a:solidFill>
              <a:srgbClr val="3399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028D07C-0A4A-8CBC-107A-0AF8E6A03F44}"/>
                </a:ext>
              </a:extLst>
            </p:cNvPr>
            <p:cNvSpPr txBox="1"/>
            <p:nvPr/>
          </p:nvSpPr>
          <p:spPr>
            <a:xfrm>
              <a:off x="1267500" y="4817417"/>
              <a:ext cx="389850" cy="461665"/>
            </a:xfrm>
            <a:prstGeom prst="rect">
              <a:avLst/>
            </a:prstGeom>
            <a:noFill/>
          </p:spPr>
          <p:txBody>
            <a:bodyPr wrap="none" rtlCol="0">
              <a:spAutoFit/>
            </a:bodyPr>
            <a:lstStyle/>
            <a:p>
              <a:r>
                <a:rPr lang="en-US" altLang="zh-CN" dirty="0"/>
                <a:t>A</a:t>
              </a:r>
              <a:endParaRPr lang="zh-CN" altLang="en-US" dirty="0"/>
            </a:p>
          </p:txBody>
        </p:sp>
        <p:sp>
          <p:nvSpPr>
            <p:cNvPr id="8" name="文本框 7">
              <a:extLst>
                <a:ext uri="{FF2B5EF4-FFF2-40B4-BE49-F238E27FC236}">
                  <a16:creationId xmlns:a16="http://schemas.microsoft.com/office/drawing/2014/main" id="{5512BC0F-4D8E-9D4A-2B40-BEC4097736FD}"/>
                </a:ext>
              </a:extLst>
            </p:cNvPr>
            <p:cNvSpPr txBox="1"/>
            <p:nvPr/>
          </p:nvSpPr>
          <p:spPr>
            <a:xfrm>
              <a:off x="2216487" y="4817417"/>
              <a:ext cx="389850" cy="461665"/>
            </a:xfrm>
            <a:prstGeom prst="rect">
              <a:avLst/>
            </a:prstGeom>
            <a:noFill/>
          </p:spPr>
          <p:txBody>
            <a:bodyPr wrap="none" rtlCol="0">
              <a:spAutoFit/>
            </a:bodyPr>
            <a:lstStyle/>
            <a:p>
              <a:r>
                <a:rPr lang="en-US" altLang="zh-CN" dirty="0"/>
                <a:t>B</a:t>
              </a:r>
              <a:endParaRPr lang="zh-CN" altLang="en-US" dirty="0"/>
            </a:p>
          </p:txBody>
        </p:sp>
        <p:sp>
          <p:nvSpPr>
            <p:cNvPr id="9" name="文本框 8">
              <a:extLst>
                <a:ext uri="{FF2B5EF4-FFF2-40B4-BE49-F238E27FC236}">
                  <a16:creationId xmlns:a16="http://schemas.microsoft.com/office/drawing/2014/main" id="{8908D1DC-6FF0-F75B-1ACE-DE5E15899AB0}"/>
                </a:ext>
              </a:extLst>
            </p:cNvPr>
            <p:cNvSpPr txBox="1"/>
            <p:nvPr/>
          </p:nvSpPr>
          <p:spPr>
            <a:xfrm>
              <a:off x="1072575" y="4037201"/>
              <a:ext cx="407484" cy="461665"/>
            </a:xfrm>
            <a:prstGeom prst="rect">
              <a:avLst/>
            </a:prstGeom>
            <a:noFill/>
          </p:spPr>
          <p:txBody>
            <a:bodyPr wrap="none" rtlCol="0">
              <a:spAutoFit/>
            </a:bodyPr>
            <a:lstStyle/>
            <a:p>
              <a:r>
                <a:rPr lang="en-US" altLang="zh-CN" dirty="0"/>
                <a:t>C</a:t>
              </a:r>
              <a:endParaRPr lang="zh-CN" altLang="en-US" dirty="0"/>
            </a:p>
          </p:txBody>
        </p:sp>
        <p:sp>
          <p:nvSpPr>
            <p:cNvPr id="11" name="文本框 10">
              <a:extLst>
                <a:ext uri="{FF2B5EF4-FFF2-40B4-BE49-F238E27FC236}">
                  <a16:creationId xmlns:a16="http://schemas.microsoft.com/office/drawing/2014/main" id="{D3BA91CF-4F30-1295-7A48-E828ADF897A2}"/>
                </a:ext>
              </a:extLst>
            </p:cNvPr>
            <p:cNvSpPr txBox="1"/>
            <p:nvPr/>
          </p:nvSpPr>
          <p:spPr>
            <a:xfrm>
              <a:off x="2733675" y="4037201"/>
              <a:ext cx="389850" cy="461665"/>
            </a:xfrm>
            <a:prstGeom prst="rect">
              <a:avLst/>
            </a:prstGeom>
            <a:noFill/>
          </p:spPr>
          <p:txBody>
            <a:bodyPr wrap="none" rtlCol="0">
              <a:spAutoFit/>
            </a:bodyPr>
            <a:lstStyle/>
            <a:p>
              <a:r>
                <a:rPr lang="en-US" altLang="zh-CN" dirty="0"/>
                <a:t>S</a:t>
              </a:r>
              <a:endParaRPr lang="zh-CN" altLang="en-US" dirty="0"/>
            </a:p>
          </p:txBody>
        </p:sp>
      </p:grpSp>
      <p:sp>
        <p:nvSpPr>
          <p:cNvPr id="15" name="文本框 14">
            <a:extLst>
              <a:ext uri="{FF2B5EF4-FFF2-40B4-BE49-F238E27FC236}">
                <a16:creationId xmlns:a16="http://schemas.microsoft.com/office/drawing/2014/main" id="{E83A48F5-4A1F-0C5A-492C-DA2667B53ECB}"/>
              </a:ext>
            </a:extLst>
          </p:cNvPr>
          <p:cNvSpPr txBox="1"/>
          <p:nvPr/>
        </p:nvSpPr>
        <p:spPr>
          <a:xfrm>
            <a:off x="414338" y="3505165"/>
            <a:ext cx="5854700" cy="580415"/>
          </a:xfrm>
          <a:prstGeom prst="rect">
            <a:avLst/>
          </a:prstGeom>
          <a:noFill/>
        </p:spPr>
        <p:txBody>
          <a:bodyPr wrap="square">
            <a:spAutoFit/>
          </a:bodyPr>
          <a:lstStyle/>
          <a:p>
            <a:pPr marL="0" lvl="1" indent="0" fontAlgn="auto">
              <a:lnSpc>
                <a:spcPct val="150000"/>
              </a:lnSpc>
              <a:spcAft>
                <a:spcPts val="0"/>
              </a:spcAft>
              <a:buNone/>
            </a:pPr>
            <a:r>
              <a:rPr lang="zh-CN" altLang="en-US" sz="2400" dirty="0"/>
              <a:t>事件</a:t>
            </a:r>
            <a:r>
              <a:rPr lang="en-US" altLang="zh-CN" sz="2400" dirty="0"/>
              <a:t>B</a:t>
            </a:r>
            <a:r>
              <a:rPr lang="zh-CN" altLang="en-US" sz="2400" dirty="0"/>
              <a:t>的概率可以表示为</a:t>
            </a:r>
            <a:endParaRPr lang="en-US" altLang="zh-CN" sz="24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7122CE6-0743-F0C7-C098-B1BF3224E267}"/>
                  </a:ext>
                </a:extLst>
              </p:cNvPr>
              <p:cNvSpPr txBox="1"/>
              <p:nvPr/>
            </p:nvSpPr>
            <p:spPr>
              <a:xfrm>
                <a:off x="3086100" y="3864644"/>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r>
                        <a:rPr lang="en-US" altLang="zh-CN" sz="2400" i="1" dirty="0">
                          <a:latin typeface="Cambria Math" panose="02040503050406030204" pitchFamily="18" charset="0"/>
                        </a:rPr>
                        <m:t>)=</m:t>
                      </m:r>
                      <m:r>
                        <a:rPr lang="en-US" altLang="zh-CN" sz="2400" i="1" dirty="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r>
                        <a:rPr lang="en-US" altLang="zh-CN" sz="2400" i="1" dirty="0">
                          <a:latin typeface="Cambria Math" panose="02040503050406030204" pitchFamily="18" charset="0"/>
                        </a:rPr>
                        <m:t>⋂</m:t>
                      </m:r>
                      <m:r>
                        <a:rPr lang="en-US" altLang="zh-CN" sz="2400" i="1" dirty="0">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r>
                        <a:rPr lang="en-US" altLang="zh-CN" sz="2400" i="1" dirty="0">
                          <a:latin typeface="Cambria Math" panose="02040503050406030204" pitchFamily="18" charset="0"/>
                        </a:rPr>
                        <m:t>⋂</m:t>
                      </m:r>
                      <m:r>
                        <a:rPr lang="en-US" altLang="zh-CN" sz="2400" i="1" dirty="0">
                          <a:latin typeface="Cambria Math" panose="02040503050406030204" pitchFamily="18" charset="0"/>
                        </a:rPr>
                        <m:t>𝐶</m:t>
                      </m:r>
                      <m:r>
                        <a:rPr lang="en-US" altLang="zh-CN" sz="2400" i="1" dirty="0">
                          <a:latin typeface="Cambria Math" panose="02040503050406030204" pitchFamily="18" charset="0"/>
                        </a:rPr>
                        <m:t>)</m:t>
                      </m:r>
                    </m:oMath>
                  </m:oMathPara>
                </a14:m>
                <a:endParaRPr lang="en-US" altLang="zh-CN" sz="2400" dirty="0"/>
              </a:p>
            </p:txBody>
          </p:sp>
        </mc:Choice>
        <mc:Fallback xmlns="">
          <p:sp>
            <p:nvSpPr>
              <p:cNvPr id="17" name="文本框 16">
                <a:extLst>
                  <a:ext uri="{FF2B5EF4-FFF2-40B4-BE49-F238E27FC236}">
                    <a16:creationId xmlns:a16="http://schemas.microsoft.com/office/drawing/2014/main" id="{17122CE6-0743-F0C7-C098-B1BF3224E267}"/>
                  </a:ext>
                </a:extLst>
              </p:cNvPr>
              <p:cNvSpPr txBox="1">
                <a:spLocks noRot="1" noChangeAspect="1" noMove="1" noResize="1" noEditPoints="1" noAdjustHandles="1" noChangeArrowheads="1" noChangeShapeType="1" noTextEdit="1"/>
              </p:cNvSpPr>
              <p:nvPr/>
            </p:nvSpPr>
            <p:spPr>
              <a:xfrm>
                <a:off x="3086100" y="3864644"/>
                <a:ext cx="6096000" cy="6463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FCC5B7D-F7E4-E631-03B3-1E9986DBF41A}"/>
                  </a:ext>
                </a:extLst>
              </p:cNvPr>
              <p:cNvSpPr txBox="1"/>
              <p:nvPr/>
            </p:nvSpPr>
            <p:spPr>
              <a:xfrm>
                <a:off x="414338" y="4470254"/>
                <a:ext cx="11523662" cy="2242409"/>
              </a:xfrm>
              <a:prstGeom prst="rect">
                <a:avLst/>
              </a:prstGeom>
              <a:noFill/>
            </p:spPr>
            <p:txBody>
              <a:bodyPr wrap="square">
                <a:spAutoFit/>
              </a:bodyPr>
              <a:lstStyle/>
              <a:p>
                <a:pPr>
                  <a:lnSpc>
                    <a:spcPct val="150000"/>
                  </a:lnSpc>
                </a:pPr>
                <a:r>
                  <a:rPr lang="zh-CN" altLang="en-US" sz="2400" dirty="0"/>
                  <a:t>通过条件概率，可以推断出</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oMath>
                </a14:m>
                <a:r>
                  <a:rPr lang="zh-CN" altLang="en-US" dirty="0"/>
                  <a:t>，所以</a:t>
                </a:r>
                <a:endParaRPr lang="en-US"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rPr>
                        <m:t>)</m:t>
                      </m:r>
                    </m:oMath>
                  </m:oMathPara>
                </a14:m>
                <a:endParaRPr lang="en-US" altLang="zh-CN" dirty="0"/>
              </a:p>
              <a:p>
                <a:pPr>
                  <a:lnSpc>
                    <a:spcPct val="150000"/>
                  </a:lnSpc>
                </a:pPr>
                <a:r>
                  <a:rPr lang="zh-CN" altLang="en-US" sz="2400" dirty="0"/>
                  <a:t>这就是全概率公式，即事件</a:t>
                </a:r>
                <a:r>
                  <a:rPr lang="en-US" altLang="zh-CN" sz="2400" dirty="0"/>
                  <a:t>B</a:t>
                </a:r>
                <a:r>
                  <a:rPr lang="zh-CN" altLang="en-US" sz="2400" dirty="0"/>
                  <a:t>的概率等于事件</a:t>
                </a:r>
                <a:r>
                  <a:rPr lang="en-US" altLang="zh-CN" sz="2400" dirty="0"/>
                  <a:t>A</a:t>
                </a:r>
                <a:r>
                  <a:rPr lang="zh-CN" altLang="en-US" sz="2400" dirty="0"/>
                  <a:t>与事件</a:t>
                </a:r>
                <a:r>
                  <a:rPr lang="en-US" altLang="zh-CN" sz="2400" dirty="0"/>
                  <a:t>C</a:t>
                </a:r>
                <a:r>
                  <a:rPr lang="zh-CN" altLang="en-US" sz="2400" dirty="0"/>
                  <a:t>的概率分别乘以</a:t>
                </a:r>
                <a:r>
                  <a:rPr lang="en-US" altLang="zh-CN" sz="2400" dirty="0"/>
                  <a:t>B</a:t>
                </a:r>
                <a:r>
                  <a:rPr lang="zh-CN" altLang="en-US" sz="2400" dirty="0"/>
                  <a:t>对这两个事件的条件概率之和</a:t>
                </a:r>
                <a:endParaRPr lang="zh-CN" altLang="en-US" dirty="0"/>
              </a:p>
            </p:txBody>
          </p:sp>
        </mc:Choice>
        <mc:Fallback xmlns="">
          <p:sp>
            <p:nvSpPr>
              <p:cNvPr id="19" name="文本框 18">
                <a:extLst>
                  <a:ext uri="{FF2B5EF4-FFF2-40B4-BE49-F238E27FC236}">
                    <a16:creationId xmlns:a16="http://schemas.microsoft.com/office/drawing/2014/main" id="{3FCC5B7D-F7E4-E631-03B3-1E9986DBF41A}"/>
                  </a:ext>
                </a:extLst>
              </p:cNvPr>
              <p:cNvSpPr txBox="1">
                <a:spLocks noRot="1" noChangeAspect="1" noMove="1" noResize="1" noEditPoints="1" noAdjustHandles="1" noChangeArrowheads="1" noChangeShapeType="1" noTextEdit="1"/>
              </p:cNvSpPr>
              <p:nvPr/>
            </p:nvSpPr>
            <p:spPr>
              <a:xfrm>
                <a:off x="414338" y="4470254"/>
                <a:ext cx="11523662" cy="2242409"/>
              </a:xfrm>
              <a:prstGeom prst="rect">
                <a:avLst/>
              </a:prstGeom>
              <a:blipFill>
                <a:blip r:embed="rId4"/>
                <a:stretch>
                  <a:fillRect l="-847" b="-5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855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72228"/>
            <a:ext cx="11523662" cy="2796407"/>
          </a:xfrm>
          <a:prstGeom prst="rect">
            <a:avLst/>
          </a:prstGeom>
          <a:noFill/>
        </p:spPr>
        <p:txBody>
          <a:bodyPr wrap="square">
            <a:spAutoFit/>
          </a:bodyPr>
          <a:lstStyle/>
          <a:p>
            <a:pPr>
              <a:lnSpc>
                <a:spcPct val="150000"/>
              </a:lnSpc>
            </a:pPr>
            <a:r>
              <a:rPr lang="zh-CN" altLang="en-US" dirty="0"/>
              <a:t>举例：</a:t>
            </a:r>
            <a:endParaRPr lang="en-US" altLang="zh-CN" dirty="0"/>
          </a:p>
          <a:p>
            <a:pPr>
              <a:lnSpc>
                <a:spcPct val="150000"/>
              </a:lnSpc>
            </a:pPr>
            <a:r>
              <a:rPr lang="zh-CN" altLang="en-US" dirty="0"/>
              <a:t>假设有两家工厂生产并对外提供电灯泡，工厂</a:t>
            </a:r>
            <a:r>
              <a:rPr lang="en-US" altLang="zh-CN" dirty="0"/>
              <a:t>X</a:t>
            </a:r>
            <a:r>
              <a:rPr lang="zh-CN" altLang="en-US" dirty="0"/>
              <a:t>生产的电灯泡在</a:t>
            </a:r>
            <a:r>
              <a:rPr lang="en-US" altLang="zh-CN" dirty="0"/>
              <a:t>99%</a:t>
            </a:r>
            <a:r>
              <a:rPr lang="zh-CN" altLang="en-US" dirty="0"/>
              <a:t>的情况下能够工作超过</a:t>
            </a:r>
            <a:r>
              <a:rPr lang="en-US" altLang="zh-CN" dirty="0"/>
              <a:t>5000</a:t>
            </a:r>
            <a:r>
              <a:rPr lang="zh-CN" altLang="en-US" dirty="0"/>
              <a:t>小时，工厂</a:t>
            </a:r>
            <a:r>
              <a:rPr lang="en-US" altLang="zh-CN" dirty="0"/>
              <a:t>Y</a:t>
            </a:r>
            <a:r>
              <a:rPr lang="zh-CN" altLang="en-US" dirty="0"/>
              <a:t>生产的电灯泡在</a:t>
            </a:r>
            <a:r>
              <a:rPr lang="en-US" altLang="zh-CN" dirty="0"/>
              <a:t>95%</a:t>
            </a:r>
            <a:r>
              <a:rPr lang="zh-CN" altLang="en-US" dirty="0"/>
              <a:t>的情况下能够工作超过</a:t>
            </a:r>
            <a:r>
              <a:rPr lang="en-US" altLang="zh-CN" dirty="0"/>
              <a:t>5000</a:t>
            </a:r>
            <a:r>
              <a:rPr lang="zh-CN" altLang="en-US" dirty="0"/>
              <a:t>小时。工厂</a:t>
            </a:r>
            <a:r>
              <a:rPr lang="en-US" altLang="zh-CN" dirty="0"/>
              <a:t>X</a:t>
            </a:r>
            <a:r>
              <a:rPr lang="zh-CN" altLang="en-US" dirty="0"/>
              <a:t>在市场的占有率为</a:t>
            </a:r>
            <a:r>
              <a:rPr lang="en-US" altLang="zh-CN" dirty="0"/>
              <a:t>60%</a:t>
            </a:r>
            <a:r>
              <a:rPr lang="zh-CN" altLang="en-US" dirty="0"/>
              <a:t>，工厂</a:t>
            </a:r>
            <a:r>
              <a:rPr lang="en-US" altLang="zh-CN" dirty="0"/>
              <a:t>Y</a:t>
            </a:r>
            <a:r>
              <a:rPr lang="zh-CN" altLang="en-US" dirty="0"/>
              <a:t>为</a:t>
            </a:r>
            <a:r>
              <a:rPr lang="en-US" altLang="zh-CN" dirty="0"/>
              <a:t>40%</a:t>
            </a:r>
            <a:r>
              <a:rPr lang="zh-CN" altLang="en-US" dirty="0"/>
              <a:t>，如何推测出购买的灯泡的工作时间超过</a:t>
            </a:r>
            <a:r>
              <a:rPr lang="en-US" altLang="zh-CN" dirty="0"/>
              <a:t>5000</a:t>
            </a:r>
            <a:r>
              <a:rPr lang="zh-CN" altLang="en-US" dirty="0"/>
              <a:t>小时的概率是多少呢？</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21E25F2-7B5E-C186-242E-128A818D99C0}"/>
                  </a:ext>
                </a:extLst>
              </p:cNvPr>
              <p:cNvSpPr txBox="1"/>
              <p:nvPr/>
            </p:nvSpPr>
            <p:spPr>
              <a:xfrm>
                <a:off x="414337" y="4440750"/>
                <a:ext cx="11523661" cy="1194301"/>
              </a:xfrm>
              <a:prstGeom prst="rect">
                <a:avLst/>
              </a:prstGeom>
              <a:noFill/>
            </p:spPr>
            <p:txBody>
              <a:bodyPr wrap="square">
                <a:spAutoFit/>
              </a:bodyPr>
              <a:lstStyle/>
              <a:p>
                <a:pPr>
                  <a:lnSpc>
                    <a:spcPct val="150000"/>
                  </a:lnSpc>
                </a:pPr>
                <a:r>
                  <a:rPr lang="zh-CN" altLang="en-US" dirty="0"/>
                  <a:t>设</a:t>
                </a:r>
                <a:r>
                  <a:rPr lang="en-US" altLang="zh-CN" dirty="0"/>
                  <a:t>A</a:t>
                </a:r>
                <a:r>
                  <a:rPr lang="zh-CN" altLang="en-US" dirty="0"/>
                  <a:t>事件为工厂制造的电灯泡工作时间超过</a:t>
                </a:r>
                <a:r>
                  <a:rPr lang="en-US" altLang="zh-CN" dirty="0"/>
                  <a:t>5000</a:t>
                </a:r>
                <a:r>
                  <a:rPr lang="zh-CN" altLang="en-US" dirty="0"/>
                  <a:t>小时，</a:t>
                </a: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𝑥</m:t>
                        </m:r>
                      </m:sub>
                    </m:sSub>
                  </m:oMath>
                </a14:m>
                <a:r>
                  <a:rPr lang="zh-CN" altLang="en-US" dirty="0"/>
                  <a:t>为购买到工厂</a:t>
                </a:r>
                <a:r>
                  <a:rPr lang="en-US" altLang="zh-CN" dirty="0"/>
                  <a:t>X</a:t>
                </a:r>
                <a:r>
                  <a:rPr lang="zh-CN" altLang="en-US" dirty="0"/>
                  <a:t>制造的电灯泡，</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𝑦</m:t>
                        </m:r>
                      </m:sub>
                    </m:sSub>
                  </m:oMath>
                </a14:m>
                <a:r>
                  <a:rPr lang="zh-CN" altLang="en-US" dirty="0"/>
                  <a:t>为购买到工厂</a:t>
                </a:r>
                <a:r>
                  <a:rPr lang="en-US" altLang="zh-CN" dirty="0"/>
                  <a:t>Y</a:t>
                </a:r>
                <a:r>
                  <a:rPr lang="zh-CN" altLang="en-US" dirty="0"/>
                  <a:t>制造的电灯泡。</a:t>
                </a:r>
              </a:p>
            </p:txBody>
          </p:sp>
        </mc:Choice>
        <mc:Fallback>
          <p:sp>
            <p:nvSpPr>
              <p:cNvPr id="8" name="文本框 7">
                <a:extLst>
                  <a:ext uri="{FF2B5EF4-FFF2-40B4-BE49-F238E27FC236}">
                    <a16:creationId xmlns:a16="http://schemas.microsoft.com/office/drawing/2014/main" id="{A21E25F2-7B5E-C186-242E-128A818D99C0}"/>
                  </a:ext>
                </a:extLst>
              </p:cNvPr>
              <p:cNvSpPr txBox="1">
                <a:spLocks noRot="1" noChangeAspect="1" noMove="1" noResize="1" noEditPoints="1" noAdjustHandles="1" noChangeArrowheads="1" noChangeShapeType="1" noTextEdit="1"/>
              </p:cNvSpPr>
              <p:nvPr/>
            </p:nvSpPr>
            <p:spPr>
              <a:xfrm>
                <a:off x="414337" y="4440750"/>
                <a:ext cx="11523661" cy="1194301"/>
              </a:xfrm>
              <a:prstGeom prst="rect">
                <a:avLst/>
              </a:prstGeom>
              <a:blipFill>
                <a:blip r:embed="rId3"/>
                <a:stretch>
                  <a:fillRect l="-847" b="-8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39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132528"/>
            <a:ext cx="11523662" cy="2158989"/>
          </a:xfrm>
          <a:prstGeom prst="rect">
            <a:avLst/>
          </a:prstGeom>
          <a:noFill/>
        </p:spPr>
        <p:txBody>
          <a:bodyPr wrap="square">
            <a:spAutoFit/>
          </a:bodyPr>
          <a:lstStyle/>
          <a:p>
            <a:pPr marL="800100" lvl="2" indent="0" fontAlgn="auto">
              <a:lnSpc>
                <a:spcPct val="150000"/>
              </a:lnSpc>
              <a:spcAft>
                <a:spcPts val="0"/>
              </a:spcAft>
              <a:buNone/>
            </a:pPr>
            <a:r>
              <a:rPr lang="zh-CN" altLang="en-US" sz="2400" dirty="0"/>
              <a:t>购买到工厂</a:t>
            </a:r>
            <a:r>
              <a:rPr lang="en-US" altLang="zh-CN" sz="2400" dirty="0"/>
              <a:t>X</a:t>
            </a:r>
            <a:r>
              <a:rPr lang="zh-CN" altLang="en-US" sz="2400" dirty="0"/>
              <a:t>制造的电灯泡的概率</a:t>
            </a:r>
            <a:endParaRPr lang="en-US" altLang="zh-CN" sz="2400" dirty="0"/>
          </a:p>
          <a:p>
            <a:pPr marL="800100" lvl="2" indent="0" fontAlgn="auto">
              <a:lnSpc>
                <a:spcPct val="150000"/>
              </a:lnSpc>
              <a:spcAft>
                <a:spcPts val="0"/>
              </a:spcAft>
              <a:buNone/>
            </a:pPr>
            <a:endParaRPr lang="en-US" altLang="zh-CN" sz="2400" dirty="0"/>
          </a:p>
          <a:p>
            <a:pPr marL="800100" lvl="2" indent="0" fontAlgn="auto">
              <a:lnSpc>
                <a:spcPct val="150000"/>
              </a:lnSpc>
              <a:spcAft>
                <a:spcPts val="0"/>
              </a:spcAft>
              <a:buNone/>
            </a:pPr>
            <a:r>
              <a:rPr lang="zh-CN" altLang="en-US" sz="2400" dirty="0"/>
              <a:t>购买到工厂</a:t>
            </a:r>
            <a:r>
              <a:rPr lang="en-US" altLang="zh-CN" sz="2400" dirty="0"/>
              <a:t>Y</a:t>
            </a:r>
            <a:r>
              <a:rPr lang="zh-CN" altLang="en-US" sz="2400" dirty="0"/>
              <a:t>制造的电灯泡的概率</a:t>
            </a:r>
            <a:endParaRPr lang="en-US" altLang="zh-CN" sz="2400" dirty="0"/>
          </a:p>
          <a:p>
            <a:pPr marL="800100" lvl="2" indent="0" fontAlgn="auto">
              <a:lnSpc>
                <a:spcPct val="150000"/>
              </a:lnSpc>
              <a:spcAft>
                <a:spcPts val="0"/>
              </a:spcAft>
              <a:buNone/>
            </a:pPr>
            <a:endParaRPr lang="en-US" altLang="zh-CN"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1886C86-2C3C-B380-3D7C-1CC145F8C667}"/>
                  </a:ext>
                </a:extLst>
              </p:cNvPr>
              <p:cNvSpPr txBox="1"/>
              <p:nvPr/>
            </p:nvSpPr>
            <p:spPr>
              <a:xfrm>
                <a:off x="3217069" y="1313035"/>
                <a:ext cx="6096000" cy="1133131"/>
              </a:xfrm>
              <a:prstGeom prst="rect">
                <a:avLst/>
              </a:prstGeom>
              <a:noFill/>
            </p:spPr>
            <p:txBody>
              <a:bodyPr wrap="square">
                <a:spAutoFit/>
              </a:bodyPr>
              <a:lstStyle/>
              <a:p>
                <a:pPr marL="800100" lvl="2"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𝑥</m:t>
                                  </m:r>
                                </m:sub>
                              </m:sSub>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6</m:t>
                          </m:r>
                        </m:num>
                        <m:den>
                          <m:r>
                            <a:rPr lang="en-US" altLang="zh-CN" sz="2400" b="0" i="1" smtClean="0">
                              <a:latin typeface="Cambria Math" panose="02040503050406030204" pitchFamily="18" charset="0"/>
                            </a:rPr>
                            <m:t>10</m:t>
                          </m:r>
                        </m:den>
                      </m:f>
                    </m:oMath>
                  </m:oMathPara>
                </a14:m>
                <a:endParaRPr lang="en-US" altLang="zh-CN" sz="2400" dirty="0"/>
              </a:p>
            </p:txBody>
          </p:sp>
        </mc:Choice>
        <mc:Fallback xmlns="">
          <p:sp>
            <p:nvSpPr>
              <p:cNvPr id="4" name="文本框 3">
                <a:extLst>
                  <a:ext uri="{FF2B5EF4-FFF2-40B4-BE49-F238E27FC236}">
                    <a16:creationId xmlns:a16="http://schemas.microsoft.com/office/drawing/2014/main" id="{C1886C86-2C3C-B380-3D7C-1CC145F8C667}"/>
                  </a:ext>
                </a:extLst>
              </p:cNvPr>
              <p:cNvSpPr txBox="1">
                <a:spLocks noRot="1" noChangeAspect="1" noMove="1" noResize="1" noEditPoints="1" noAdjustHandles="1" noChangeArrowheads="1" noChangeShapeType="1" noTextEdit="1"/>
              </p:cNvSpPr>
              <p:nvPr/>
            </p:nvSpPr>
            <p:spPr>
              <a:xfrm>
                <a:off x="3217069" y="1313035"/>
                <a:ext cx="6096000" cy="11331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2A0D37-B302-376B-B176-99044351B526}"/>
                  </a:ext>
                </a:extLst>
              </p:cNvPr>
              <p:cNvSpPr txBox="1"/>
              <p:nvPr/>
            </p:nvSpPr>
            <p:spPr>
              <a:xfrm>
                <a:off x="3048000" y="5959562"/>
                <a:ext cx="6096000" cy="784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𝑦</m:t>
                              </m:r>
                            </m:sub>
                          </m:sSub>
                          <m:r>
                            <a:rPr lang="en-US" altLang="zh-CN" sz="2400" b="0" i="1" smtClean="0">
                              <a:latin typeface="Cambria Math" panose="02040503050406030204" pitchFamily="18" charset="0"/>
                            </a:rPr>
                            <m:t>)</m:t>
                          </m:r>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b="0" i="1" smtClean="0">
                              <a:latin typeface="Cambria Math" panose="02040503050406030204" pitchFamily="18" charset="0"/>
                            </a:rPr>
                            <m:t>10</m:t>
                          </m:r>
                        </m:den>
                      </m:f>
                    </m:oMath>
                  </m:oMathPara>
                </a14:m>
                <a:endParaRPr lang="zh-CN" altLang="en-US" dirty="0"/>
              </a:p>
            </p:txBody>
          </p:sp>
        </mc:Choice>
        <mc:Fallback xmlns="">
          <p:sp>
            <p:nvSpPr>
              <p:cNvPr id="6" name="文本框 5">
                <a:extLst>
                  <a:ext uri="{FF2B5EF4-FFF2-40B4-BE49-F238E27FC236}">
                    <a16:creationId xmlns:a16="http://schemas.microsoft.com/office/drawing/2014/main" id="{9F2A0D37-B302-376B-B176-99044351B526}"/>
                  </a:ext>
                </a:extLst>
              </p:cNvPr>
              <p:cNvSpPr txBox="1">
                <a:spLocks noRot="1" noChangeAspect="1" noMove="1" noResize="1" noEditPoints="1" noAdjustHandles="1" noChangeArrowheads="1" noChangeShapeType="1" noTextEdit="1"/>
              </p:cNvSpPr>
              <p:nvPr/>
            </p:nvSpPr>
            <p:spPr>
              <a:xfrm>
                <a:off x="3048000" y="5959562"/>
                <a:ext cx="6096000" cy="7848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DC715D3-F875-0622-6D9C-ABFBDADE98D8}"/>
                  </a:ext>
                </a:extLst>
              </p:cNvPr>
              <p:cNvSpPr txBox="1"/>
              <p:nvPr/>
            </p:nvSpPr>
            <p:spPr>
              <a:xfrm>
                <a:off x="3071019" y="4409761"/>
                <a:ext cx="6096000"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r>
                            <m:rPr>
                              <m:sty m:val="p"/>
                            </m:rPr>
                            <a:rPr lang="en-US" altLang="zh-CN" sz="2400">
                              <a:latin typeface="Cambria Math" panose="02040503050406030204" pitchFamily="18" charset="0"/>
                            </a:rPr>
                            <m:t>P</m:t>
                          </m:r>
                        </m:fNa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i="1">
                                  <a:latin typeface="Cambria Math" panose="02040503050406030204" pitchFamily="18" charset="0"/>
                                </a:rPr>
                                <m:t>𝐵</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e>
                      </m:fun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99</m:t>
                          </m:r>
                        </m:num>
                        <m:den>
                          <m:r>
                            <a:rPr lang="en-US" altLang="zh-CN" sz="2400" i="1">
                              <a:latin typeface="Cambria Math" panose="02040503050406030204" pitchFamily="18" charset="0"/>
                            </a:rPr>
                            <m:t>10</m:t>
                          </m:r>
                          <m:r>
                            <a:rPr lang="en-US" altLang="zh-CN" sz="2400" b="0" i="1" smtClean="0">
                              <a:latin typeface="Cambria Math" panose="02040503050406030204" pitchFamily="18" charset="0"/>
                            </a:rPr>
                            <m:t>0</m:t>
                          </m:r>
                        </m:den>
                      </m:f>
                    </m:oMath>
                  </m:oMathPara>
                </a14:m>
                <a:endParaRPr lang="zh-CN" altLang="en-US" dirty="0"/>
              </a:p>
            </p:txBody>
          </p:sp>
        </mc:Choice>
        <mc:Fallback xmlns="">
          <p:sp>
            <p:nvSpPr>
              <p:cNvPr id="8" name="文本框 7">
                <a:extLst>
                  <a:ext uri="{FF2B5EF4-FFF2-40B4-BE49-F238E27FC236}">
                    <a16:creationId xmlns:a16="http://schemas.microsoft.com/office/drawing/2014/main" id="{EDC715D3-F875-0622-6D9C-ABFBDADE98D8}"/>
                  </a:ext>
                </a:extLst>
              </p:cNvPr>
              <p:cNvSpPr txBox="1">
                <a:spLocks noRot="1" noChangeAspect="1" noMove="1" noResize="1" noEditPoints="1" noAdjustHandles="1" noChangeArrowheads="1" noChangeShapeType="1" noTextEdit="1"/>
              </p:cNvSpPr>
              <p:nvPr/>
            </p:nvSpPr>
            <p:spPr>
              <a:xfrm>
                <a:off x="3071019" y="4409761"/>
                <a:ext cx="6096000" cy="786177"/>
              </a:xfrm>
              <a:prstGeom prst="rect">
                <a:avLst/>
              </a:prstGeom>
              <a:blipFill>
                <a:blip r:embed="rId5"/>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FDD66ABC-AA87-CF28-8088-49A2FFA2F60C}"/>
              </a:ext>
            </a:extLst>
          </p:cNvPr>
          <p:cNvSpPr txBox="1"/>
          <p:nvPr/>
        </p:nvSpPr>
        <p:spPr>
          <a:xfrm>
            <a:off x="414338" y="5287787"/>
            <a:ext cx="11523662" cy="580415"/>
          </a:xfrm>
          <a:prstGeom prst="rect">
            <a:avLst/>
          </a:prstGeom>
          <a:noFill/>
        </p:spPr>
        <p:txBody>
          <a:bodyPr wrap="square">
            <a:spAutoFit/>
          </a:bodyPr>
          <a:lstStyle/>
          <a:p>
            <a:pPr marL="800100" lvl="2" indent="0" fontAlgn="auto">
              <a:lnSpc>
                <a:spcPct val="150000"/>
              </a:lnSpc>
              <a:spcAft>
                <a:spcPts val="0"/>
              </a:spcAft>
              <a:buNone/>
            </a:pPr>
            <a:r>
              <a:rPr lang="zh-CN" altLang="en-US" dirty="0"/>
              <a:t>工厂</a:t>
            </a:r>
            <a:r>
              <a:rPr lang="en-US" altLang="zh-CN" dirty="0"/>
              <a:t>Y</a:t>
            </a:r>
            <a:r>
              <a:rPr lang="zh-CN" altLang="en-US" dirty="0"/>
              <a:t>制造的电灯泡工作时间超过</a:t>
            </a:r>
            <a:r>
              <a:rPr lang="en-US" altLang="zh-CN" dirty="0"/>
              <a:t>5000</a:t>
            </a:r>
            <a:r>
              <a:rPr lang="zh-CN" altLang="en-US" dirty="0"/>
              <a:t>小时的概率</a:t>
            </a:r>
            <a:endParaRPr lang="en-US" altLang="zh-CN"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338AC47-BC4D-E3B6-3C12-7BBE73F5C64F}"/>
                  </a:ext>
                </a:extLst>
              </p:cNvPr>
              <p:cNvSpPr txBox="1"/>
              <p:nvPr/>
            </p:nvSpPr>
            <p:spPr>
              <a:xfrm>
                <a:off x="3390900" y="2513248"/>
                <a:ext cx="6096000" cy="1144352"/>
              </a:xfrm>
              <a:prstGeom prst="rect">
                <a:avLst/>
              </a:prstGeom>
              <a:noFill/>
            </p:spPr>
            <p:txBody>
              <a:bodyPr wrap="square">
                <a:spAutoFit/>
              </a:bodyPr>
              <a:lstStyle/>
              <a:p>
                <a:pPr marL="800100" lvl="2"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P</m:t>
                          </m:r>
                        </m:fName>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𝐵</m:t>
                              </m:r>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e>
                      </m:fun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9</m:t>
                          </m:r>
                          <m:r>
                            <a:rPr lang="en-US" altLang="zh-CN" b="0" i="1" smtClean="0">
                              <a:latin typeface="Cambria Math" panose="02040503050406030204" pitchFamily="18" charset="0"/>
                            </a:rPr>
                            <m:t>5</m:t>
                          </m:r>
                        </m:num>
                        <m:den>
                          <m:r>
                            <a:rPr lang="en-US" altLang="zh-CN" i="1">
                              <a:latin typeface="Cambria Math" panose="02040503050406030204" pitchFamily="18" charset="0"/>
                            </a:rPr>
                            <m:t>100</m:t>
                          </m:r>
                        </m:den>
                      </m:f>
                    </m:oMath>
                  </m:oMathPara>
                </a14:m>
                <a:endParaRPr lang="en-US" altLang="zh-CN" dirty="0"/>
              </a:p>
            </p:txBody>
          </p:sp>
        </mc:Choice>
        <mc:Fallback xmlns="">
          <p:sp>
            <p:nvSpPr>
              <p:cNvPr id="13" name="文本框 12">
                <a:extLst>
                  <a:ext uri="{FF2B5EF4-FFF2-40B4-BE49-F238E27FC236}">
                    <a16:creationId xmlns:a16="http://schemas.microsoft.com/office/drawing/2014/main" id="{0338AC47-BC4D-E3B6-3C12-7BBE73F5C64F}"/>
                  </a:ext>
                </a:extLst>
              </p:cNvPr>
              <p:cNvSpPr txBox="1">
                <a:spLocks noRot="1" noChangeAspect="1" noMove="1" noResize="1" noEditPoints="1" noAdjustHandles="1" noChangeArrowheads="1" noChangeShapeType="1" noTextEdit="1"/>
              </p:cNvSpPr>
              <p:nvPr/>
            </p:nvSpPr>
            <p:spPr>
              <a:xfrm>
                <a:off x="3390900" y="2513248"/>
                <a:ext cx="6096000" cy="1144352"/>
              </a:xfrm>
              <a:prstGeom prst="rect">
                <a:avLst/>
              </a:prstGeom>
              <a:blipFill>
                <a:blip r:embed="rId6"/>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A96973C0-EC1C-5549-6A2F-2D41E7D98D00}"/>
              </a:ext>
            </a:extLst>
          </p:cNvPr>
          <p:cNvSpPr txBox="1"/>
          <p:nvPr/>
        </p:nvSpPr>
        <p:spPr>
          <a:xfrm>
            <a:off x="414338" y="3741528"/>
            <a:ext cx="11644312" cy="580415"/>
          </a:xfrm>
          <a:prstGeom prst="rect">
            <a:avLst/>
          </a:prstGeom>
          <a:noFill/>
        </p:spPr>
        <p:txBody>
          <a:bodyPr wrap="square">
            <a:spAutoFit/>
          </a:bodyPr>
          <a:lstStyle/>
          <a:p>
            <a:pPr marL="800100" lvl="2" indent="0" fontAlgn="auto">
              <a:lnSpc>
                <a:spcPct val="150000"/>
              </a:lnSpc>
              <a:spcAft>
                <a:spcPts val="0"/>
              </a:spcAft>
              <a:buNone/>
            </a:pPr>
            <a:r>
              <a:rPr lang="zh-CN" altLang="en-US" sz="2400" dirty="0"/>
              <a:t>工厂</a:t>
            </a:r>
            <a:r>
              <a:rPr lang="en-US" altLang="zh-CN" sz="2400" dirty="0"/>
              <a:t>x</a:t>
            </a:r>
            <a:r>
              <a:rPr lang="zh-CN" altLang="en-US" sz="2400" dirty="0"/>
              <a:t>制造的电灯泡工作时间超过</a:t>
            </a:r>
            <a:r>
              <a:rPr lang="en-US" altLang="zh-CN" sz="2400" dirty="0"/>
              <a:t>5000</a:t>
            </a:r>
            <a:r>
              <a:rPr lang="zh-CN" altLang="en-US" sz="2400" dirty="0"/>
              <a:t>小时的概率</a:t>
            </a:r>
            <a:endParaRPr lang="en-US" altLang="zh-CN" sz="2400" dirty="0"/>
          </a:p>
        </p:txBody>
      </p:sp>
    </p:spTree>
    <p:extLst>
      <p:ext uri="{BB962C8B-B14F-4D97-AF65-F5344CB8AC3E}">
        <p14:creationId xmlns:p14="http://schemas.microsoft.com/office/powerpoint/2010/main" val="171332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393542-FC8C-9009-474A-2F90472171BA}"/>
                  </a:ext>
                </a:extLst>
              </p:cNvPr>
              <p:cNvSpPr txBox="1"/>
              <p:nvPr/>
            </p:nvSpPr>
            <p:spPr>
              <a:xfrm>
                <a:off x="414338" y="1272228"/>
                <a:ext cx="11523662" cy="3545201"/>
              </a:xfrm>
              <a:prstGeom prst="rect">
                <a:avLst/>
              </a:prstGeom>
              <a:noFill/>
            </p:spPr>
            <p:txBody>
              <a:bodyPr wrap="square">
                <a:spAutoFit/>
              </a:bodyPr>
              <a:lstStyle/>
              <a:p>
                <a:pPr marL="800100" lvl="2" indent="0" fontAlgn="auto">
                  <a:lnSpc>
                    <a:spcPct val="150000"/>
                  </a:lnSpc>
                  <a:spcAft>
                    <a:spcPts val="0"/>
                  </a:spcAft>
                  <a:buNone/>
                </a:pPr>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𝑥</m:t>
                                </m:r>
                              </m:sub>
                            </m:sSub>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6</m:t>
                        </m:r>
                      </m:num>
                      <m:den>
                        <m:r>
                          <a:rPr lang="en-US" altLang="zh-CN" sz="2400" b="0" i="1" smtClean="0">
                            <a:latin typeface="Cambria Math" panose="02040503050406030204" pitchFamily="18" charset="0"/>
                          </a:rPr>
                          <m:t>10</m:t>
                        </m:r>
                      </m:den>
                    </m:f>
                  </m:oMath>
                </a14:m>
                <a:r>
                  <a:rPr lang="zh-CN" altLang="en-US" sz="2400" dirty="0"/>
                  <a:t>，</a:t>
                </a: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𝑦</m:t>
                            </m:r>
                          </m:sub>
                        </m:sSub>
                        <m:r>
                          <a:rPr lang="en-US" altLang="zh-CN" sz="2400" i="1">
                            <a:latin typeface="Cambria Math" panose="02040503050406030204" pitchFamily="18" charset="0"/>
                          </a:rPr>
                          <m:t>)</m:t>
                        </m:r>
                      </m:e>
                    </m:fun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4</m:t>
                        </m:r>
                      </m:num>
                      <m:den>
                        <m:r>
                          <a:rPr lang="en-US" altLang="zh-CN" sz="2400" i="1">
                            <a:latin typeface="Cambria Math" panose="02040503050406030204" pitchFamily="18" charset="0"/>
                          </a:rPr>
                          <m:t>10</m:t>
                        </m:r>
                      </m:den>
                    </m:f>
                  </m:oMath>
                </a14:m>
                <a:r>
                  <a:rPr lang="zh-CN" altLang="en-US" sz="2400" dirty="0"/>
                  <a:t>，</a:t>
                </a: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𝐵</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e>
                    </m:fun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99</m:t>
                        </m:r>
                      </m:num>
                      <m:den>
                        <m:r>
                          <a:rPr lang="en-US" altLang="zh-CN" sz="2400" i="1">
                            <a:latin typeface="Cambria Math" panose="02040503050406030204" pitchFamily="18" charset="0"/>
                          </a:rPr>
                          <m:t>100</m:t>
                        </m:r>
                      </m:den>
                    </m:f>
                    <m:r>
                      <a:rPr lang="en-US" altLang="zh-CN" sz="2400" i="1">
                        <a:latin typeface="Cambria Math" panose="02040503050406030204" pitchFamily="18" charset="0"/>
                      </a:rPr>
                      <m:t> </m:t>
                    </m:r>
                  </m:oMath>
                </a14:m>
                <a:r>
                  <a:rPr lang="zh-CN" altLang="en-US" sz="2400" dirty="0"/>
                  <a:t>，</a:t>
                </a: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𝐵</m:t>
                            </m:r>
                          </m:e>
                          <m:sub>
                            <m:r>
                              <a:rPr lang="en-US" altLang="zh-CN" sz="2400" i="1">
                                <a:latin typeface="Cambria Math" panose="02040503050406030204" pitchFamily="18" charset="0"/>
                              </a:rPr>
                              <m:t>𝑦</m:t>
                            </m:r>
                          </m:sub>
                        </m:sSub>
                        <m:r>
                          <a:rPr lang="en-US" altLang="zh-CN" sz="2400" i="1">
                            <a:latin typeface="Cambria Math" panose="02040503050406030204" pitchFamily="18" charset="0"/>
                          </a:rPr>
                          <m:t>)</m:t>
                        </m:r>
                      </m:e>
                    </m:fun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95</m:t>
                        </m:r>
                      </m:num>
                      <m:den>
                        <m:r>
                          <a:rPr lang="en-US" altLang="zh-CN" sz="2400" i="1">
                            <a:latin typeface="Cambria Math" panose="02040503050406030204" pitchFamily="18" charset="0"/>
                          </a:rPr>
                          <m:t>100</m:t>
                        </m:r>
                      </m:den>
                    </m:f>
                  </m:oMath>
                </a14:m>
                <a:endParaRPr lang="en-US" altLang="zh-CN" sz="2400" dirty="0"/>
              </a:p>
              <a:p>
                <a:pPr marL="800100" lvl="2" indent="0" fontAlgn="auto">
                  <a:lnSpc>
                    <a:spcPct val="150000"/>
                  </a:lnSpc>
                  <a:spcAft>
                    <a:spcPts val="0"/>
                  </a:spcAft>
                  <a:buNone/>
                </a:pPr>
                <a:r>
                  <a:rPr lang="zh-CN" altLang="en-US" dirty="0"/>
                  <a:t>运用全概率公式可得：</a:t>
                </a:r>
                <a:endParaRPr lang="en-US" altLang="zh-CN" dirty="0"/>
              </a:p>
              <a:p>
                <a:pPr marL="800100" lvl="2"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d>
                        </m:e>
                      </m:func>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𝑥</m:t>
                                  </m:r>
                                </m:sub>
                              </m:sSub>
                            </m:e>
                          </m:d>
                        </m:e>
                      </m:func>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𝑥</m:t>
                                  </m:r>
                                </m:sub>
                              </m:sSub>
                            </m:e>
                          </m:d>
                        </m:e>
                      </m:func>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𝑦</m:t>
                                  </m:r>
                                </m:sub>
                              </m:sSub>
                            </m:e>
                          </m:d>
                        </m:e>
                      </m:func>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Pr</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i="1">
                                      <a:latin typeface="Cambria Math" panose="02040503050406030204" pitchFamily="18" charset="0"/>
                                    </a:rPr>
                                    <m:t>𝑦</m:t>
                                  </m:r>
                                </m:sub>
                              </m:sSub>
                            </m:e>
                          </m:d>
                        </m:e>
                      </m:fun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99</m:t>
                          </m:r>
                        </m:num>
                        <m:den>
                          <m:r>
                            <a:rPr lang="en-US" altLang="zh-CN" sz="2400" i="1">
                              <a:latin typeface="Cambria Math" panose="02040503050406030204" pitchFamily="18" charset="0"/>
                            </a:rPr>
                            <m:t>100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6</m:t>
                          </m:r>
                        </m:num>
                        <m:den>
                          <m:r>
                            <a:rPr lang="en-US" altLang="zh-CN" sz="2400" i="1">
                              <a:latin typeface="Cambria Math" panose="02040503050406030204" pitchFamily="18" charset="0"/>
                            </a:rPr>
                            <m:t>10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95</m:t>
                          </m:r>
                        </m:num>
                        <m:den>
                          <m:r>
                            <a:rPr lang="en-US" altLang="zh-CN" sz="2400" i="1">
                              <a:latin typeface="Cambria Math" panose="02040503050406030204" pitchFamily="18" charset="0"/>
                            </a:rPr>
                            <m:t>100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4</m:t>
                          </m:r>
                        </m:num>
                        <m:den>
                          <m:r>
                            <a:rPr lang="en-US" altLang="zh-CN" sz="2400" i="1">
                              <a:latin typeface="Cambria Math" panose="02040503050406030204" pitchFamily="18" charset="0"/>
                            </a:rPr>
                            <m:t>10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594+380</m:t>
                          </m:r>
                        </m:num>
                        <m:den>
                          <m:r>
                            <a:rPr lang="en-US" altLang="zh-CN" sz="2400" i="1">
                              <a:latin typeface="Cambria Math" panose="02040503050406030204" pitchFamily="18" charset="0"/>
                            </a:rPr>
                            <m:t>1000</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974</m:t>
                          </m:r>
                        </m:num>
                        <m:den>
                          <m:r>
                            <a:rPr lang="en-US" altLang="zh-CN" sz="2400" i="1">
                              <a:latin typeface="Cambria Math" panose="02040503050406030204" pitchFamily="18" charset="0"/>
                            </a:rPr>
                            <m:t>1000</m:t>
                          </m:r>
                        </m:den>
                      </m:f>
                    </m:oMath>
                  </m:oMathPara>
                </a14:m>
                <a:endParaRPr lang="en-US" altLang="zh-CN" sz="2400" dirty="0"/>
              </a:p>
            </p:txBody>
          </p:sp>
        </mc:Choice>
        <mc:Fallback xmlns="">
          <p:sp>
            <p:nvSpPr>
              <p:cNvPr id="10" name="文本框 9">
                <a:extLst>
                  <a:ext uri="{FF2B5EF4-FFF2-40B4-BE49-F238E27FC236}">
                    <a16:creationId xmlns:a16="http://schemas.microsoft.com/office/drawing/2014/main" id="{29393542-FC8C-9009-474A-2F90472171BA}"/>
                  </a:ext>
                </a:extLst>
              </p:cNvPr>
              <p:cNvSpPr txBox="1">
                <a:spLocks noRot="1" noChangeAspect="1" noMove="1" noResize="1" noEditPoints="1" noAdjustHandles="1" noChangeArrowheads="1" noChangeShapeType="1" noTextEdit="1"/>
              </p:cNvSpPr>
              <p:nvPr/>
            </p:nvSpPr>
            <p:spPr>
              <a:xfrm>
                <a:off x="414338" y="1272228"/>
                <a:ext cx="11523662" cy="354520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357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72228"/>
            <a:ext cx="11523662" cy="2239844"/>
          </a:xfrm>
          <a:prstGeom prst="rect">
            <a:avLst/>
          </a:prstGeom>
          <a:noFill/>
        </p:spPr>
        <p:txBody>
          <a:bodyPr wrap="square">
            <a:spAutoFit/>
          </a:bodyPr>
          <a:lstStyle/>
          <a:p>
            <a:pPr fontAlgn="auto">
              <a:lnSpc>
                <a:spcPct val="150000"/>
              </a:lnSpc>
              <a:spcAft>
                <a:spcPts val="0"/>
              </a:spcAft>
            </a:pPr>
            <a:r>
              <a:rPr lang="zh-Hans" altLang="en-US" dirty="0"/>
              <a:t> </a:t>
            </a:r>
            <a:r>
              <a:rPr lang="zh-CN" altLang="en-US" dirty="0"/>
              <a:t>贝叶斯</a:t>
            </a:r>
            <a:r>
              <a:rPr lang="en-US" altLang="zh-CN" dirty="0"/>
              <a:t>(Thomas Bayes,1701-</a:t>
            </a:r>
            <a:r>
              <a:rPr lang="en-US" altLang="zh-Hans" dirty="0"/>
              <a:t>1761</a:t>
            </a:r>
            <a:r>
              <a:rPr lang="en-US" altLang="zh-CN" dirty="0"/>
              <a:t>)</a:t>
            </a:r>
            <a:r>
              <a:rPr lang="zh-CN" altLang="en-US" dirty="0"/>
              <a:t>英国牧师、业余数学家。在</a:t>
            </a:r>
            <a:r>
              <a:rPr lang="en-US" altLang="zh-CN" dirty="0"/>
              <a:t>《</a:t>
            </a:r>
            <a:r>
              <a:rPr lang="zh-CN" altLang="en-US" dirty="0"/>
              <a:t>论机会学说中一个问题的求解</a:t>
            </a:r>
            <a:r>
              <a:rPr lang="en-US" altLang="zh-Hans" dirty="0"/>
              <a:t>》</a:t>
            </a:r>
            <a:r>
              <a:rPr lang="zh-CN" altLang="en-US" dirty="0"/>
              <a:t>中给出了贝叶斯定理。</a:t>
            </a:r>
            <a:endParaRPr lang="en-US" altLang="zh-CN" dirty="0"/>
          </a:p>
          <a:p>
            <a:pPr fontAlgn="auto">
              <a:lnSpc>
                <a:spcPct val="150000"/>
              </a:lnSpc>
              <a:spcAft>
                <a:spcPts val="0"/>
              </a:spcAft>
            </a:pPr>
            <a:r>
              <a:rPr lang="zh-CN" altLang="en-US" sz="2400" b="1" dirty="0"/>
              <a:t>贝叶斯公式</a:t>
            </a:r>
            <a:endParaRPr lang="en-US" altLang="zh-CN" sz="2400" b="1" dirty="0"/>
          </a:p>
          <a:p>
            <a:pPr fontAlgn="auto">
              <a:lnSpc>
                <a:spcPct val="150000"/>
              </a:lnSpc>
              <a:spcAft>
                <a:spcPts val="0"/>
              </a:spcAft>
            </a:pPr>
            <a:endParaRPr lang="en-US" altLang="zh-C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20D294C-C802-3307-1D6C-04D4C4C12E0A}"/>
                  </a:ext>
                </a:extLst>
              </p:cNvPr>
              <p:cNvSpPr txBox="1"/>
              <p:nvPr/>
            </p:nvSpPr>
            <p:spPr>
              <a:xfrm>
                <a:off x="3048000" y="2998337"/>
                <a:ext cx="609600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e>
                          <m:r>
                            <a:rPr lang="en-US" altLang="zh-CN" sz="2400" b="0" i="1" smtClean="0">
                              <a:latin typeface="Cambria Math" panose="02040503050406030204" pitchFamily="18" charset="0"/>
                            </a:rPr>
                            <m:t>𝐵</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num>
                        <m:den>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e>
                          </m:d>
                        </m:den>
                      </m:f>
                    </m:oMath>
                  </m:oMathPara>
                </a14:m>
                <a:endParaRPr lang="zh-CN" altLang="en-US" dirty="0"/>
              </a:p>
            </p:txBody>
          </p:sp>
        </mc:Choice>
        <mc:Fallback xmlns="">
          <p:sp>
            <p:nvSpPr>
              <p:cNvPr id="4" name="文本框 3">
                <a:extLst>
                  <a:ext uri="{FF2B5EF4-FFF2-40B4-BE49-F238E27FC236}">
                    <a16:creationId xmlns:a16="http://schemas.microsoft.com/office/drawing/2014/main" id="{B20D294C-C802-3307-1D6C-04D4C4C12E0A}"/>
                  </a:ext>
                </a:extLst>
              </p:cNvPr>
              <p:cNvSpPr txBox="1">
                <a:spLocks noRot="1" noChangeAspect="1" noMove="1" noResize="1" noEditPoints="1" noAdjustHandles="1" noChangeArrowheads="1" noChangeShapeType="1" noTextEdit="1"/>
              </p:cNvSpPr>
              <p:nvPr/>
            </p:nvSpPr>
            <p:spPr>
              <a:xfrm>
                <a:off x="3048000" y="2998337"/>
                <a:ext cx="6096000" cy="8613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E3C5EC-097D-B613-F163-7C8134BC3903}"/>
                  </a:ext>
                </a:extLst>
              </p:cNvPr>
              <p:cNvSpPr txBox="1"/>
              <p:nvPr/>
            </p:nvSpPr>
            <p:spPr>
              <a:xfrm>
                <a:off x="3128169" y="4547737"/>
                <a:ext cx="609600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r>
                            <a:rPr lang="en-US" altLang="zh-CN" sz="2400" i="1">
                              <a:latin typeface="Cambria Math" panose="02040503050406030204" pitchFamily="18" charset="0"/>
                            </a:rPr>
                            <m:t>𝐵</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d>
                        </m:den>
                      </m:f>
                    </m:oMath>
                  </m:oMathPara>
                </a14:m>
                <a:endParaRPr lang="zh-CN" altLang="en-US" dirty="0"/>
              </a:p>
            </p:txBody>
          </p:sp>
        </mc:Choice>
        <mc:Fallback xmlns="">
          <p:sp>
            <p:nvSpPr>
              <p:cNvPr id="6" name="文本框 5">
                <a:extLst>
                  <a:ext uri="{FF2B5EF4-FFF2-40B4-BE49-F238E27FC236}">
                    <a16:creationId xmlns:a16="http://schemas.microsoft.com/office/drawing/2014/main" id="{D2E3C5EC-097D-B613-F163-7C8134BC3903}"/>
                  </a:ext>
                </a:extLst>
              </p:cNvPr>
              <p:cNvSpPr txBox="1">
                <a:spLocks noRot="1" noChangeAspect="1" noMove="1" noResize="1" noEditPoints="1" noAdjustHandles="1" noChangeArrowheads="1" noChangeShapeType="1" noTextEdit="1"/>
              </p:cNvSpPr>
              <p:nvPr/>
            </p:nvSpPr>
            <p:spPr>
              <a:xfrm>
                <a:off x="3128169" y="4547737"/>
                <a:ext cx="6096000" cy="86132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1743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21428"/>
            <a:ext cx="11523662" cy="3347840"/>
          </a:xfrm>
          <a:prstGeom prst="rect">
            <a:avLst/>
          </a:prstGeom>
          <a:noFill/>
        </p:spPr>
        <p:txBody>
          <a:bodyPr wrap="square">
            <a:spAutoFit/>
          </a:bodyPr>
          <a:lstStyle/>
          <a:p>
            <a:pPr marL="0" indent="0" fontAlgn="auto">
              <a:lnSpc>
                <a:spcPct val="150000"/>
              </a:lnSpc>
              <a:spcAft>
                <a:spcPts val="0"/>
              </a:spcAft>
              <a:buNone/>
            </a:pPr>
            <a:r>
              <a:rPr lang="zh-CN" altLang="en-US" sz="2400" dirty="0"/>
              <a:t>它解决了两个事件条件概率的转换问题</a:t>
            </a:r>
            <a:endParaRPr lang="en-US" altLang="zh-CN" sz="2400" dirty="0"/>
          </a:p>
          <a:p>
            <a:pPr marL="342900" indent="-342900" fontAlgn="auto">
              <a:lnSpc>
                <a:spcPct val="150000"/>
              </a:lnSpc>
              <a:spcAft>
                <a:spcPts val="0"/>
              </a:spcAft>
              <a:buFont typeface="Wingdings" panose="05000000000000000000" pitchFamily="2" charset="2"/>
              <a:buChar char="Ø"/>
            </a:pPr>
            <a:r>
              <a:rPr lang="zh-CN" altLang="en-US" sz="2400" dirty="0"/>
              <a:t>先验概率：由以往的数据分析得到的概率</a:t>
            </a:r>
            <a:endParaRPr lang="en-US" altLang="zh-CN" sz="2400" dirty="0"/>
          </a:p>
          <a:p>
            <a:pPr marL="342900" indent="-342900" fontAlgn="auto">
              <a:lnSpc>
                <a:spcPct val="150000"/>
              </a:lnSpc>
              <a:spcAft>
                <a:spcPts val="0"/>
              </a:spcAft>
              <a:buFont typeface="Wingdings" panose="05000000000000000000" pitchFamily="2" charset="2"/>
              <a:buChar char="Ø"/>
            </a:pPr>
            <a:r>
              <a:rPr lang="zh-CN" altLang="en-US" sz="2400" dirty="0"/>
              <a:t>后验概率：得到“结果”的信息后重新修正的概率</a:t>
            </a:r>
            <a:endParaRPr lang="en-US" altLang="zh-CN" sz="2400" dirty="0"/>
          </a:p>
          <a:p>
            <a:pPr fontAlgn="auto">
              <a:lnSpc>
                <a:spcPct val="150000"/>
              </a:lnSpc>
              <a:spcAft>
                <a:spcPts val="0"/>
              </a:spcAft>
            </a:pPr>
            <a:r>
              <a:rPr lang="zh-Hans" altLang="en-US" sz="2400" dirty="0"/>
              <a:t> </a:t>
            </a:r>
            <a:r>
              <a:rPr lang="zh-CN" altLang="en-US" sz="2400" dirty="0"/>
              <a:t>简单的说，贝叶斯定理是基于假设的先验概率、给定假设下观察到不同数据的概率，提供了一种计算后验概率的方法。</a:t>
            </a:r>
            <a:endParaRPr lang="en-US" altLang="zh-CN" sz="2400" dirty="0"/>
          </a:p>
          <a:p>
            <a:pPr marL="0" indent="0" fontAlgn="auto">
              <a:lnSpc>
                <a:spcPct val="150000"/>
              </a:lnSpc>
              <a:spcAft>
                <a:spcPts val="0"/>
              </a:spcAft>
              <a:buNone/>
            </a:pPr>
            <a:endParaRPr lang="en-US" altLang="zh-CN" sz="2400" dirty="0"/>
          </a:p>
        </p:txBody>
      </p:sp>
    </p:spTree>
    <p:extLst>
      <p:ext uri="{BB962C8B-B14F-4D97-AF65-F5344CB8AC3E}">
        <p14:creationId xmlns:p14="http://schemas.microsoft.com/office/powerpoint/2010/main" val="80041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21428"/>
            <a:ext cx="11523662" cy="3347840"/>
          </a:xfrm>
          <a:prstGeom prst="rect">
            <a:avLst/>
          </a:prstGeom>
          <a:noFill/>
        </p:spPr>
        <p:txBody>
          <a:bodyPr wrap="square">
            <a:spAutoFit/>
          </a:bodyPr>
          <a:lstStyle/>
          <a:p>
            <a:pPr marL="0" indent="0" fontAlgn="auto">
              <a:lnSpc>
                <a:spcPct val="150000"/>
              </a:lnSpc>
              <a:spcAft>
                <a:spcPts val="0"/>
              </a:spcAft>
              <a:buNone/>
            </a:pPr>
            <a:r>
              <a:rPr lang="zh-CN" altLang="en-US" sz="2400" dirty="0"/>
              <a:t>贝叶斯定理</a:t>
            </a:r>
          </a:p>
          <a:p>
            <a:pPr marL="0" indent="0" fontAlgn="auto">
              <a:lnSpc>
                <a:spcPct val="150000"/>
              </a:lnSpc>
              <a:spcAft>
                <a:spcPts val="0"/>
              </a:spcAft>
              <a:buNone/>
            </a:pPr>
            <a:r>
              <a:rPr lang="zh-CN" altLang="en-US" sz="2400" dirty="0"/>
              <a:t>贝叶斯定理是关于随机事件</a:t>
            </a:r>
            <a:r>
              <a:rPr lang="en-US" altLang="zh-CN" sz="2400" dirty="0"/>
              <a:t>A</a:t>
            </a:r>
            <a:r>
              <a:rPr lang="zh-CN" altLang="en-US" sz="2400" dirty="0"/>
              <a:t>和</a:t>
            </a:r>
            <a:r>
              <a:rPr lang="en-US" altLang="zh-CN" sz="2400" dirty="0"/>
              <a:t>B</a:t>
            </a:r>
            <a:r>
              <a:rPr lang="zh-CN" altLang="en-US" sz="2400" dirty="0"/>
              <a:t>的条件概率的一则定理。通常，事件</a:t>
            </a:r>
            <a:r>
              <a:rPr lang="en-US" altLang="zh-CN" sz="2400" dirty="0"/>
              <a:t>A</a:t>
            </a:r>
            <a:r>
              <a:rPr lang="zh-CN" altLang="en-US" sz="2400" dirty="0"/>
              <a:t>在事件</a:t>
            </a:r>
            <a:r>
              <a:rPr lang="en-US" altLang="zh-CN" sz="2400" dirty="0"/>
              <a:t>B</a:t>
            </a:r>
            <a:r>
              <a:rPr lang="zh-CN" altLang="en-US" sz="2400" dirty="0"/>
              <a:t>（发生）的条件下的概率，与事件</a:t>
            </a:r>
            <a:r>
              <a:rPr lang="en-US" altLang="zh-CN" sz="2400" dirty="0"/>
              <a:t>B</a:t>
            </a:r>
            <a:r>
              <a:rPr lang="zh-CN" altLang="en-US" sz="2400" dirty="0"/>
              <a:t>在事件</a:t>
            </a:r>
            <a:r>
              <a:rPr lang="en-US" altLang="zh-CN" sz="2400" dirty="0"/>
              <a:t>A</a:t>
            </a:r>
            <a:r>
              <a:rPr lang="zh-CN" altLang="en-US" sz="2400" dirty="0"/>
              <a:t>（发生）的条件下的概率是不一样的，但它们两者之间是有确定的关系的，贝叶斯定理陈述了这个关系。</a:t>
            </a:r>
          </a:p>
          <a:p>
            <a:pPr fontAlgn="auto">
              <a:lnSpc>
                <a:spcPct val="150000"/>
              </a:lnSpc>
              <a:spcAft>
                <a:spcPts val="0"/>
              </a:spcAft>
            </a:pPr>
            <a:r>
              <a:rPr lang="zh-CN" altLang="en-US" sz="2400" dirty="0"/>
              <a:t>条件概率公式</a:t>
            </a:r>
            <a:endParaRPr lang="en-US" altLang="zh-CN" sz="2400" dirty="0"/>
          </a:p>
          <a:p>
            <a:pPr marL="0" indent="0" fontAlgn="auto">
              <a:lnSpc>
                <a:spcPct val="150000"/>
              </a:lnSpc>
              <a:spcAft>
                <a:spcPts val="0"/>
              </a:spcAft>
              <a:buNone/>
            </a:pPr>
            <a:endParaRPr lang="en-US" altLang="zh-CN" sz="2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26FABD0-DDDC-6452-3644-7D54841B5BB9}"/>
                  </a:ext>
                </a:extLst>
              </p:cNvPr>
              <p:cNvSpPr txBox="1"/>
              <p:nvPr/>
            </p:nvSpPr>
            <p:spPr>
              <a:xfrm>
                <a:off x="3352800" y="3922937"/>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r>
                            <a:rPr lang="en-US" altLang="zh-CN" sz="2400" i="1">
                              <a:latin typeface="Cambria Math" panose="02040503050406030204" pitchFamily="18" charset="0"/>
                            </a:rPr>
                            <m:t>𝐵</m:t>
                          </m:r>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e>
                          <m:r>
                            <a:rPr lang="en-US" altLang="zh-CN" sz="2400" i="1">
                              <a:latin typeface="Cambria Math" panose="02040503050406030204" pitchFamily="18" charset="0"/>
                            </a:rPr>
                            <m:t>𝐴</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oMath>
                  </m:oMathPara>
                </a14:m>
                <a:endParaRPr lang="en-US" altLang="zh-CN" sz="2400" dirty="0"/>
              </a:p>
            </p:txBody>
          </p:sp>
        </mc:Choice>
        <mc:Fallback xmlns="">
          <p:sp>
            <p:nvSpPr>
              <p:cNvPr id="4" name="文本框 3">
                <a:extLst>
                  <a:ext uri="{FF2B5EF4-FFF2-40B4-BE49-F238E27FC236}">
                    <a16:creationId xmlns:a16="http://schemas.microsoft.com/office/drawing/2014/main" id="{A26FABD0-DDDC-6452-3644-7D54841B5BB9}"/>
                  </a:ext>
                </a:extLst>
              </p:cNvPr>
              <p:cNvSpPr txBox="1">
                <a:spLocks noRot="1" noChangeAspect="1" noMove="1" noResize="1" noEditPoints="1" noAdjustHandles="1" noChangeArrowheads="1" noChangeShapeType="1" noTextEdit="1"/>
              </p:cNvSpPr>
              <p:nvPr/>
            </p:nvSpPr>
            <p:spPr>
              <a:xfrm>
                <a:off x="3352800" y="3922937"/>
                <a:ext cx="6096000" cy="646331"/>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8B1A95E-D7C7-378C-0D21-D5C267DB4EF8}"/>
              </a:ext>
            </a:extLst>
          </p:cNvPr>
          <p:cNvSpPr txBox="1"/>
          <p:nvPr/>
        </p:nvSpPr>
        <p:spPr>
          <a:xfrm>
            <a:off x="414338" y="5051868"/>
            <a:ext cx="5761830" cy="580415"/>
          </a:xfrm>
          <a:prstGeom prst="rect">
            <a:avLst/>
          </a:prstGeom>
          <a:noFill/>
        </p:spPr>
        <p:txBody>
          <a:bodyPr wrap="square">
            <a:spAutoFit/>
          </a:bodyPr>
          <a:lstStyle/>
          <a:p>
            <a:pPr marL="0" lvl="1" indent="0" fontAlgn="auto">
              <a:lnSpc>
                <a:spcPct val="150000"/>
              </a:lnSpc>
              <a:spcAft>
                <a:spcPts val="0"/>
              </a:spcAft>
              <a:buNone/>
            </a:pPr>
            <a:r>
              <a:rPr lang="zh-CN" altLang="en-US" sz="2400" dirty="0"/>
              <a:t>对上式稍稍变换可得</a:t>
            </a:r>
            <a:endParaRPr lang="en-US" altLang="zh-CN" sz="2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533B21-A9F2-63EF-0EE6-73AECA3FF9C5}"/>
                  </a:ext>
                </a:extLst>
              </p:cNvPr>
              <p:cNvSpPr txBox="1"/>
              <p:nvPr/>
            </p:nvSpPr>
            <p:spPr>
              <a:xfrm>
                <a:off x="3327400" y="5761152"/>
                <a:ext cx="6096000" cy="8745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e>
                          <m:r>
                            <a:rPr lang="en-US" altLang="zh-CN" sz="2400" b="0" i="1" smtClean="0">
                              <a:latin typeface="Cambria Math" panose="02040503050406030204" pitchFamily="18" charset="0"/>
                            </a:rPr>
                            <m:t>𝐵</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e>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den>
                      </m:f>
                    </m:oMath>
                  </m:oMathPara>
                </a14:m>
                <a:endParaRPr lang="zh-CN" altLang="en-US" dirty="0"/>
              </a:p>
            </p:txBody>
          </p:sp>
        </mc:Choice>
        <mc:Fallback xmlns="">
          <p:sp>
            <p:nvSpPr>
              <p:cNvPr id="8" name="文本框 7">
                <a:extLst>
                  <a:ext uri="{FF2B5EF4-FFF2-40B4-BE49-F238E27FC236}">
                    <a16:creationId xmlns:a16="http://schemas.microsoft.com/office/drawing/2014/main" id="{C0533B21-A9F2-63EF-0EE6-73AECA3FF9C5}"/>
                  </a:ext>
                </a:extLst>
              </p:cNvPr>
              <p:cNvSpPr txBox="1">
                <a:spLocks noRot="1" noChangeAspect="1" noMove="1" noResize="1" noEditPoints="1" noAdjustHandles="1" noChangeArrowheads="1" noChangeShapeType="1" noTextEdit="1"/>
              </p:cNvSpPr>
              <p:nvPr/>
            </p:nvSpPr>
            <p:spPr>
              <a:xfrm>
                <a:off x="3327400" y="5761152"/>
                <a:ext cx="6096000" cy="8745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5254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393542-FC8C-9009-474A-2F90472171BA}"/>
                  </a:ext>
                </a:extLst>
              </p:cNvPr>
              <p:cNvSpPr txBox="1"/>
              <p:nvPr/>
            </p:nvSpPr>
            <p:spPr>
              <a:xfrm>
                <a:off x="414338" y="1221428"/>
                <a:ext cx="11523662" cy="544322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e>
                        <m:e>
                          <m:r>
                            <a:rPr lang="en-US" altLang="zh-CN" sz="2000" b="1" i="1" smtClean="0">
                              <a:latin typeface="Cambria Math" panose="02040503050406030204" pitchFamily="18" charset="0"/>
                            </a:rPr>
                            <m:t>𝑩</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𝑩</m:t>
                              </m:r>
                            </m:e>
                            <m:e>
                              <m:r>
                                <a:rPr lang="en-US" altLang="zh-CN" sz="2000" b="1" i="1" smtClean="0">
                                  <a:latin typeface="Cambria Math" panose="02040503050406030204" pitchFamily="18" charset="0"/>
                                </a:rPr>
                                <m:t>𝑨</m:t>
                              </m:r>
                            </m:e>
                          </m:d>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num>
                        <m:den>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den>
                      </m:f>
                    </m:oMath>
                  </m:oMathPara>
                </a14:m>
                <a:endParaRPr lang="en-US" altLang="zh-CN" sz="2000" b="1" dirty="0"/>
              </a:p>
              <a:p>
                <a:pPr marL="0" lvl="1" indent="0" eaLnBrk="0" fontAlgn="auto" hangingPunct="0">
                  <a:lnSpc>
                    <a:spcPct val="150000"/>
                  </a:lnSpc>
                  <a:spcBef>
                    <a:spcPct val="0"/>
                  </a:spcBef>
                  <a:spcAft>
                    <a:spcPts val="0"/>
                  </a:spcAft>
                  <a:buNone/>
                </a:pPr>
                <a14:m>
                  <m:oMath xmlns:m="http://schemas.openxmlformats.org/officeDocument/2006/math">
                    <m:r>
                      <a:rPr lang="en-US" altLang="zh-CN" b="1" i="1" dirty="0">
                        <a:solidFill>
                          <a:prstClr val="black"/>
                        </a:solidFill>
                        <a:latin typeface="Cambria Math" panose="02040503050406030204" pitchFamily="18" charset="0"/>
                      </a:rPr>
                      <m:t>𝑷</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𝑨</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𝑩</m:t>
                    </m:r>
                    <m:r>
                      <a:rPr lang="en-US" altLang="zh-CN" b="1" i="1" dirty="0">
                        <a:solidFill>
                          <a:prstClr val="black"/>
                        </a:solidFill>
                        <a:latin typeface="Cambria Math" panose="02040503050406030204" pitchFamily="18" charset="0"/>
                      </a:rPr>
                      <m:t>) </m:t>
                    </m:r>
                  </m:oMath>
                </a14:m>
                <a:r>
                  <a:rPr lang="zh-CN" altLang="en-US" dirty="0">
                    <a:solidFill>
                      <a:prstClr val="black"/>
                    </a:solidFill>
                    <a:latin typeface="Calibri" panose="020F0502020204030204" pitchFamily="34" charset="0"/>
                  </a:rPr>
                  <a:t>：在事件</a:t>
                </a:r>
                <a:r>
                  <a:rPr lang="en-US" altLang="zh-CN" dirty="0">
                    <a:solidFill>
                      <a:prstClr val="black"/>
                    </a:solidFill>
                    <a:latin typeface="Calibri" panose="020F0502020204030204" pitchFamily="34" charset="0"/>
                  </a:rPr>
                  <a:t>B</a:t>
                </a:r>
                <a:r>
                  <a:rPr lang="zh-CN" altLang="en-US" dirty="0">
                    <a:solidFill>
                      <a:prstClr val="black"/>
                    </a:solidFill>
                    <a:latin typeface="Calibri" panose="020F0502020204030204" pitchFamily="34" charset="0"/>
                  </a:rPr>
                  <a:t>发生条件下的事件</a:t>
                </a:r>
                <a:r>
                  <a:rPr lang="en-US" altLang="zh-CN" dirty="0">
                    <a:solidFill>
                      <a:prstClr val="black"/>
                    </a:solidFill>
                    <a:latin typeface="Calibri" panose="020F0502020204030204" pitchFamily="34" charset="0"/>
                  </a:rPr>
                  <a:t>A</a:t>
                </a:r>
                <a:r>
                  <a:rPr lang="zh-CN" altLang="en-US" dirty="0">
                    <a:solidFill>
                      <a:prstClr val="black"/>
                    </a:solidFill>
                    <a:latin typeface="Calibri" panose="020F0502020204030204" pitchFamily="34" charset="0"/>
                  </a:rPr>
                  <a:t>发生的概率，在贝叶斯定理中，条件概率也被称为</a:t>
                </a:r>
                <a:r>
                  <a:rPr lang="zh-CN" altLang="en-US" b="1" dirty="0">
                    <a:solidFill>
                      <a:prstClr val="black"/>
                    </a:solidFill>
                    <a:latin typeface="Calibri" panose="020F0502020204030204" pitchFamily="34" charset="0"/>
                  </a:rPr>
                  <a:t>后验概率</a:t>
                </a:r>
                <a:r>
                  <a:rPr lang="zh-CN" altLang="en-US" dirty="0">
                    <a:solidFill>
                      <a:prstClr val="black"/>
                    </a:solidFill>
                    <a:latin typeface="Calibri" panose="020F0502020204030204" pitchFamily="34" charset="0"/>
                  </a:rPr>
                  <a:t>，即在事件</a:t>
                </a:r>
                <a:r>
                  <a:rPr lang="en-US" altLang="zh-CN" dirty="0">
                    <a:solidFill>
                      <a:prstClr val="black"/>
                    </a:solidFill>
                    <a:latin typeface="Calibri" panose="020F0502020204030204" pitchFamily="34" charset="0"/>
                  </a:rPr>
                  <a:t>B</a:t>
                </a:r>
                <a:r>
                  <a:rPr lang="zh-CN" altLang="en-US" dirty="0">
                    <a:solidFill>
                      <a:prstClr val="black"/>
                    </a:solidFill>
                    <a:latin typeface="Calibri" panose="020F0502020204030204" pitchFamily="34" charset="0"/>
                  </a:rPr>
                  <a:t>发生之后，对事件</a:t>
                </a:r>
                <a:r>
                  <a:rPr lang="en-US" altLang="zh-CN" dirty="0">
                    <a:solidFill>
                      <a:prstClr val="black"/>
                    </a:solidFill>
                    <a:latin typeface="Calibri" panose="020F0502020204030204" pitchFamily="34" charset="0"/>
                  </a:rPr>
                  <a:t>A</a:t>
                </a:r>
                <a:r>
                  <a:rPr lang="zh-CN" altLang="en-US" dirty="0">
                    <a:solidFill>
                      <a:prstClr val="black"/>
                    </a:solidFill>
                    <a:latin typeface="Calibri" panose="020F0502020204030204" pitchFamily="34" charset="0"/>
                  </a:rPr>
                  <a:t>发生概率的重新评估。</a:t>
                </a:r>
              </a:p>
              <a:p>
                <a:pPr marL="0" lvl="1" indent="0" eaLnBrk="0" fontAlgn="auto" hangingPunct="0">
                  <a:lnSpc>
                    <a:spcPct val="150000"/>
                  </a:lnSpc>
                  <a:spcBef>
                    <a:spcPct val="0"/>
                  </a:spcBef>
                  <a:spcAft>
                    <a:spcPts val="0"/>
                  </a:spcAft>
                  <a:buNone/>
                </a:pPr>
                <a14:m>
                  <m:oMath xmlns:m="http://schemas.openxmlformats.org/officeDocument/2006/math">
                    <m:r>
                      <a:rPr lang="en-US" altLang="zh-CN" b="1" i="1" dirty="0">
                        <a:solidFill>
                          <a:prstClr val="black"/>
                        </a:solidFill>
                        <a:latin typeface="Cambria Math" panose="02040503050406030204" pitchFamily="18" charset="0"/>
                      </a:rPr>
                      <m:t>𝑷</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𝑩</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𝑨</m:t>
                    </m:r>
                    <m:r>
                      <a:rPr lang="en-US" altLang="zh-CN" b="1" i="1" dirty="0">
                        <a:solidFill>
                          <a:prstClr val="black"/>
                        </a:solidFill>
                        <a:latin typeface="Cambria Math" panose="02040503050406030204" pitchFamily="18" charset="0"/>
                      </a:rPr>
                      <m:t>)</m:t>
                    </m:r>
                  </m:oMath>
                </a14:m>
                <a:r>
                  <a:rPr lang="zh-CN" altLang="en-US" dirty="0">
                    <a:solidFill>
                      <a:prstClr val="black"/>
                    </a:solidFill>
                    <a:latin typeface="Calibri" panose="020F0502020204030204" pitchFamily="34" charset="0"/>
                  </a:rPr>
                  <a:t>：在事件</a:t>
                </a:r>
                <a:r>
                  <a:rPr lang="en-US" altLang="zh-CN" dirty="0">
                    <a:solidFill>
                      <a:prstClr val="black"/>
                    </a:solidFill>
                    <a:latin typeface="Calibri" panose="020F0502020204030204" pitchFamily="34" charset="0"/>
                  </a:rPr>
                  <a:t>A</a:t>
                </a:r>
                <a:r>
                  <a:rPr lang="zh-CN" altLang="en-US" dirty="0">
                    <a:solidFill>
                      <a:prstClr val="black"/>
                    </a:solidFill>
                    <a:latin typeface="Calibri" panose="020F0502020204030204" pitchFamily="34" charset="0"/>
                  </a:rPr>
                  <a:t>发生条件下的事件</a:t>
                </a:r>
                <a:r>
                  <a:rPr lang="en-US" altLang="zh-CN" dirty="0">
                    <a:solidFill>
                      <a:prstClr val="black"/>
                    </a:solidFill>
                    <a:latin typeface="Calibri" panose="020F0502020204030204" pitchFamily="34" charset="0"/>
                  </a:rPr>
                  <a:t>B</a:t>
                </a:r>
                <a:r>
                  <a:rPr lang="zh-CN" altLang="en-US" dirty="0">
                    <a:solidFill>
                      <a:prstClr val="black"/>
                    </a:solidFill>
                    <a:latin typeface="Calibri" panose="020F0502020204030204" pitchFamily="34" charset="0"/>
                  </a:rPr>
                  <a:t>发生的概率，与上一条同理。</a:t>
                </a:r>
              </a:p>
              <a:p>
                <a:pPr marL="0" lvl="1" indent="0" eaLnBrk="0" fontAlgn="auto" hangingPunct="0">
                  <a:lnSpc>
                    <a:spcPct val="150000"/>
                  </a:lnSpc>
                  <a:spcBef>
                    <a:spcPct val="0"/>
                  </a:spcBef>
                  <a:spcAft>
                    <a:spcPts val="0"/>
                  </a:spcAft>
                  <a:buNone/>
                </a:pPr>
                <a14:m>
                  <m:oMath xmlns:m="http://schemas.openxmlformats.org/officeDocument/2006/math">
                    <m:r>
                      <a:rPr lang="en-US" altLang="zh-CN" b="1" i="1" dirty="0">
                        <a:solidFill>
                          <a:prstClr val="black"/>
                        </a:solidFill>
                        <a:latin typeface="Cambria Math" panose="02040503050406030204" pitchFamily="18" charset="0"/>
                      </a:rPr>
                      <m:t>𝑷</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𝑨</m:t>
                    </m:r>
                    <m:r>
                      <a:rPr lang="en-US" altLang="zh-CN" b="1" i="1" dirty="0">
                        <a:solidFill>
                          <a:prstClr val="black"/>
                        </a:solidFill>
                        <a:latin typeface="Cambria Math" panose="02040503050406030204" pitchFamily="18" charset="0"/>
                      </a:rPr>
                      <m:t>)</m:t>
                    </m:r>
                  </m:oMath>
                </a14:m>
                <a:r>
                  <a:rPr lang="zh-CN" altLang="en-US" b="1" dirty="0">
                    <a:solidFill>
                      <a:prstClr val="black"/>
                    </a:solidFill>
                    <a:latin typeface="Calibri" panose="020F0502020204030204" pitchFamily="34" charset="0"/>
                  </a:rPr>
                  <a:t>与</a:t>
                </a:r>
                <a14:m>
                  <m:oMath xmlns:m="http://schemas.openxmlformats.org/officeDocument/2006/math">
                    <m:r>
                      <a:rPr lang="en-US" altLang="zh-CN" b="1" i="1" dirty="0">
                        <a:solidFill>
                          <a:prstClr val="black"/>
                        </a:solidFill>
                        <a:latin typeface="Cambria Math" panose="02040503050406030204" pitchFamily="18" charset="0"/>
                      </a:rPr>
                      <m:t>𝑷</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𝑩</m:t>
                    </m:r>
                    <m:r>
                      <a:rPr lang="en-US" altLang="zh-CN" b="1" i="1" dirty="0">
                        <a:solidFill>
                          <a:prstClr val="black"/>
                        </a:solidFill>
                        <a:latin typeface="Cambria Math" panose="02040503050406030204" pitchFamily="18" charset="0"/>
                      </a:rPr>
                      <m:t>)</m:t>
                    </m:r>
                  </m:oMath>
                </a14:m>
                <a:r>
                  <a:rPr lang="zh-CN" altLang="en-US" b="1" dirty="0">
                    <a:solidFill>
                      <a:prstClr val="black"/>
                    </a:solidFill>
                    <a:latin typeface="Calibri" panose="020F0502020204030204" pitchFamily="34" charset="0"/>
                  </a:rPr>
                  <a:t>被称为先验概率（也被称为边缘概率）</a:t>
                </a:r>
                <a:r>
                  <a:rPr lang="zh-CN" altLang="en-US" dirty="0">
                    <a:solidFill>
                      <a:prstClr val="black"/>
                    </a:solidFill>
                    <a:latin typeface="Calibri" panose="020F0502020204030204" pitchFamily="34" charset="0"/>
                  </a:rPr>
                  <a:t>，</a:t>
                </a:r>
                <a:r>
                  <a:rPr lang="en-US" altLang="zh-CN" dirty="0">
                    <a:solidFill>
                      <a:prstClr val="black"/>
                    </a:solidFill>
                    <a:latin typeface="Calibri" panose="020F0502020204030204" pitchFamily="34" charset="0"/>
                  </a:rPr>
                  <a:t> </a:t>
                </a:r>
                <a14:m>
                  <m:oMath xmlns:m="http://schemas.openxmlformats.org/officeDocument/2006/math">
                    <m:r>
                      <a:rPr lang="en-US" altLang="zh-CN" i="1" dirty="0">
                        <a:solidFill>
                          <a:prstClr val="black"/>
                        </a:solidFill>
                        <a:latin typeface="Cambria Math" panose="02040503050406030204" pitchFamily="18" charset="0"/>
                      </a:rPr>
                      <m:t>𝑃</m:t>
                    </m:r>
                    <m:r>
                      <a:rPr lang="en-US" altLang="zh-CN" i="1" dirty="0">
                        <a:solidFill>
                          <a:prstClr val="black"/>
                        </a:solidFill>
                        <a:latin typeface="Cambria Math" panose="02040503050406030204" pitchFamily="18" charset="0"/>
                      </a:rPr>
                      <m:t>(</m:t>
                    </m:r>
                    <m:r>
                      <a:rPr lang="en-US" altLang="zh-CN" i="1" dirty="0">
                        <a:solidFill>
                          <a:prstClr val="black"/>
                        </a:solidFill>
                        <a:latin typeface="Cambria Math" panose="02040503050406030204" pitchFamily="18" charset="0"/>
                      </a:rPr>
                      <m:t>𝐴</m:t>
                    </m:r>
                    <m:r>
                      <a:rPr lang="en-US" altLang="zh-CN" i="1" dirty="0">
                        <a:solidFill>
                          <a:prstClr val="black"/>
                        </a:solidFill>
                        <a:latin typeface="Cambria Math" panose="02040503050406030204" pitchFamily="18" charset="0"/>
                      </a:rPr>
                      <m:t>)</m:t>
                    </m:r>
                  </m:oMath>
                </a14:m>
                <a:r>
                  <a:rPr lang="zh-CN" altLang="en-US" dirty="0">
                    <a:solidFill>
                      <a:prstClr val="black"/>
                    </a:solidFill>
                    <a:latin typeface="Calibri" panose="020F0502020204030204" pitchFamily="34" charset="0"/>
                  </a:rPr>
                  <a:t>是指事件</a:t>
                </a:r>
                <a:r>
                  <a:rPr lang="en-US" altLang="zh-CN" dirty="0">
                    <a:solidFill>
                      <a:prstClr val="black"/>
                    </a:solidFill>
                    <a:latin typeface="Calibri" panose="020F0502020204030204" pitchFamily="34" charset="0"/>
                  </a:rPr>
                  <a:t>B</a:t>
                </a:r>
                <a:r>
                  <a:rPr lang="zh-CN" altLang="en-US" dirty="0">
                    <a:solidFill>
                      <a:prstClr val="black"/>
                    </a:solidFill>
                    <a:latin typeface="Calibri" panose="020F0502020204030204" pitchFamily="34" charset="0"/>
                  </a:rPr>
                  <a:t>发生之前，对事件</a:t>
                </a:r>
                <a:r>
                  <a:rPr lang="en-US" altLang="zh-CN" dirty="0">
                    <a:solidFill>
                      <a:prstClr val="black"/>
                    </a:solidFill>
                    <a:latin typeface="Calibri" panose="020F0502020204030204" pitchFamily="34" charset="0"/>
                  </a:rPr>
                  <a:t>A</a:t>
                </a:r>
                <a:r>
                  <a:rPr lang="zh-CN" altLang="en-US" dirty="0">
                    <a:solidFill>
                      <a:prstClr val="black"/>
                    </a:solidFill>
                    <a:latin typeface="Calibri" panose="020F0502020204030204" pitchFamily="34" charset="0"/>
                  </a:rPr>
                  <a:t>概率的一个推断（不考虑任何事件</a:t>
                </a:r>
                <a:r>
                  <a:rPr lang="en-US" altLang="zh-CN" dirty="0">
                    <a:solidFill>
                      <a:prstClr val="black"/>
                    </a:solidFill>
                    <a:latin typeface="Calibri" panose="020F0502020204030204" pitchFamily="34" charset="0"/>
                  </a:rPr>
                  <a:t>B</a:t>
                </a:r>
                <a:r>
                  <a:rPr lang="zh-CN" altLang="en-US" dirty="0">
                    <a:solidFill>
                      <a:prstClr val="black"/>
                    </a:solidFill>
                    <a:latin typeface="Calibri" panose="020F0502020204030204" pitchFamily="34" charset="0"/>
                  </a:rPr>
                  <a:t>方面的因素），</a:t>
                </a:r>
                <a:r>
                  <a:rPr lang="en-US" altLang="zh-CN" dirty="0">
                    <a:solidFill>
                      <a:prstClr val="black"/>
                    </a:solidFill>
                    <a:latin typeface="Calibri" panose="020F0502020204030204" pitchFamily="34" charset="0"/>
                  </a:rPr>
                  <a:t> </a:t>
                </a:r>
                <a14:m>
                  <m:oMath xmlns:m="http://schemas.openxmlformats.org/officeDocument/2006/math">
                    <m:r>
                      <a:rPr lang="en-US" altLang="zh-CN" i="1" dirty="0">
                        <a:solidFill>
                          <a:prstClr val="black"/>
                        </a:solidFill>
                        <a:latin typeface="Cambria Math" panose="02040503050406030204" pitchFamily="18" charset="0"/>
                      </a:rPr>
                      <m:t>𝑃</m:t>
                    </m:r>
                    <m:r>
                      <a:rPr lang="en-US" altLang="zh-CN" i="1" dirty="0">
                        <a:solidFill>
                          <a:prstClr val="black"/>
                        </a:solidFill>
                        <a:latin typeface="Cambria Math" panose="02040503050406030204" pitchFamily="18" charset="0"/>
                      </a:rPr>
                      <m:t>(</m:t>
                    </m:r>
                    <m:r>
                      <a:rPr lang="en-US" altLang="zh-CN" i="1" dirty="0">
                        <a:solidFill>
                          <a:prstClr val="black"/>
                        </a:solidFill>
                        <a:latin typeface="Cambria Math" panose="02040503050406030204" pitchFamily="18" charset="0"/>
                      </a:rPr>
                      <m:t>𝐵</m:t>
                    </m:r>
                    <m:r>
                      <a:rPr lang="en-US" altLang="zh-CN" i="1" dirty="0">
                        <a:solidFill>
                          <a:prstClr val="black"/>
                        </a:solidFill>
                        <a:latin typeface="Cambria Math" panose="02040503050406030204" pitchFamily="18" charset="0"/>
                      </a:rPr>
                      <m:t>)</m:t>
                    </m:r>
                  </m:oMath>
                </a14:m>
                <a:r>
                  <a:rPr lang="zh-CN" altLang="en-US" dirty="0">
                    <a:solidFill>
                      <a:prstClr val="black"/>
                    </a:solidFill>
                    <a:latin typeface="Calibri" panose="020F0502020204030204" pitchFamily="34" charset="0"/>
                  </a:rPr>
                  <a:t>同理。</a:t>
                </a:r>
              </a:p>
              <a:p>
                <a:pPr marL="0" lvl="1" indent="0" eaLnBrk="0" fontAlgn="auto" hangingPunct="0">
                  <a:lnSpc>
                    <a:spcPct val="150000"/>
                  </a:lnSpc>
                  <a:spcBef>
                    <a:spcPct val="0"/>
                  </a:spcBef>
                  <a:spcAft>
                    <a:spcPts val="0"/>
                  </a:spcAft>
                  <a:buNone/>
                </a:pPr>
                <a14:m>
                  <m:oMath xmlns:m="http://schemas.openxmlformats.org/officeDocument/2006/math">
                    <m:r>
                      <a:rPr lang="en-US" altLang="zh-CN" b="1" i="1" dirty="0">
                        <a:solidFill>
                          <a:prstClr val="black"/>
                        </a:solidFill>
                        <a:latin typeface="Cambria Math" panose="02040503050406030204" pitchFamily="18" charset="0"/>
                      </a:rPr>
                      <m:t>𝑷</m:t>
                    </m:r>
                    <m:d>
                      <m:dPr>
                        <m:ctrlPr>
                          <a:rPr lang="en-US" altLang="zh-CN" b="1" i="1" dirty="0">
                            <a:solidFill>
                              <a:prstClr val="black"/>
                            </a:solidFill>
                            <a:latin typeface="Cambria Math" panose="02040503050406030204" pitchFamily="18" charset="0"/>
                          </a:rPr>
                        </m:ctrlPr>
                      </m:dPr>
                      <m:e>
                        <m:r>
                          <a:rPr lang="en-US" altLang="zh-CN" b="1" i="1" dirty="0">
                            <a:solidFill>
                              <a:prstClr val="black"/>
                            </a:solidFill>
                            <a:latin typeface="Cambria Math" panose="02040503050406030204" pitchFamily="18" charset="0"/>
                          </a:rPr>
                          <m:t>𝑩</m:t>
                        </m:r>
                      </m:e>
                      <m:e>
                        <m:r>
                          <a:rPr lang="en-US" altLang="zh-CN" b="1" i="1" dirty="0">
                            <a:solidFill>
                              <a:prstClr val="black"/>
                            </a:solidFill>
                            <a:latin typeface="Cambria Math" panose="02040503050406030204" pitchFamily="18" charset="0"/>
                          </a:rPr>
                          <m:t>𝑨</m:t>
                        </m:r>
                      </m:e>
                    </m:d>
                    <m:r>
                      <a:rPr lang="en-US" altLang="zh-CN" b="1" i="1" dirty="0" smtClean="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𝑷</m:t>
                    </m:r>
                    <m:r>
                      <a:rPr lang="en-US" altLang="zh-CN" b="1" i="1" dirty="0">
                        <a:solidFill>
                          <a:prstClr val="black"/>
                        </a:solidFill>
                        <a:latin typeface="Cambria Math" panose="02040503050406030204" pitchFamily="18" charset="0"/>
                      </a:rPr>
                      <m:t>(</m:t>
                    </m:r>
                    <m:r>
                      <a:rPr lang="en-US" altLang="zh-CN" b="1" i="1" dirty="0">
                        <a:solidFill>
                          <a:prstClr val="black"/>
                        </a:solidFill>
                        <a:latin typeface="Cambria Math" panose="02040503050406030204" pitchFamily="18" charset="0"/>
                      </a:rPr>
                      <m:t>𝑩</m:t>
                    </m:r>
                    <m:r>
                      <a:rPr lang="en-US" altLang="zh-CN" b="1" i="1" dirty="0">
                        <a:solidFill>
                          <a:prstClr val="black"/>
                        </a:solidFill>
                        <a:latin typeface="Cambria Math" panose="02040503050406030204" pitchFamily="18" charset="0"/>
                      </a:rPr>
                      <m:t>)</m:t>
                    </m:r>
                  </m:oMath>
                </a14:m>
                <a:r>
                  <a:rPr lang="zh-CN" altLang="en-US" b="1" dirty="0">
                    <a:solidFill>
                      <a:prstClr val="black"/>
                    </a:solidFill>
                    <a:latin typeface="Calibri" panose="020F0502020204030204" pitchFamily="34" charset="0"/>
                  </a:rPr>
                  <a:t>被称为标准相似度</a:t>
                </a:r>
                <a:r>
                  <a:rPr lang="zh-CN" altLang="en-US" dirty="0">
                    <a:solidFill>
                      <a:prstClr val="black"/>
                    </a:solidFill>
                    <a:latin typeface="Calibri" panose="020F0502020204030204" pitchFamily="34" charset="0"/>
                  </a:rPr>
                  <a:t>，它是一个调整因子，主要为保证预测概率更接近真实概率。</a:t>
                </a:r>
              </a:p>
              <a:p>
                <a:pPr marL="0" lvl="1" indent="0" eaLnBrk="0" fontAlgn="auto" hangingPunct="0">
                  <a:lnSpc>
                    <a:spcPct val="150000"/>
                  </a:lnSpc>
                  <a:spcBef>
                    <a:spcPct val="0"/>
                  </a:spcBef>
                  <a:spcAft>
                    <a:spcPts val="0"/>
                  </a:spcAft>
                  <a:buNone/>
                </a:pPr>
                <a:r>
                  <a:rPr lang="zh-CN" altLang="en-US" dirty="0">
                    <a:solidFill>
                      <a:prstClr val="black"/>
                    </a:solidFill>
                    <a:latin typeface="Calibri" panose="020F0502020204030204" pitchFamily="34" charset="0"/>
                  </a:rPr>
                  <a:t>根据以上术语，</a:t>
                </a:r>
                <a:r>
                  <a:rPr lang="zh-CN" altLang="en-US" b="1" dirty="0">
                    <a:solidFill>
                      <a:prstClr val="black"/>
                    </a:solidFill>
                    <a:latin typeface="Calibri" panose="020F0502020204030204" pitchFamily="34" charset="0"/>
                  </a:rPr>
                  <a:t>贝叶斯定理可表述为： 后验概率 </a:t>
                </a:r>
                <a:r>
                  <a:rPr lang="en-US" altLang="zh-CN" b="1" dirty="0">
                    <a:solidFill>
                      <a:prstClr val="black"/>
                    </a:solidFill>
                    <a:latin typeface="Calibri" panose="020F0502020204030204" pitchFamily="34" charset="0"/>
                  </a:rPr>
                  <a:t>= </a:t>
                </a:r>
                <a:r>
                  <a:rPr lang="zh-CN" altLang="en-US" b="1" dirty="0">
                    <a:solidFill>
                      <a:prstClr val="black"/>
                    </a:solidFill>
                    <a:latin typeface="Calibri" panose="020F0502020204030204" pitchFamily="34" charset="0"/>
                  </a:rPr>
                  <a:t>标准相似度 * 先验概率</a:t>
                </a:r>
                <a:endParaRPr lang="en-US" altLang="zh-CN" b="1" dirty="0">
                  <a:solidFill>
                    <a:prstClr val="black"/>
                  </a:solidFill>
                  <a:latin typeface="Calibri" panose="020F0502020204030204" pitchFamily="34" charset="0"/>
                </a:endParaRPr>
              </a:p>
            </p:txBody>
          </p:sp>
        </mc:Choice>
        <mc:Fallback xmlns="">
          <p:sp>
            <p:nvSpPr>
              <p:cNvPr id="10" name="文本框 9">
                <a:extLst>
                  <a:ext uri="{FF2B5EF4-FFF2-40B4-BE49-F238E27FC236}">
                    <a16:creationId xmlns:a16="http://schemas.microsoft.com/office/drawing/2014/main" id="{29393542-FC8C-9009-474A-2F90472171BA}"/>
                  </a:ext>
                </a:extLst>
              </p:cNvPr>
              <p:cNvSpPr txBox="1">
                <a:spLocks noRot="1" noChangeAspect="1" noMove="1" noResize="1" noEditPoints="1" noAdjustHandles="1" noChangeArrowheads="1" noChangeShapeType="1" noTextEdit="1"/>
              </p:cNvSpPr>
              <p:nvPr/>
            </p:nvSpPr>
            <p:spPr>
              <a:xfrm>
                <a:off x="414338" y="1221428"/>
                <a:ext cx="11523662" cy="5443221"/>
              </a:xfrm>
              <a:prstGeom prst="rect">
                <a:avLst/>
              </a:prstGeom>
              <a:blipFill>
                <a:blip r:embed="rId3"/>
                <a:stretch>
                  <a:fillRect l="-847" r="-159" b="-1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5079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393542-FC8C-9009-474A-2F90472171BA}"/>
                  </a:ext>
                </a:extLst>
              </p:cNvPr>
              <p:cNvSpPr txBox="1"/>
              <p:nvPr/>
            </p:nvSpPr>
            <p:spPr>
              <a:xfrm>
                <a:off x="414338" y="1221428"/>
                <a:ext cx="11523662" cy="5644046"/>
              </a:xfrm>
              <a:prstGeom prst="rect">
                <a:avLst/>
              </a:prstGeom>
              <a:noFill/>
            </p:spPr>
            <p:txBody>
              <a:bodyPr wrap="square">
                <a:spAutoFit/>
              </a:bodyPr>
              <a:lstStyle/>
              <a:p>
                <a:pPr fontAlgn="auto">
                  <a:lnSpc>
                    <a:spcPct val="150000"/>
                  </a:lnSpc>
                  <a:spcAft>
                    <a:spcPts val="0"/>
                  </a:spcAft>
                </a:pPr>
                <a:r>
                  <a:rPr lang="zh-CN" altLang="en-US" dirty="0"/>
                  <a:t>贝叶斯定理</a:t>
                </a:r>
                <a:endParaRPr lang="en-US" altLang="zh-CN" dirty="0"/>
              </a:p>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e>
                          <m:r>
                            <a:rPr lang="en-US" altLang="zh-CN" i="1">
                              <a:latin typeface="Cambria Math" panose="02040503050406030204" pitchFamily="18" charset="0"/>
                            </a:rPr>
                            <m:t>𝐵</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num>
                        <m:den>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den>
                      </m:f>
                    </m:oMath>
                  </m:oMathPara>
                </a14:m>
                <a:endParaRPr lang="en-US" altLang="zh-CN" sz="2000" dirty="0"/>
              </a:p>
              <a:p>
                <a:pPr marL="0" lvl="1" indent="0" fontAlgn="auto">
                  <a:lnSpc>
                    <a:spcPct val="150000"/>
                  </a:lnSpc>
                  <a:spcAft>
                    <a:spcPts val="0"/>
                  </a:spcAft>
                  <a:buNone/>
                </a:pPr>
                <a:r>
                  <a:rPr lang="zh-CN" altLang="en-US" dirty="0"/>
                  <a:t>根据全概率公式可得</a:t>
                </a:r>
                <a:endParaRPr lang="en-US" altLang="zh-CN" dirty="0"/>
              </a:p>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d>
                      <m:r>
                        <a:rPr lang="en-US" altLang="zh-CN">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oMath>
                  </m:oMathPara>
                </a14:m>
                <a:endParaRPr lang="en-US" altLang="zh-CN" sz="2000" dirty="0"/>
              </a:p>
              <a:p>
                <a:pPr marL="0" lvl="1" fontAlgn="auto">
                  <a:lnSpc>
                    <a:spcPct val="150000"/>
                  </a:lnSpc>
                  <a:spcAft>
                    <a:spcPts val="0"/>
                  </a:spcAft>
                </a:pPr>
                <a:r>
                  <a:rPr lang="zh-CN" altLang="en-US" dirty="0"/>
                  <a:t>因此</a:t>
                </a:r>
                <a:endParaRPr lang="en-US" altLang="zh-CN" dirty="0"/>
              </a:p>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e>
                          <m:r>
                            <a:rPr lang="en-US" altLang="zh-CN" i="1">
                              <a:latin typeface="Cambria Math" panose="02040503050406030204" pitchFamily="18" charset="0"/>
                            </a:rPr>
                            <m:t>𝐵</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e>
                              </m:d>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den>
                      </m:f>
                    </m:oMath>
                  </m:oMathPara>
                </a14:m>
                <a:endParaRPr lang="en-US" altLang="zh-CN" sz="2000" dirty="0"/>
              </a:p>
            </p:txBody>
          </p:sp>
        </mc:Choice>
        <mc:Fallback xmlns="">
          <p:sp>
            <p:nvSpPr>
              <p:cNvPr id="10" name="文本框 9">
                <a:extLst>
                  <a:ext uri="{FF2B5EF4-FFF2-40B4-BE49-F238E27FC236}">
                    <a16:creationId xmlns:a16="http://schemas.microsoft.com/office/drawing/2014/main" id="{29393542-FC8C-9009-474A-2F90472171BA}"/>
                  </a:ext>
                </a:extLst>
              </p:cNvPr>
              <p:cNvSpPr txBox="1">
                <a:spLocks noRot="1" noChangeAspect="1" noMove="1" noResize="1" noEditPoints="1" noAdjustHandles="1" noChangeArrowheads="1" noChangeShapeType="1" noTextEdit="1"/>
              </p:cNvSpPr>
              <p:nvPr/>
            </p:nvSpPr>
            <p:spPr>
              <a:xfrm>
                <a:off x="414338" y="1221428"/>
                <a:ext cx="11523662" cy="5644046"/>
              </a:xfrm>
              <a:prstGeom prst="rect">
                <a:avLst/>
              </a:prstGeom>
              <a:blipFill>
                <a:blip r:embed="rId3"/>
                <a:stretch>
                  <a:fillRect l="-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408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72228"/>
            <a:ext cx="11523662" cy="2796407"/>
          </a:xfrm>
          <a:prstGeom prst="rect">
            <a:avLst/>
          </a:prstGeom>
          <a:noFill/>
        </p:spPr>
        <p:txBody>
          <a:bodyPr wrap="square">
            <a:spAutoFit/>
          </a:bodyPr>
          <a:lstStyle/>
          <a:p>
            <a:pPr>
              <a:lnSpc>
                <a:spcPct val="150000"/>
              </a:lnSpc>
            </a:pPr>
            <a:r>
              <a:rPr lang="zh-CN" altLang="en-US" dirty="0"/>
              <a:t>举例：</a:t>
            </a:r>
            <a:endParaRPr lang="en-US" altLang="zh-CN" dirty="0"/>
          </a:p>
          <a:p>
            <a:pPr>
              <a:lnSpc>
                <a:spcPct val="150000"/>
              </a:lnSpc>
            </a:pPr>
            <a:r>
              <a:rPr lang="zh-CN" altLang="en-US" dirty="0"/>
              <a:t>假设某种疾病的发病率为</a:t>
            </a:r>
            <a:r>
              <a:rPr lang="en-US" altLang="zh-CN" dirty="0"/>
              <a:t>0.001</a:t>
            </a:r>
            <a:r>
              <a:rPr lang="zh-CN" altLang="en-US" dirty="0"/>
              <a:t>（</a:t>
            </a:r>
            <a:r>
              <a:rPr lang="en-US" altLang="zh-CN" dirty="0"/>
              <a:t>1000</a:t>
            </a:r>
            <a:r>
              <a:rPr lang="zh-CN" altLang="en-US" dirty="0"/>
              <a:t>个人中会有一个人得病），现有一种试剂在患者确实得病的情况下，有</a:t>
            </a:r>
            <a:r>
              <a:rPr lang="en-US" altLang="zh-CN" dirty="0"/>
              <a:t>99%</a:t>
            </a:r>
            <a:r>
              <a:rPr lang="zh-CN" altLang="en-US" dirty="0"/>
              <a:t>的几率呈现为阳性，而在患者没有得病的情况下，它有</a:t>
            </a:r>
            <a:r>
              <a:rPr lang="en-US" altLang="zh-CN" dirty="0"/>
              <a:t>5%</a:t>
            </a:r>
            <a:r>
              <a:rPr lang="zh-CN" altLang="en-US" dirty="0"/>
              <a:t>的几率呈现为阳性（也就是假阳性），如有一位病人的检验成果为阳性，那么他的得病概率是多少呢？</a:t>
            </a:r>
          </a:p>
        </p:txBody>
      </p:sp>
      <p:sp>
        <p:nvSpPr>
          <p:cNvPr id="8" name="文本框 7">
            <a:extLst>
              <a:ext uri="{FF2B5EF4-FFF2-40B4-BE49-F238E27FC236}">
                <a16:creationId xmlns:a16="http://schemas.microsoft.com/office/drawing/2014/main" id="{A21E25F2-7B5E-C186-242E-128A818D99C0}"/>
              </a:ext>
            </a:extLst>
          </p:cNvPr>
          <p:cNvSpPr txBox="1"/>
          <p:nvPr/>
        </p:nvSpPr>
        <p:spPr>
          <a:xfrm>
            <a:off x="414337" y="4440750"/>
            <a:ext cx="11523661" cy="580415"/>
          </a:xfrm>
          <a:prstGeom prst="rect">
            <a:avLst/>
          </a:prstGeom>
          <a:noFill/>
        </p:spPr>
        <p:txBody>
          <a:bodyPr wrap="square">
            <a:spAutoFit/>
          </a:bodyPr>
          <a:lstStyle/>
          <a:p>
            <a:pPr>
              <a:lnSpc>
                <a:spcPct val="150000"/>
              </a:lnSpc>
            </a:pPr>
            <a:r>
              <a:rPr lang="zh-CN" altLang="en-US" dirty="0"/>
              <a:t>设：事件</a:t>
            </a:r>
            <a:r>
              <a:rPr lang="en-US" altLang="zh-CN" dirty="0"/>
              <a:t>A</a:t>
            </a:r>
            <a:r>
              <a:rPr lang="zh-CN" altLang="en-US" dirty="0"/>
              <a:t>为得病，事件</a:t>
            </a:r>
            <a:r>
              <a:rPr lang="en-US" altLang="zh-CN" dirty="0"/>
              <a:t>B</a:t>
            </a:r>
            <a:r>
              <a:rPr lang="zh-CN" altLang="en-US" dirty="0"/>
              <a:t>为试剂结果为阳性，事件</a:t>
            </a:r>
            <a:r>
              <a:rPr lang="en-US" altLang="zh-CN" dirty="0"/>
              <a:t>C</a:t>
            </a:r>
            <a:r>
              <a:rPr lang="zh-CN" altLang="en-US" dirty="0"/>
              <a:t>为未得病。</a:t>
            </a:r>
          </a:p>
        </p:txBody>
      </p:sp>
    </p:spTree>
    <p:extLst>
      <p:ext uri="{BB962C8B-B14F-4D97-AF65-F5344CB8AC3E}">
        <p14:creationId xmlns:p14="http://schemas.microsoft.com/office/powerpoint/2010/main" val="138913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EM</a:t>
            </a:r>
            <a:r>
              <a:rPr lang="zh-CN" altLang="en-US" sz="3600" dirty="0">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贝叶斯决策论</a:t>
            </a:r>
          </a:p>
        </p:txBody>
      </p:sp>
    </p:spTree>
    <p:extLst>
      <p:ext uri="{BB962C8B-B14F-4D97-AF65-F5344CB8AC3E}">
        <p14:creationId xmlns:p14="http://schemas.microsoft.com/office/powerpoint/2010/main" val="1253538490"/>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2E3C5EC-097D-B613-F163-7C8134BC3903}"/>
                  </a:ext>
                </a:extLst>
              </p:cNvPr>
              <p:cNvSpPr txBox="1"/>
              <p:nvPr/>
            </p:nvSpPr>
            <p:spPr>
              <a:xfrm>
                <a:off x="489422" y="5392444"/>
                <a:ext cx="11132194" cy="12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r>
                            <a:rPr lang="en-US" altLang="zh-CN" sz="2400" i="1">
                              <a:latin typeface="Cambria Math" panose="02040503050406030204" pitchFamily="18" charset="0"/>
                            </a:rPr>
                            <m:t>𝐵</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d>
                        </m:den>
                      </m:f>
                      <m:r>
                        <a:rPr lang="en-US" altLang="zh-CN" sz="2400" b="0" i="1" smtClean="0">
                          <a:latin typeface="Cambria Math" panose="02040503050406030204" pitchFamily="18" charset="0"/>
                        </a:rPr>
                        <m:t>=</m:t>
                      </m:r>
                      <m:f>
                        <m:fPr>
                          <m:ctrlPr>
                            <a:rPr lang="en-US" altLang="zh-CN" i="1" smtClean="0">
                              <a:latin typeface="Cambria Math" panose="02040503050406030204" pitchFamily="18" charset="0"/>
                            </a:rPr>
                          </m:ctrlPr>
                        </m:fPr>
                        <m:num>
                          <m:r>
                            <m:rPr>
                              <m:nor/>
                            </m:rPr>
                            <a:rPr lang="en-US" altLang="zh-CN" dirty="0"/>
                            <m:t>0.99</m:t>
                          </m:r>
                          <m:r>
                            <a:rPr lang="en-US" altLang="zh-CN" b="0" i="1" dirty="0" smtClean="0">
                              <a:latin typeface="Cambria Math" panose="02040503050406030204" pitchFamily="18" charset="0"/>
                            </a:rPr>
                            <m:t>∗</m:t>
                          </m:r>
                          <m:r>
                            <m:rPr>
                              <m:nor/>
                            </m:rPr>
                            <a:rPr lang="en-US" altLang="zh-CN" dirty="0"/>
                            <m:t>0.001</m:t>
                          </m:r>
                        </m:num>
                        <m:den>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𝐴</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m:rPr>
                              <m:nor/>
                            </m:rPr>
                            <a:rPr lang="en-US" altLang="zh-CN" dirty="0"/>
                            <m:t>+ </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𝐶</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𝐶</m:t>
                              </m:r>
                            </m:e>
                          </m: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m:rPr>
                              <m:nor/>
                            </m:rPr>
                            <a:rPr lang="en-US" altLang="zh-CN" dirty="0"/>
                            <m:t>0.99</m:t>
                          </m:r>
                          <m:r>
                            <a:rPr lang="en-US" altLang="zh-CN" i="1" dirty="0">
                              <a:latin typeface="Cambria Math" panose="02040503050406030204" pitchFamily="18" charset="0"/>
                            </a:rPr>
                            <m:t>∗</m:t>
                          </m:r>
                          <m:r>
                            <m:rPr>
                              <m:nor/>
                            </m:rPr>
                            <a:rPr lang="en-US" altLang="zh-CN" dirty="0"/>
                            <m:t>0.001</m:t>
                          </m:r>
                        </m:num>
                        <m:den>
                          <m:r>
                            <m:rPr>
                              <m:nor/>
                            </m:rPr>
                            <a:rPr lang="en-US" altLang="zh-CN" dirty="0"/>
                            <m:t>0.99</m:t>
                          </m:r>
                          <m:r>
                            <a:rPr lang="en-US" altLang="zh-CN" b="0" i="1" dirty="0" smtClean="0">
                              <a:latin typeface="Cambria Math" panose="02040503050406030204" pitchFamily="18" charset="0"/>
                            </a:rPr>
                            <m:t>∗</m:t>
                          </m:r>
                          <m:r>
                            <m:rPr>
                              <m:nor/>
                            </m:rPr>
                            <a:rPr lang="en-US" altLang="zh-CN" dirty="0"/>
                            <m:t>0.001</m:t>
                          </m:r>
                          <m:r>
                            <m:rPr>
                              <m:nor/>
                            </m:rPr>
                            <a:rPr lang="en-US" altLang="zh-CN" dirty="0"/>
                            <m:t>+ </m:t>
                          </m:r>
                          <m:r>
                            <a:rPr lang="en-US" altLang="zh-CN" b="0" i="1" smtClean="0">
                              <a:latin typeface="Cambria Math" panose="02040503050406030204" pitchFamily="18" charset="0"/>
                            </a:rPr>
                            <m:t>0.05∗</m:t>
                          </m:r>
                          <m:r>
                            <m:rPr>
                              <m:nor/>
                            </m:rPr>
                            <a:rPr lang="en-US" altLang="zh-CN" dirty="0"/>
                            <m:t>0.999</m:t>
                          </m:r>
                        </m:den>
                      </m:f>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0.0019</m:t>
                      </m:r>
                    </m:oMath>
                  </m:oMathPara>
                </a14:m>
                <a:endParaRPr lang="zh-CN" altLang="en-US" dirty="0"/>
              </a:p>
            </p:txBody>
          </p:sp>
        </mc:Choice>
        <mc:Fallback>
          <p:sp>
            <p:nvSpPr>
              <p:cNvPr id="6" name="文本框 5">
                <a:extLst>
                  <a:ext uri="{FF2B5EF4-FFF2-40B4-BE49-F238E27FC236}">
                    <a16:creationId xmlns:a16="http://schemas.microsoft.com/office/drawing/2014/main" id="{D2E3C5EC-097D-B613-F163-7C8134BC3903}"/>
                  </a:ext>
                </a:extLst>
              </p:cNvPr>
              <p:cNvSpPr txBox="1">
                <a:spLocks noRot="1" noChangeAspect="1" noMove="1" noResize="1" noEditPoints="1" noAdjustHandles="1" noChangeArrowheads="1" noChangeShapeType="1" noTextEdit="1"/>
              </p:cNvSpPr>
              <p:nvPr/>
            </p:nvSpPr>
            <p:spPr>
              <a:xfrm>
                <a:off x="489422" y="5392444"/>
                <a:ext cx="11132194" cy="124066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DF7C364-FF2E-82F9-91B9-ABA0C220A653}"/>
                  </a:ext>
                </a:extLst>
              </p:cNvPr>
              <p:cNvSpPr txBox="1"/>
              <p:nvPr/>
            </p:nvSpPr>
            <p:spPr>
              <a:xfrm>
                <a:off x="823784" y="1671155"/>
                <a:ext cx="1452385" cy="461665"/>
              </a:xfrm>
              <a:prstGeom prst="rect">
                <a:avLst/>
              </a:prstGeom>
              <a:noFill/>
            </p:spPr>
            <p:txBody>
              <a:bodyPr wrap="none" rtlCol="0">
                <a:spAutoFit/>
              </a:bodyPr>
              <a:lstStyle/>
              <a:p>
                <a:r>
                  <a:rPr lang="zh-CN" altLang="en-US" dirty="0"/>
                  <a:t>求</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e>
                        <m:r>
                          <a:rPr lang="en-US" altLang="zh-CN" sz="2400" b="0" i="1" smtClean="0">
                            <a:latin typeface="Cambria Math" panose="02040503050406030204" pitchFamily="18" charset="0"/>
                          </a:rPr>
                          <m:t>𝐵</m:t>
                        </m:r>
                      </m:e>
                    </m:d>
                  </m:oMath>
                </a14:m>
                <a:endParaRPr lang="zh-CN" altLang="en-US" dirty="0"/>
              </a:p>
            </p:txBody>
          </p:sp>
        </mc:Choice>
        <mc:Fallback>
          <p:sp>
            <p:nvSpPr>
              <p:cNvPr id="3" name="文本框 2">
                <a:extLst>
                  <a:ext uri="{FF2B5EF4-FFF2-40B4-BE49-F238E27FC236}">
                    <a16:creationId xmlns:a16="http://schemas.microsoft.com/office/drawing/2014/main" id="{4DF7C364-FF2E-82F9-91B9-ABA0C220A653}"/>
                  </a:ext>
                </a:extLst>
              </p:cNvPr>
              <p:cNvSpPr txBox="1">
                <a:spLocks noRot="1" noChangeAspect="1" noMove="1" noResize="1" noEditPoints="1" noAdjustHandles="1" noChangeArrowheads="1" noChangeShapeType="1" noTextEdit="1"/>
              </p:cNvSpPr>
              <p:nvPr/>
            </p:nvSpPr>
            <p:spPr>
              <a:xfrm>
                <a:off x="823784" y="1671155"/>
                <a:ext cx="1452385" cy="461665"/>
              </a:xfrm>
              <a:prstGeom prst="rect">
                <a:avLst/>
              </a:prstGeom>
              <a:blipFill>
                <a:blip r:embed="rId4"/>
                <a:stretch>
                  <a:fillRect l="-6303" t="-10526" b="-289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2423113-8F8B-F68A-A2AB-6493CF159092}"/>
                  </a:ext>
                </a:extLst>
              </p:cNvPr>
              <p:cNvSpPr txBox="1"/>
              <p:nvPr/>
            </p:nvSpPr>
            <p:spPr>
              <a:xfrm>
                <a:off x="606726" y="2696299"/>
                <a:ext cx="2537919" cy="461665"/>
              </a:xfrm>
              <a:prstGeom prst="rect">
                <a:avLst/>
              </a:prstGeom>
              <a:noFill/>
            </p:spPr>
            <p:txBody>
              <a:bodyPr wrap="square">
                <a:spAutoFit/>
              </a:bodyPr>
              <a:lstStyle/>
              <a:p>
                <a:pP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oMath>
                </a14:m>
                <a:r>
                  <a:rPr lang="en-US" altLang="zh-CN" dirty="0"/>
                  <a:t>=0.001</a:t>
                </a:r>
                <a:endParaRPr lang="zh-CN" altLang="en-US" dirty="0"/>
              </a:p>
            </p:txBody>
          </p:sp>
        </mc:Choice>
        <mc:Fallback>
          <p:sp>
            <p:nvSpPr>
              <p:cNvPr id="7" name="文本框 6">
                <a:extLst>
                  <a:ext uri="{FF2B5EF4-FFF2-40B4-BE49-F238E27FC236}">
                    <a16:creationId xmlns:a16="http://schemas.microsoft.com/office/drawing/2014/main" id="{22423113-8F8B-F68A-A2AB-6493CF159092}"/>
                  </a:ext>
                </a:extLst>
              </p:cNvPr>
              <p:cNvSpPr txBox="1">
                <a:spLocks noRot="1" noChangeAspect="1" noMove="1" noResize="1" noEditPoints="1" noAdjustHandles="1" noChangeArrowheads="1" noChangeShapeType="1" noTextEdit="1"/>
              </p:cNvSpPr>
              <p:nvPr/>
            </p:nvSpPr>
            <p:spPr>
              <a:xfrm>
                <a:off x="606726" y="2696299"/>
                <a:ext cx="2537919" cy="461665"/>
              </a:xfrm>
              <a:prstGeom prst="rect">
                <a:avLst/>
              </a:prstGeom>
              <a:blipFill>
                <a:blip r:embed="rId5"/>
                <a:stretch>
                  <a:fillRect l="-721" t="-9211" b="-30263"/>
                </a:stretch>
              </a:blipFill>
            </p:spPr>
            <p:txBody>
              <a:bodyPr/>
              <a:lstStyle/>
              <a:p>
                <a:r>
                  <a:rPr lang="zh-CN" altLang="en-US">
                    <a:noFill/>
                  </a:rPr>
                  <a:t> </a:t>
                </a:r>
              </a:p>
            </p:txBody>
          </p:sp>
        </mc:Fallback>
      </mc:AlternateContent>
      <p:sp>
        <p:nvSpPr>
          <p:cNvPr id="9" name="标注: 双弯曲线形 8">
            <a:extLst>
              <a:ext uri="{FF2B5EF4-FFF2-40B4-BE49-F238E27FC236}">
                <a16:creationId xmlns:a16="http://schemas.microsoft.com/office/drawing/2014/main" id="{E4A85664-CE35-49F4-A6EA-FCE71F55574E}"/>
              </a:ext>
            </a:extLst>
          </p:cNvPr>
          <p:cNvSpPr/>
          <p:nvPr/>
        </p:nvSpPr>
        <p:spPr>
          <a:xfrm>
            <a:off x="3039762" y="2397210"/>
            <a:ext cx="2858530" cy="650789"/>
          </a:xfrm>
          <a:prstGeom prst="borderCallout3">
            <a:avLst>
              <a:gd name="adj1" fmla="val 18750"/>
              <a:gd name="adj2" fmla="val -8333"/>
              <a:gd name="adj3" fmla="val 18750"/>
              <a:gd name="adj4" fmla="val -16667"/>
              <a:gd name="adj5" fmla="val 41861"/>
              <a:gd name="adj6" fmla="val -21153"/>
              <a:gd name="adj7" fmla="val 65277"/>
              <a:gd name="adj8" fmla="val -264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先验概率</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A2829FF-A3D2-B5A2-7E42-7FB2F6A10F19}"/>
                  </a:ext>
                </a:extLst>
              </p:cNvPr>
              <p:cNvSpPr txBox="1"/>
              <p:nvPr/>
            </p:nvSpPr>
            <p:spPr>
              <a:xfrm>
                <a:off x="606725" y="3452223"/>
                <a:ext cx="2537919" cy="461665"/>
              </a:xfrm>
              <a:prstGeom prst="rect">
                <a:avLst/>
              </a:prstGeom>
              <a:noFill/>
            </p:spPr>
            <p:txBody>
              <a:bodyPr wrap="square">
                <a:spAutoFit/>
              </a:bodyPr>
              <a:lstStyle/>
              <a:p>
                <a:pP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𝐴</m:t>
                        </m:r>
                      </m:e>
                    </m:d>
                  </m:oMath>
                </a14:m>
                <a:r>
                  <a:rPr lang="en-US" altLang="zh-CN" dirty="0"/>
                  <a:t>=0.99</a:t>
                </a:r>
                <a:endParaRPr lang="zh-CN" altLang="en-US" dirty="0"/>
              </a:p>
            </p:txBody>
          </p:sp>
        </mc:Choice>
        <mc:Fallback>
          <p:sp>
            <p:nvSpPr>
              <p:cNvPr id="11" name="文本框 10">
                <a:extLst>
                  <a:ext uri="{FF2B5EF4-FFF2-40B4-BE49-F238E27FC236}">
                    <a16:creationId xmlns:a16="http://schemas.microsoft.com/office/drawing/2014/main" id="{9A2829FF-A3D2-B5A2-7E42-7FB2F6A10F19}"/>
                  </a:ext>
                </a:extLst>
              </p:cNvPr>
              <p:cNvSpPr txBox="1">
                <a:spLocks noRot="1" noChangeAspect="1" noMove="1" noResize="1" noEditPoints="1" noAdjustHandles="1" noChangeArrowheads="1" noChangeShapeType="1" noTextEdit="1"/>
              </p:cNvSpPr>
              <p:nvPr/>
            </p:nvSpPr>
            <p:spPr>
              <a:xfrm>
                <a:off x="606725" y="3452223"/>
                <a:ext cx="2537919" cy="461665"/>
              </a:xfrm>
              <a:prstGeom prst="rect">
                <a:avLst/>
              </a:prstGeom>
              <a:blipFill>
                <a:blip r:embed="rId6"/>
                <a:stretch>
                  <a:fillRect l="-721" t="-9211" b="-30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504223F-7A53-5526-8A94-B76430AA1178}"/>
                  </a:ext>
                </a:extLst>
              </p:cNvPr>
              <p:cNvSpPr txBox="1"/>
              <p:nvPr/>
            </p:nvSpPr>
            <p:spPr>
              <a:xfrm>
                <a:off x="606725" y="4414095"/>
                <a:ext cx="5110334" cy="461665"/>
              </a:xfrm>
              <a:prstGeom prst="rect">
                <a:avLst/>
              </a:prstGeom>
              <a:noFill/>
            </p:spPr>
            <p:txBody>
              <a:bodyPr wrap="square">
                <a:spAutoFit/>
              </a:bodyPr>
              <a:lstStyle/>
              <a:p>
                <a:pPr/>
                <a14:m>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d>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𝐴</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a14:m>
                <a:r>
                  <a:rPr lang="en-US" altLang="zh-CN" dirty="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𝐶</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𝐶</m:t>
                        </m:r>
                      </m:e>
                    </m:d>
                  </m:oMath>
                </a14:m>
                <a:endParaRPr lang="zh-CN" altLang="en-US" dirty="0"/>
              </a:p>
            </p:txBody>
          </p:sp>
        </mc:Choice>
        <mc:Fallback>
          <p:sp>
            <p:nvSpPr>
              <p:cNvPr id="13" name="文本框 12">
                <a:extLst>
                  <a:ext uri="{FF2B5EF4-FFF2-40B4-BE49-F238E27FC236}">
                    <a16:creationId xmlns:a16="http://schemas.microsoft.com/office/drawing/2014/main" id="{8504223F-7A53-5526-8A94-B76430AA1178}"/>
                  </a:ext>
                </a:extLst>
              </p:cNvPr>
              <p:cNvSpPr txBox="1">
                <a:spLocks noRot="1" noChangeAspect="1" noMove="1" noResize="1" noEditPoints="1" noAdjustHandles="1" noChangeArrowheads="1" noChangeShapeType="1" noTextEdit="1"/>
              </p:cNvSpPr>
              <p:nvPr/>
            </p:nvSpPr>
            <p:spPr>
              <a:xfrm>
                <a:off x="606725" y="4414095"/>
                <a:ext cx="5110334" cy="461665"/>
              </a:xfrm>
              <a:prstGeom prst="rect">
                <a:avLst/>
              </a:prstGeom>
              <a:blipFill>
                <a:blip r:embed="rId7"/>
                <a:stretch>
                  <a:fillRect l="-358" t="-9211" b="-30263"/>
                </a:stretch>
              </a:blipFill>
            </p:spPr>
            <p:txBody>
              <a:bodyPr/>
              <a:lstStyle/>
              <a:p>
                <a:r>
                  <a:rPr lang="zh-CN" altLang="en-US">
                    <a:noFill/>
                  </a:rPr>
                  <a:t> </a:t>
                </a:r>
              </a:p>
            </p:txBody>
          </p:sp>
        </mc:Fallback>
      </mc:AlternateContent>
      <p:sp>
        <p:nvSpPr>
          <p:cNvPr id="14" name="标注: 双弯曲线形 13">
            <a:extLst>
              <a:ext uri="{FF2B5EF4-FFF2-40B4-BE49-F238E27FC236}">
                <a16:creationId xmlns:a16="http://schemas.microsoft.com/office/drawing/2014/main" id="{C8A268EA-0BB0-119F-C9A9-F231A0AB7572}"/>
              </a:ext>
            </a:extLst>
          </p:cNvPr>
          <p:cNvSpPr/>
          <p:nvPr/>
        </p:nvSpPr>
        <p:spPr>
          <a:xfrm>
            <a:off x="3039762" y="1379900"/>
            <a:ext cx="2858530" cy="650789"/>
          </a:xfrm>
          <a:prstGeom prst="borderCallout3">
            <a:avLst>
              <a:gd name="adj1" fmla="val 18750"/>
              <a:gd name="adj2" fmla="val -8333"/>
              <a:gd name="adj3" fmla="val 18750"/>
              <a:gd name="adj4" fmla="val -16667"/>
              <a:gd name="adj5" fmla="val 35532"/>
              <a:gd name="adj6" fmla="val -21441"/>
              <a:gd name="adj7" fmla="val 55150"/>
              <a:gd name="adj8" fmla="val -270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后验概率</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7EA78BB6-1034-F4A7-E953-779D88E9F293}"/>
                  </a:ext>
                </a:extLst>
              </p:cNvPr>
              <p:cNvSpPr txBox="1"/>
              <p:nvPr/>
            </p:nvSpPr>
            <p:spPr>
              <a:xfrm>
                <a:off x="6682131" y="2696298"/>
                <a:ext cx="3590453" cy="461665"/>
              </a:xfrm>
              <a:prstGeom prst="rect">
                <a:avLst/>
              </a:prstGeom>
              <a:noFill/>
            </p:spPr>
            <p:txBody>
              <a:bodyPr wrap="square">
                <a:spAutoFit/>
              </a:bodyPr>
              <a:lstStyle/>
              <a:p>
                <a:pP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𝐶</m:t>
                        </m:r>
                      </m:e>
                    </m:d>
                  </m:oMath>
                </a14:m>
                <a:r>
                  <a:rPr lang="en-US" altLang="zh-CN" dirty="0"/>
                  <a:t>=1-0.001=0.999</a:t>
                </a:r>
                <a:endParaRPr lang="zh-CN" altLang="en-US" dirty="0"/>
              </a:p>
            </p:txBody>
          </p:sp>
        </mc:Choice>
        <mc:Fallback>
          <p:sp>
            <p:nvSpPr>
              <p:cNvPr id="15" name="文本框 14">
                <a:extLst>
                  <a:ext uri="{FF2B5EF4-FFF2-40B4-BE49-F238E27FC236}">
                    <a16:creationId xmlns:a16="http://schemas.microsoft.com/office/drawing/2014/main" id="{7EA78BB6-1034-F4A7-E953-779D88E9F293}"/>
                  </a:ext>
                </a:extLst>
              </p:cNvPr>
              <p:cNvSpPr txBox="1">
                <a:spLocks noRot="1" noChangeAspect="1" noMove="1" noResize="1" noEditPoints="1" noAdjustHandles="1" noChangeArrowheads="1" noChangeShapeType="1" noTextEdit="1"/>
              </p:cNvSpPr>
              <p:nvPr/>
            </p:nvSpPr>
            <p:spPr>
              <a:xfrm>
                <a:off x="6682131" y="2696298"/>
                <a:ext cx="3590453" cy="461665"/>
              </a:xfrm>
              <a:prstGeom prst="rect">
                <a:avLst/>
              </a:prstGeom>
              <a:blipFill>
                <a:blip r:embed="rId8"/>
                <a:stretch>
                  <a:fillRect l="-340" t="-9211" b="-30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8339618A-29B7-A15C-68D0-ED4EBCB12F06}"/>
                  </a:ext>
                </a:extLst>
              </p:cNvPr>
              <p:cNvSpPr txBox="1"/>
              <p:nvPr/>
            </p:nvSpPr>
            <p:spPr>
              <a:xfrm>
                <a:off x="6682131" y="3394117"/>
                <a:ext cx="2537919" cy="461665"/>
              </a:xfrm>
              <a:prstGeom prst="rect">
                <a:avLst/>
              </a:prstGeom>
              <a:noFill/>
            </p:spPr>
            <p:txBody>
              <a:bodyPr wrap="square">
                <a:spAutoFit/>
              </a:bodyPr>
              <a:lstStyle/>
              <a:p>
                <a:pPr/>
                <a14:m>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b="0" i="1" smtClean="0">
                            <a:latin typeface="Cambria Math" panose="02040503050406030204" pitchFamily="18" charset="0"/>
                          </a:rPr>
                          <m:t>𝐶</m:t>
                        </m:r>
                      </m:e>
                    </m:d>
                  </m:oMath>
                </a14:m>
                <a:r>
                  <a:rPr lang="en-US" altLang="zh-CN" dirty="0"/>
                  <a:t>=0.05</a:t>
                </a:r>
                <a:endParaRPr lang="zh-CN" altLang="en-US" dirty="0"/>
              </a:p>
            </p:txBody>
          </p:sp>
        </mc:Choice>
        <mc:Fallback>
          <p:sp>
            <p:nvSpPr>
              <p:cNvPr id="16" name="文本框 15">
                <a:extLst>
                  <a:ext uri="{FF2B5EF4-FFF2-40B4-BE49-F238E27FC236}">
                    <a16:creationId xmlns:a16="http://schemas.microsoft.com/office/drawing/2014/main" id="{8339618A-29B7-A15C-68D0-ED4EBCB12F06}"/>
                  </a:ext>
                </a:extLst>
              </p:cNvPr>
              <p:cNvSpPr txBox="1">
                <a:spLocks noRot="1" noChangeAspect="1" noMove="1" noResize="1" noEditPoints="1" noAdjustHandles="1" noChangeArrowheads="1" noChangeShapeType="1" noTextEdit="1"/>
              </p:cNvSpPr>
              <p:nvPr/>
            </p:nvSpPr>
            <p:spPr>
              <a:xfrm>
                <a:off x="6682131" y="3394117"/>
                <a:ext cx="2537919" cy="461665"/>
              </a:xfrm>
              <a:prstGeom prst="rect">
                <a:avLst/>
              </a:prstGeom>
              <a:blipFill>
                <a:blip r:embed="rId9"/>
                <a:stretch>
                  <a:fillRect l="-481" t="-9211" b="-30263"/>
                </a:stretch>
              </a:blipFill>
            </p:spPr>
            <p:txBody>
              <a:bodyPr/>
              <a:lstStyle/>
              <a:p>
                <a:r>
                  <a:rPr lang="zh-CN" altLang="en-US">
                    <a:noFill/>
                  </a:rPr>
                  <a:t> </a:t>
                </a:r>
              </a:p>
            </p:txBody>
          </p:sp>
        </mc:Fallback>
      </mc:AlternateContent>
      <p:sp>
        <p:nvSpPr>
          <p:cNvPr id="18" name="标注: 双弯曲线形 17">
            <a:extLst>
              <a:ext uri="{FF2B5EF4-FFF2-40B4-BE49-F238E27FC236}">
                <a16:creationId xmlns:a16="http://schemas.microsoft.com/office/drawing/2014/main" id="{1C90DB5D-102E-8557-B8C0-3A2A04395627}"/>
              </a:ext>
            </a:extLst>
          </p:cNvPr>
          <p:cNvSpPr/>
          <p:nvPr/>
        </p:nvSpPr>
        <p:spPr>
          <a:xfrm>
            <a:off x="5898292" y="4091936"/>
            <a:ext cx="2858530" cy="650789"/>
          </a:xfrm>
          <a:prstGeom prst="borderCallout3">
            <a:avLst>
              <a:gd name="adj1" fmla="val 18750"/>
              <a:gd name="adj2" fmla="val -8333"/>
              <a:gd name="adj3" fmla="val 18750"/>
              <a:gd name="adj4" fmla="val -16667"/>
              <a:gd name="adj5" fmla="val 41861"/>
              <a:gd name="adj6" fmla="val -21153"/>
              <a:gd name="adj7" fmla="val 65277"/>
              <a:gd name="adj8" fmla="val -264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先验概率</a:t>
            </a:r>
          </a:p>
        </p:txBody>
      </p:sp>
    </p:spTree>
    <p:extLst>
      <p:ext uri="{BB962C8B-B14F-4D97-AF65-F5344CB8AC3E}">
        <p14:creationId xmlns:p14="http://schemas.microsoft.com/office/powerpoint/2010/main" val="2137040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a:extLst>
              <a:ext uri="{FF2B5EF4-FFF2-40B4-BE49-F238E27FC236}">
                <a16:creationId xmlns:a16="http://schemas.microsoft.com/office/drawing/2014/main" id="{035F3EE9-E110-6560-3E3B-D31A0842D1FB}"/>
              </a:ext>
            </a:extLst>
          </p:cNvPr>
          <p:cNvSpPr/>
          <p:nvPr/>
        </p:nvSpPr>
        <p:spPr>
          <a:xfrm>
            <a:off x="1891854" y="27179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EM</a:t>
            </a:r>
            <a:r>
              <a:rPr lang="zh-CN" altLang="en-US" sz="3600" dirty="0">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02 </a:t>
            </a:r>
            <a:r>
              <a:rPr lang="en-US" altLang="zh-CN" sz="4000" dirty="0">
                <a:solidFill>
                  <a:schemeClr val="bg1"/>
                </a:solidFill>
                <a:latin typeface="Impact" pitchFamily="34" charset="0"/>
                <a:ea typeface="微软雅黑" pitchFamily="34" charset="-122"/>
              </a:rPr>
              <a:t> </a:t>
            </a:r>
            <a:r>
              <a:rPr lang="en-US" altLang="zh-CN" sz="3600" dirty="0">
                <a:solidFill>
                  <a:schemeClr val="bg1"/>
                </a:solidFill>
                <a:latin typeface="Impact" pitchFamily="34" charset="0"/>
                <a:ea typeface="微软雅黑" pitchFamily="34" charset="-122"/>
              </a:rPr>
              <a:t>  </a:t>
            </a:r>
            <a:r>
              <a:rPr lang="zh-CN" altLang="en-US" sz="3600" dirty="0">
                <a:solidFill>
                  <a:schemeClr val="bg1"/>
                </a:solidFill>
                <a:latin typeface="Impact" pitchFamily="34" charset="0"/>
                <a:ea typeface="微软雅黑" pitchFamily="34" charset="-122"/>
              </a:rPr>
              <a:t>贝叶斯决策论</a:t>
            </a:r>
          </a:p>
        </p:txBody>
      </p:sp>
    </p:spTree>
    <p:extLst>
      <p:ext uri="{BB962C8B-B14F-4D97-AF65-F5344CB8AC3E}">
        <p14:creationId xmlns:p14="http://schemas.microsoft.com/office/powerpoint/2010/main" val="3024954934"/>
      </p:ext>
    </p:extLst>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483326" y="1452881"/>
            <a:ext cx="11077303" cy="4673286"/>
          </a:xfrm>
        </p:spPr>
        <p:txBody>
          <a:bodyPr/>
          <a:lstStyle/>
          <a:p>
            <a:pPr marL="0" indent="457200">
              <a:lnSpc>
                <a:spcPct val="150000"/>
              </a:lnSpc>
              <a:buNone/>
            </a:pPr>
            <a:r>
              <a:rPr lang="zh-CN" altLang="en-US" sz="2400" dirty="0"/>
              <a:t>贝叶斯决策论（</a:t>
            </a:r>
            <a:r>
              <a:rPr lang="en-US" altLang="zh-CN" sz="2400" dirty="0"/>
              <a:t>Bayesian decision theory</a:t>
            </a:r>
            <a:r>
              <a:rPr lang="zh-CN" altLang="en-US" sz="2400" dirty="0"/>
              <a:t>）是在</a:t>
            </a:r>
            <a:r>
              <a:rPr lang="zh-CN" altLang="en-US" sz="2400" b="1" dirty="0"/>
              <a:t>概率框架</a:t>
            </a:r>
            <a:r>
              <a:rPr lang="zh-CN" altLang="en-US" sz="2400" dirty="0"/>
              <a:t>下实施决策的基本方法。</a:t>
            </a:r>
          </a:p>
          <a:p>
            <a:pPr lvl="1">
              <a:lnSpc>
                <a:spcPct val="150000"/>
              </a:lnSpc>
              <a:buFont typeface="Wingdings" panose="05000000000000000000" pitchFamily="2" charset="2"/>
              <a:buChar char="Ø"/>
            </a:pPr>
            <a:r>
              <a:rPr lang="zh-CN" altLang="en-US" sz="2400" b="0" dirty="0">
                <a:latin typeface="+mj-ea"/>
                <a:ea typeface="+mj-ea"/>
              </a:rPr>
              <a:t>在分类问题情况下，在</a:t>
            </a:r>
            <a:r>
              <a:rPr lang="zh-CN" altLang="en-US" sz="2400" dirty="0">
                <a:latin typeface="+mj-ea"/>
                <a:ea typeface="+mj-ea"/>
              </a:rPr>
              <a:t>所有相关概率都已知的理想情形下</a:t>
            </a:r>
            <a:r>
              <a:rPr lang="zh-CN" altLang="en-US" sz="2400" b="0" dirty="0">
                <a:latin typeface="+mj-ea"/>
                <a:ea typeface="+mj-ea"/>
              </a:rPr>
              <a:t>，贝叶斯决策考虑如何基于这些</a:t>
            </a:r>
            <a:r>
              <a:rPr lang="zh-CN" altLang="en-US" sz="2400" dirty="0">
                <a:latin typeface="+mj-ea"/>
                <a:ea typeface="+mj-ea"/>
              </a:rPr>
              <a:t>概率</a:t>
            </a:r>
            <a:r>
              <a:rPr lang="zh-CN" altLang="en-US" sz="2400" b="0" dirty="0">
                <a:latin typeface="+mj-ea"/>
                <a:ea typeface="+mj-ea"/>
              </a:rPr>
              <a:t>和</a:t>
            </a:r>
            <a:r>
              <a:rPr lang="zh-CN" altLang="en-US" sz="2400" dirty="0">
                <a:latin typeface="+mj-ea"/>
                <a:ea typeface="+mj-ea"/>
              </a:rPr>
              <a:t>误判损失</a:t>
            </a:r>
            <a:r>
              <a:rPr lang="zh-CN" altLang="en-US" sz="2400" b="0" dirty="0">
                <a:latin typeface="+mj-ea"/>
                <a:ea typeface="+mj-ea"/>
              </a:rPr>
              <a:t>来选择最优的类别标记。</a:t>
            </a:r>
            <a:endParaRPr lang="en-US" altLang="zh-CN" sz="2400" b="0" dirty="0">
              <a:latin typeface="+mj-ea"/>
              <a:ea typeface="+mj-ea"/>
            </a:endParaRPr>
          </a:p>
        </p:txBody>
      </p:sp>
    </p:spTree>
    <p:extLst>
      <p:ext uri="{BB962C8B-B14F-4D97-AF65-F5344CB8AC3E}">
        <p14:creationId xmlns:p14="http://schemas.microsoft.com/office/powerpoint/2010/main" val="875676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345936" y="1283073"/>
                <a:ext cx="11523662" cy="2603136"/>
              </a:xfrm>
            </p:spPr>
            <p:txBody>
              <a:bodyPr/>
              <a:lstStyle/>
              <a:p>
                <a:pPr marL="0" lvl="1" indent="0">
                  <a:lnSpc>
                    <a:spcPct val="150000"/>
                  </a:lnSpc>
                  <a:buNone/>
                </a:pPr>
                <a:r>
                  <a:rPr lang="zh-CN" altLang="en-US" sz="2400" b="0" dirty="0">
                    <a:latin typeface="+mj-ea"/>
                    <a:ea typeface="+mj-ea"/>
                  </a:rPr>
                  <a:t>以一个多分类任务为例：假设有</a:t>
                </a:r>
                <a14:m>
                  <m:oMath xmlns:m="http://schemas.openxmlformats.org/officeDocument/2006/math">
                    <m:r>
                      <a:rPr lang="en-US" altLang="zh-CN" sz="2400" b="0" i="1" smtClean="0">
                        <a:latin typeface="Cambria Math" panose="02040503050406030204" pitchFamily="18" charset="0"/>
                        <a:ea typeface="+mj-ea"/>
                      </a:rPr>
                      <m:t>𝑁</m:t>
                    </m:r>
                  </m:oMath>
                </a14:m>
                <a:r>
                  <a:rPr lang="zh-CN" altLang="en-US" sz="2400" b="0" dirty="0">
                    <a:latin typeface="+mj-ea"/>
                    <a:ea typeface="+mj-ea"/>
                  </a:rPr>
                  <a:t>种可能的类别标记，即</a:t>
                </a:r>
                <a14:m>
                  <m:oMath xmlns:m="http://schemas.openxmlformats.org/officeDocument/2006/math">
                    <m:r>
                      <a:rPr lang="en-US" altLang="zh-CN" sz="2400" b="0" i="1" smtClean="0">
                        <a:latin typeface="Cambria Math" panose="02040503050406030204" pitchFamily="18" charset="0"/>
                        <a:ea typeface="+mj-ea"/>
                      </a:rPr>
                      <m:t>𝑦</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𝑐</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𝑐</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ea typeface="+mj-ea"/>
                      </a:rPr>
                      <m:t>}</m:t>
                    </m:r>
                  </m:oMath>
                </a14:m>
                <a:endParaRPr lang="en-US" altLang="zh-CN" sz="2400" b="0" dirty="0">
                  <a:latin typeface="+mj-ea"/>
                  <a:ea typeface="+mj-ea"/>
                </a:endParaRPr>
              </a:p>
              <a:p>
                <a:pPr marL="342900" lvl="1" indent="-342900">
                  <a:lnSpc>
                    <a:spcPct val="150000"/>
                  </a:lnSpc>
                  <a:buFont typeface="Wingdings" panose="05000000000000000000" pitchFamily="2" charset="2"/>
                  <a:buChar char="Ø"/>
                </a:pPr>
                <a:r>
                  <a:rPr lang="en-US" altLang="zh-CN" sz="2400" dirty="0">
                    <a:solidFill>
                      <a:srgbClr val="0033CC"/>
                    </a:solidFill>
                    <a:latin typeface="+mj-ea"/>
                    <a:ea typeface="+mj-ea"/>
                  </a:rPr>
                  <a:t>【</a:t>
                </a:r>
                <a:r>
                  <a:rPr lang="zh-CN" altLang="en-US" sz="2400" dirty="0">
                    <a:solidFill>
                      <a:srgbClr val="0033CC"/>
                    </a:solidFill>
                    <a:latin typeface="+mj-ea"/>
                    <a:ea typeface="+mj-ea"/>
                  </a:rPr>
                  <a:t>损失</a:t>
                </a:r>
                <a:r>
                  <a:rPr lang="en-US" altLang="zh-CN" sz="2400" dirty="0">
                    <a:solidFill>
                      <a:srgbClr val="0033CC"/>
                    </a:solidFill>
                    <a:latin typeface="+mj-ea"/>
                    <a:ea typeface="+mj-ea"/>
                  </a:rPr>
                  <a:t>】</a:t>
                </a:r>
                <a:r>
                  <a:rPr lang="zh-CN" altLang="en-US" sz="2400" b="0" dirty="0">
                    <a:solidFill>
                      <a:srgbClr val="0033CC"/>
                    </a:solidFill>
                    <a:latin typeface="+mj-ea"/>
                    <a:ea typeface="+mj-ea"/>
                  </a:rPr>
                  <a:t>：</a:t>
                </a:r>
                <a:r>
                  <a:rPr lang="en-US" altLang="zh-CN" sz="2400" b="0" dirty="0">
                    <a:solidFill>
                      <a:srgbClr val="0033CC"/>
                    </a:solidFill>
                    <a:ea typeface="+mj-ea"/>
                  </a:rPr>
                  <a:t> </a:t>
                </a:r>
                <a14:m>
                  <m:oMath xmlns:m="http://schemas.openxmlformats.org/officeDocument/2006/math">
                    <m:sSub>
                      <m:sSubPr>
                        <m:ctrlPr>
                          <a:rPr lang="en-US" altLang="zh-CN" sz="2400" b="0" i="1" dirty="0" smtClean="0">
                            <a:latin typeface="Cambria Math" panose="02040503050406030204" pitchFamily="18" charset="0"/>
                            <a:ea typeface="+mj-ea"/>
                          </a:rPr>
                        </m:ctrlPr>
                      </m:sSubPr>
                      <m:e>
                        <m:r>
                          <a:rPr lang="zh-CN" altLang="en-US" sz="2400" b="0" i="1" dirty="0" smtClean="0">
                            <a:latin typeface="Cambria Math" panose="02040503050406030204" pitchFamily="18" charset="0"/>
                            <a:ea typeface="+mj-ea"/>
                          </a:rPr>
                          <m:t>𝜆</m:t>
                        </m:r>
                      </m:e>
                      <m:sub>
                        <m:r>
                          <a:rPr lang="en-US" altLang="zh-CN" sz="2400" b="0" i="1" dirty="0" smtClean="0">
                            <a:latin typeface="Cambria Math" panose="02040503050406030204" pitchFamily="18" charset="0"/>
                            <a:ea typeface="+mj-ea"/>
                          </a:rPr>
                          <m:t>𝑖𝑗</m:t>
                        </m:r>
                      </m:sub>
                    </m:sSub>
                  </m:oMath>
                </a14:m>
                <a:r>
                  <a:rPr lang="zh-CN" altLang="en-US" sz="2400" b="0" dirty="0">
                    <a:latin typeface="+mj-ea"/>
                    <a:ea typeface="+mj-ea"/>
                  </a:rPr>
                  <a:t>是将一个真实标记为</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𝑐</m:t>
                        </m:r>
                      </m:e>
                      <m:sub>
                        <m:r>
                          <a:rPr lang="en-US" altLang="zh-CN" sz="2400" b="0" i="1" smtClean="0">
                            <a:latin typeface="Cambria Math" panose="02040503050406030204" pitchFamily="18" charset="0"/>
                          </a:rPr>
                          <m:t>𝑗</m:t>
                        </m:r>
                      </m:sub>
                    </m:sSub>
                  </m:oMath>
                </a14:m>
                <a:r>
                  <a:rPr lang="zh-CN" altLang="en-US" sz="2400" b="0" dirty="0">
                    <a:latin typeface="+mj-ea"/>
                    <a:ea typeface="+mj-ea"/>
                  </a:rPr>
                  <a:t>的样本误分类为</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𝑐</m:t>
                        </m:r>
                      </m:e>
                      <m:sub>
                        <m:r>
                          <a:rPr lang="en-US" altLang="zh-CN" sz="2400" b="0" i="1" smtClean="0">
                            <a:latin typeface="Cambria Math" panose="02040503050406030204" pitchFamily="18" charset="0"/>
                          </a:rPr>
                          <m:t>𝑖</m:t>
                        </m:r>
                      </m:sub>
                    </m:sSub>
                  </m:oMath>
                </a14:m>
                <a:r>
                  <a:rPr lang="zh-CN" altLang="en-US" sz="2400" b="0" dirty="0">
                    <a:latin typeface="+mj-ea"/>
                    <a:ea typeface="+mj-ea"/>
                  </a:rPr>
                  <a:t>所产生的损失。</a:t>
                </a:r>
                <a:endParaRPr lang="en-US" altLang="zh-CN" sz="2400" b="0" dirty="0">
                  <a:latin typeface="+mj-ea"/>
                  <a:ea typeface="+mj-ea"/>
                </a:endParaRPr>
              </a:p>
              <a:p>
                <a:pPr marL="342900" lvl="1" indent="-342900">
                  <a:lnSpc>
                    <a:spcPct val="150000"/>
                  </a:lnSpc>
                  <a:buFont typeface="Wingdings" panose="05000000000000000000" pitchFamily="2" charset="2"/>
                  <a:buChar char="Ø"/>
                </a:pPr>
                <a:r>
                  <a:rPr lang="en-US" altLang="zh-CN" sz="2400" dirty="0">
                    <a:solidFill>
                      <a:srgbClr val="0033CC"/>
                    </a:solidFill>
                    <a:latin typeface="+mj-ea"/>
                    <a:ea typeface="+mj-ea"/>
                  </a:rPr>
                  <a:t>【</a:t>
                </a:r>
                <a:r>
                  <a:rPr lang="zh-CN" altLang="en-US" sz="2400" dirty="0">
                    <a:solidFill>
                      <a:srgbClr val="0033CC"/>
                    </a:solidFill>
                    <a:latin typeface="+mj-ea"/>
                    <a:ea typeface="+mj-ea"/>
                  </a:rPr>
                  <a:t>条件风险</a:t>
                </a:r>
                <a:r>
                  <a:rPr lang="en-US" altLang="zh-CN" sz="2400" dirty="0">
                    <a:solidFill>
                      <a:srgbClr val="0033CC"/>
                    </a:solidFill>
                    <a:latin typeface="+mj-ea"/>
                    <a:ea typeface="+mj-ea"/>
                  </a:rPr>
                  <a:t>】</a:t>
                </a:r>
                <a:r>
                  <a:rPr lang="zh-CN" altLang="en-US" sz="2400" b="0" dirty="0">
                    <a:solidFill>
                      <a:srgbClr val="0033CC"/>
                    </a:solidFill>
                    <a:latin typeface="+mj-ea"/>
                    <a:ea typeface="+mj-ea"/>
                  </a:rPr>
                  <a:t>：</a:t>
                </a:r>
                <a:r>
                  <a:rPr lang="zh-CN" altLang="en-US" sz="2400" b="0" dirty="0">
                    <a:latin typeface="+mj-ea"/>
                    <a:ea typeface="+mj-ea"/>
                  </a:rPr>
                  <a:t>单个样本</a:t>
                </a:r>
                <a14:m>
                  <m:oMath xmlns:m="http://schemas.openxmlformats.org/officeDocument/2006/math">
                    <m:r>
                      <a:rPr lang="en-US" altLang="zh-CN" sz="2400" b="1" i="1" smtClean="0">
                        <a:latin typeface="Cambria Math" panose="02040503050406030204" pitchFamily="18" charset="0"/>
                        <a:ea typeface="+mj-ea"/>
                      </a:rPr>
                      <m:t>𝒙</m:t>
                    </m:r>
                  </m:oMath>
                </a14:m>
                <a:r>
                  <a:rPr lang="zh-CN" altLang="en-US" sz="2400" b="0" dirty="0">
                    <a:latin typeface="+mj-ea"/>
                    <a:ea typeface="+mj-ea"/>
                  </a:rPr>
                  <a:t>的期望损失（</a:t>
                </a:r>
                <a:r>
                  <a:rPr lang="en-US" altLang="zh-CN" sz="2400" b="0" dirty="0">
                    <a:latin typeface="+mj-ea"/>
                    <a:ea typeface="+mj-ea"/>
                  </a:rPr>
                  <a:t>expected loss</a:t>
                </a:r>
                <a:r>
                  <a:rPr lang="zh-CN" altLang="en-US" sz="2400" b="0" dirty="0">
                    <a:latin typeface="+mj-ea"/>
                    <a:ea typeface="+mj-ea"/>
                  </a:rPr>
                  <a:t>），即在样本上的“条件风险”（</a:t>
                </a:r>
                <a:r>
                  <a:rPr lang="en-US" altLang="zh-CN" sz="2400" b="0" dirty="0">
                    <a:latin typeface="+mj-ea"/>
                    <a:ea typeface="+mj-ea"/>
                  </a:rPr>
                  <a:t>conditional risk</a:t>
                </a:r>
                <a:r>
                  <a:rPr lang="zh-CN" altLang="en-US" sz="2400" b="0" dirty="0">
                    <a:latin typeface="+mj-ea"/>
                    <a:ea typeface="+mj-ea"/>
                  </a:rPr>
                  <a:t>）</a:t>
                </a:r>
                <a:endParaRPr lang="en-US" altLang="zh-CN" sz="2400" b="0" dirty="0">
                  <a:latin typeface="+mj-ea"/>
                  <a:ea typeface="+mj-ea"/>
                </a:endParaRPr>
              </a:p>
              <a:p>
                <a:pPr marL="0" lvl="1" indent="0">
                  <a:lnSpc>
                    <a:spcPct val="150000"/>
                  </a:lnSpc>
                  <a:buNone/>
                </a:pPr>
                <a:endParaRPr lang="zh-CN" altLang="en-US" sz="2400" b="0" dirty="0">
                  <a:latin typeface="+mj-ea"/>
                  <a:ea typeface="+mj-ea"/>
                </a:endParaRPr>
              </a:p>
            </p:txBody>
          </p:sp>
        </mc:Choice>
        <mc:Fallback xmlns="">
          <p:sp>
            <p:nvSpPr>
              <p:cNvPr id="3" name="内容占位符 2">
                <a:extLst>
                  <a:ext uri="{FF2B5EF4-FFF2-40B4-BE49-F238E27FC236}">
                    <a16:creationId xmlns:a16="http://schemas.microsoft.com/office/drawing/2014/main" id="{13AB97C1-ECC7-4665-BFBD-8099CFFE1B44}"/>
                  </a:ext>
                </a:extLst>
              </p:cNvPr>
              <p:cNvSpPr>
                <a:spLocks noGrp="1" noRot="1" noChangeAspect="1" noMove="1" noResize="1" noEditPoints="1" noAdjustHandles="1" noChangeArrowheads="1" noChangeShapeType="1" noTextEdit="1"/>
              </p:cNvSpPr>
              <p:nvPr>
                <p:ph idx="1"/>
              </p:nvPr>
            </p:nvSpPr>
            <p:spPr>
              <a:xfrm>
                <a:off x="345936" y="1283073"/>
                <a:ext cx="11523662" cy="2603136"/>
              </a:xfrm>
              <a:blipFill>
                <a:blip r:embed="rId3"/>
                <a:stretch>
                  <a:fillRect l="-847" r="-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044395-0203-C84A-A0BA-376783128317}"/>
                  </a:ext>
                </a:extLst>
              </p:cNvPr>
              <p:cNvSpPr txBox="1"/>
              <p:nvPr/>
            </p:nvSpPr>
            <p:spPr>
              <a:xfrm>
                <a:off x="4346665" y="3346061"/>
                <a:ext cx="3233642"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e>
                        <m:e>
                          <m:r>
                            <a:rPr lang="en-US" altLang="zh-CN" b="1" i="1" dirty="0" smtClean="0">
                              <a:latin typeface="Cambria Math" panose="02040503050406030204" pitchFamily="18" charset="0"/>
                            </a:rPr>
                            <m:t>𝒙</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e>
                      </m:nary>
                    </m:oMath>
                  </m:oMathPara>
                </a14:m>
                <a:endParaRPr lang="zh-CN" altLang="en-US" dirty="0"/>
              </a:p>
            </p:txBody>
          </p:sp>
        </mc:Choice>
        <mc:Fallback xmlns="">
          <p:sp>
            <p:nvSpPr>
              <p:cNvPr id="4" name="文本框 3">
                <a:extLst>
                  <a:ext uri="{FF2B5EF4-FFF2-40B4-BE49-F238E27FC236}">
                    <a16:creationId xmlns:a16="http://schemas.microsoft.com/office/drawing/2014/main" id="{AD044395-0203-C84A-A0BA-376783128317}"/>
                  </a:ext>
                </a:extLst>
              </p:cNvPr>
              <p:cNvSpPr txBox="1">
                <a:spLocks noRot="1" noChangeAspect="1" noMove="1" noResize="1" noEditPoints="1" noAdjustHandles="1" noChangeArrowheads="1" noChangeShapeType="1" noTextEdit="1"/>
              </p:cNvSpPr>
              <p:nvPr/>
            </p:nvSpPr>
            <p:spPr>
              <a:xfrm>
                <a:off x="4346665" y="3346061"/>
                <a:ext cx="3233642" cy="10802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4AD649B0-3B64-3BF4-3895-6FFECFEB8AA7}"/>
                  </a:ext>
                </a:extLst>
              </p:cNvPr>
              <p:cNvSpPr txBox="1">
                <a:spLocks/>
              </p:cNvSpPr>
              <p:nvPr/>
            </p:nvSpPr>
            <p:spPr>
              <a:xfrm>
                <a:off x="345936" y="4196086"/>
                <a:ext cx="11610747" cy="1394822"/>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其中，</a:t>
                </a:r>
                <a14:m>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oMath>
                </a14:m>
                <a:r>
                  <a:rPr lang="zh-CN" altLang="en-US" sz="2400" b="0" kern="0" dirty="0">
                    <a:latin typeface="+mj-ea"/>
                    <a:ea typeface="+mj-ea"/>
                  </a:rPr>
                  <a:t>为后验概率。</a:t>
                </a:r>
                <a:endParaRPr lang="en-US" altLang="zh-CN" sz="2400" b="0" kern="0" dirty="0">
                  <a:latin typeface="+mj-ea"/>
                  <a:ea typeface="+mj-ea"/>
                </a:endParaRPr>
              </a:p>
              <a:p>
                <a:pPr marL="342900" lvl="1" indent="-342900">
                  <a:lnSpc>
                    <a:spcPct val="150000"/>
                  </a:lnSpc>
                  <a:buFont typeface="Wingdings" panose="05000000000000000000" pitchFamily="2" charset="2"/>
                  <a:buChar char="Ø"/>
                </a:pPr>
                <a:r>
                  <a:rPr lang="en-US" altLang="zh-CN" sz="2400" dirty="0">
                    <a:solidFill>
                      <a:srgbClr val="0033CC"/>
                    </a:solidFill>
                    <a:latin typeface="+mj-ea"/>
                    <a:ea typeface="+mj-ea"/>
                  </a:rPr>
                  <a:t>【</a:t>
                </a:r>
                <a:r>
                  <a:rPr lang="zh-CN" altLang="en-US" sz="2400" dirty="0">
                    <a:solidFill>
                      <a:srgbClr val="0033CC"/>
                    </a:solidFill>
                    <a:latin typeface="+mj-ea"/>
                    <a:ea typeface="+mj-ea"/>
                  </a:rPr>
                  <a:t>总体风险</a:t>
                </a:r>
                <a:r>
                  <a:rPr lang="en-US" altLang="zh-CN" sz="2400" dirty="0">
                    <a:solidFill>
                      <a:srgbClr val="0033CC"/>
                    </a:solidFill>
                    <a:latin typeface="+mj-ea"/>
                    <a:ea typeface="+mj-ea"/>
                  </a:rPr>
                  <a:t>】</a:t>
                </a:r>
                <a:r>
                  <a:rPr lang="zh-CN" altLang="en-US" sz="2400" b="0" dirty="0">
                    <a:solidFill>
                      <a:srgbClr val="0033CC"/>
                    </a:solidFill>
                    <a:latin typeface="+mj-ea"/>
                    <a:ea typeface="+mj-ea"/>
                  </a:rPr>
                  <a:t>：</a:t>
                </a:r>
                <a:r>
                  <a:rPr lang="zh-CN" altLang="en-US" sz="2400" b="0" dirty="0">
                    <a:latin typeface="+mj-ea"/>
                    <a:ea typeface="+mj-ea"/>
                  </a:rPr>
                  <a:t>全部样本构成的总体风险为</a:t>
                </a:r>
                <a:endParaRPr lang="en-US" altLang="zh-CN" sz="2400" b="0" kern="0" dirty="0">
                  <a:latin typeface="+mj-ea"/>
                  <a:ea typeface="+mj-ea"/>
                </a:endParaRPr>
              </a:p>
            </p:txBody>
          </p:sp>
        </mc:Choice>
        <mc:Fallback xmlns="">
          <p:sp>
            <p:nvSpPr>
              <p:cNvPr id="5" name="内容占位符 2">
                <a:extLst>
                  <a:ext uri="{FF2B5EF4-FFF2-40B4-BE49-F238E27FC236}">
                    <a16:creationId xmlns:a16="http://schemas.microsoft.com/office/drawing/2014/main" id="{4AD649B0-3B64-3BF4-3895-6FFECFEB8AA7}"/>
                  </a:ext>
                </a:extLst>
              </p:cNvPr>
              <p:cNvSpPr txBox="1">
                <a:spLocks noRot="1" noChangeAspect="1" noMove="1" noResize="1" noEditPoints="1" noAdjustHandles="1" noChangeArrowheads="1" noChangeShapeType="1" noTextEdit="1"/>
              </p:cNvSpPr>
              <p:nvPr/>
            </p:nvSpPr>
            <p:spPr>
              <a:xfrm>
                <a:off x="345936" y="4196086"/>
                <a:ext cx="11610747" cy="1394822"/>
              </a:xfrm>
              <a:prstGeom prst="rect">
                <a:avLst/>
              </a:prstGeom>
              <a:blipFill>
                <a:blip r:embed="rId5"/>
                <a:stretch>
                  <a:fillRect l="-8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161E795-FD11-274E-5E05-9735C0930870}"/>
                  </a:ext>
                </a:extLst>
              </p:cNvPr>
              <p:cNvSpPr txBox="1"/>
              <p:nvPr/>
            </p:nvSpPr>
            <p:spPr>
              <a:xfrm>
                <a:off x="4346665" y="5574927"/>
                <a:ext cx="30215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𝔼</m:t>
                          </m:r>
                        </m:e>
                        <m:sub>
                          <m:r>
                            <a:rPr lang="en-US" altLang="zh-CN" b="1" i="1" smtClean="0">
                              <a:latin typeface="Cambria Math" panose="02040503050406030204" pitchFamily="18" charset="0"/>
                            </a:rPr>
                            <m:t>𝒙</m:t>
                          </m:r>
                        </m:sub>
                      </m:sSub>
                      <m:r>
                        <a:rPr lang="en-US" altLang="zh-CN" b="0" i="1" smtClean="0">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e>
                          <m:r>
                            <a:rPr lang="en-US" altLang="zh-CN" b="1" i="1" dirty="0">
                              <a:latin typeface="Cambria Math" panose="02040503050406030204" pitchFamily="18" charset="0"/>
                            </a:rPr>
                            <m:t>𝒙</m:t>
                          </m:r>
                        </m:e>
                      </m:d>
                      <m:r>
                        <a:rPr lang="en-US" altLang="zh-CN" b="0" i="1" dirty="0"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3161E795-FD11-274E-5E05-9735C0930870}"/>
                  </a:ext>
                </a:extLst>
              </p:cNvPr>
              <p:cNvSpPr txBox="1">
                <a:spLocks noRot="1" noChangeAspect="1" noMove="1" noResize="1" noEditPoints="1" noAdjustHandles="1" noChangeArrowheads="1" noChangeShapeType="1" noTextEdit="1"/>
              </p:cNvSpPr>
              <p:nvPr/>
            </p:nvSpPr>
            <p:spPr>
              <a:xfrm>
                <a:off x="4346665" y="5574927"/>
                <a:ext cx="3021532" cy="369332"/>
              </a:xfrm>
              <a:prstGeom prst="rect">
                <a:avLst/>
              </a:prstGeom>
              <a:blipFill>
                <a:blip r:embed="rId6"/>
                <a:stretch>
                  <a:fillRect l="-1613" r="-3024" b="-3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604ADD2-AFDF-38CB-D905-00AC22B9ED3C}"/>
                  </a:ext>
                </a:extLst>
              </p:cNvPr>
              <p:cNvSpPr txBox="1">
                <a:spLocks/>
              </p:cNvSpPr>
              <p:nvPr/>
            </p:nvSpPr>
            <p:spPr>
              <a:xfrm>
                <a:off x="345936" y="6018342"/>
                <a:ext cx="11610747" cy="669841"/>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其中，</a:t>
                </a:r>
                <a14:m>
                  <m:oMath xmlns:m="http://schemas.openxmlformats.org/officeDocument/2006/math">
                    <m:r>
                      <a:rPr lang="en-US" altLang="zh-CN" sz="2400" b="0" i="1" smtClean="0">
                        <a:latin typeface="Cambria Math" panose="02040503050406030204" pitchFamily="18" charset="0"/>
                      </a:rPr>
                      <m:t>h</m:t>
                    </m:r>
                  </m:oMath>
                </a14:m>
                <a:r>
                  <a:rPr lang="zh-CN" altLang="en-US" sz="2400" b="0" kern="0" dirty="0">
                    <a:latin typeface="+mj-ea"/>
                    <a:ea typeface="+mj-ea"/>
                  </a:rPr>
                  <a:t>为分类器（模型）。显然，分类效果越准确的</a:t>
                </a:r>
                <a14:m>
                  <m:oMath xmlns:m="http://schemas.openxmlformats.org/officeDocument/2006/math">
                    <m:r>
                      <a:rPr lang="en-US" altLang="zh-CN" sz="2400" b="0" i="1">
                        <a:latin typeface="Cambria Math" panose="02040503050406030204" pitchFamily="18" charset="0"/>
                      </a:rPr>
                      <m:t>h</m:t>
                    </m:r>
                  </m:oMath>
                </a14:m>
                <a:r>
                  <a:rPr lang="zh-CN" altLang="en-US" sz="2400" b="0" kern="0" dirty="0">
                    <a:latin typeface="+mj-ea"/>
                    <a:ea typeface="+mj-ea"/>
                  </a:rPr>
                  <a:t>，条件风险和总体风险越小。</a:t>
                </a:r>
              </a:p>
            </p:txBody>
          </p:sp>
        </mc:Choice>
        <mc:Fallback xmlns="">
          <p:sp>
            <p:nvSpPr>
              <p:cNvPr id="7" name="内容占位符 2">
                <a:extLst>
                  <a:ext uri="{FF2B5EF4-FFF2-40B4-BE49-F238E27FC236}">
                    <a16:creationId xmlns:a16="http://schemas.microsoft.com/office/drawing/2014/main" id="{B604ADD2-AFDF-38CB-D905-00AC22B9ED3C}"/>
                  </a:ext>
                </a:extLst>
              </p:cNvPr>
              <p:cNvSpPr txBox="1">
                <a:spLocks noRot="1" noChangeAspect="1" noMove="1" noResize="1" noEditPoints="1" noAdjustHandles="1" noChangeArrowheads="1" noChangeShapeType="1" noTextEdit="1"/>
              </p:cNvSpPr>
              <p:nvPr/>
            </p:nvSpPr>
            <p:spPr>
              <a:xfrm>
                <a:off x="345936" y="6018342"/>
                <a:ext cx="11610747" cy="669841"/>
              </a:xfrm>
              <a:prstGeom prst="rect">
                <a:avLst/>
              </a:prstGeom>
              <a:blipFill>
                <a:blip r:embed="rId7"/>
                <a:stretch>
                  <a:fillRect l="-840" b="-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840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345936" y="1283073"/>
                <a:ext cx="11523662" cy="1238058"/>
              </a:xfrm>
            </p:spPr>
            <p:txBody>
              <a:bodyPr/>
              <a:lstStyle/>
              <a:p>
                <a:pPr marL="0" lvl="1" indent="0">
                  <a:lnSpc>
                    <a:spcPct val="150000"/>
                  </a:lnSpc>
                  <a:buNone/>
                </a:pPr>
                <a:r>
                  <a:rPr lang="zh-CN" altLang="en-US" sz="2400" dirty="0">
                    <a:ea typeface="+mj-ea"/>
                  </a:rPr>
                  <a:t>贝叶斯判定准则（</a:t>
                </a:r>
                <a:r>
                  <a:rPr lang="en-US" altLang="zh-CN" sz="2400" dirty="0">
                    <a:ea typeface="+mj-ea"/>
                  </a:rPr>
                  <a:t>Bayes decision rule</a:t>
                </a:r>
                <a:r>
                  <a:rPr lang="zh-CN" altLang="en-US" sz="2400" dirty="0">
                    <a:ea typeface="+mj-ea"/>
                  </a:rPr>
                  <a:t>）</a:t>
                </a:r>
                <a:r>
                  <a:rPr lang="zh-CN" altLang="en-US" sz="2400" b="0" dirty="0">
                    <a:ea typeface="+mj-ea"/>
                  </a:rPr>
                  <a:t>：为最小化总体风险</a:t>
                </a:r>
                <a14:m>
                  <m:oMath xmlns:m="http://schemas.openxmlformats.org/officeDocument/2006/math">
                    <m:r>
                      <a:rPr lang="en-US" altLang="zh-CN" sz="2400" b="0" i="1" dirty="0">
                        <a:latin typeface="Cambria Math" panose="02040503050406030204" pitchFamily="18" charset="0"/>
                      </a:rPr>
                      <m:t>𝑅</m:t>
                    </m:r>
                    <m:r>
                      <a:rPr lang="en-US" altLang="zh-CN" sz="2400" b="0" i="1" dirty="0">
                        <a:latin typeface="Cambria Math" panose="02040503050406030204" pitchFamily="18" charset="0"/>
                      </a:rPr>
                      <m:t>(</m:t>
                    </m:r>
                    <m:r>
                      <a:rPr lang="en-US" altLang="zh-CN" sz="2400" b="0" i="1" dirty="0">
                        <a:latin typeface="Cambria Math" panose="02040503050406030204" pitchFamily="18" charset="0"/>
                      </a:rPr>
                      <m:t>h</m:t>
                    </m:r>
                    <m:r>
                      <a:rPr lang="en-US" altLang="zh-CN" sz="2400" b="0" i="1" dirty="0">
                        <a:latin typeface="Cambria Math" panose="02040503050406030204" pitchFamily="18" charset="0"/>
                      </a:rPr>
                      <m:t>)</m:t>
                    </m:r>
                  </m:oMath>
                </a14:m>
                <a:r>
                  <a:rPr lang="zh-CN" altLang="en-US" sz="2400" b="0" dirty="0">
                    <a:latin typeface="+mj-ea"/>
                    <a:ea typeface="+mj-ea"/>
                  </a:rPr>
                  <a:t>，只需要在每个样本上选择哪个能使条件风险</a:t>
                </a:r>
                <a14:m>
                  <m:oMath xmlns:m="http://schemas.openxmlformats.org/officeDocument/2006/math">
                    <m:r>
                      <a:rPr lang="en-US" altLang="zh-CN" sz="2400" b="0" i="1" dirty="0">
                        <a:latin typeface="Cambria Math" panose="02040503050406030204" pitchFamily="18" charset="0"/>
                      </a:rPr>
                      <m:t>𝑅</m:t>
                    </m:r>
                    <m:r>
                      <a:rPr lang="en-US" altLang="zh-CN" sz="2400" b="0" i="1" dirty="0">
                        <a:latin typeface="Cambria Math" panose="02040503050406030204" pitchFamily="18" charset="0"/>
                      </a:rPr>
                      <m:t>(</m:t>
                    </m:r>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0" i="1" dirty="0">
                        <a:latin typeface="Cambria Math" panose="02040503050406030204" pitchFamily="18" charset="0"/>
                      </a:rPr>
                      <m:t>)</m:t>
                    </m:r>
                  </m:oMath>
                </a14:m>
                <a:r>
                  <a:rPr lang="zh-CN" altLang="en-US" sz="2400" b="0" dirty="0">
                    <a:latin typeface="+mj-ea"/>
                    <a:ea typeface="+mj-ea"/>
                  </a:rPr>
                  <a:t>最小的类别标记，即</a:t>
                </a:r>
                <a:endParaRPr lang="en-US" altLang="zh-CN" sz="2400" b="0" dirty="0">
                  <a:latin typeface="+mj-ea"/>
                  <a:ea typeface="+mj-ea"/>
                </a:endParaRPr>
              </a:p>
              <a:p>
                <a:pPr marL="0" lvl="1" indent="0">
                  <a:lnSpc>
                    <a:spcPct val="150000"/>
                  </a:lnSpc>
                  <a:buNone/>
                </a:pPr>
                <a:endParaRPr lang="zh-CN" altLang="en-US" sz="2400" b="0" dirty="0">
                  <a:latin typeface="+mj-ea"/>
                  <a:ea typeface="+mj-ea"/>
                </a:endParaRPr>
              </a:p>
            </p:txBody>
          </p:sp>
        </mc:Choice>
        <mc:Fallback xmlns="">
          <p:sp>
            <p:nvSpPr>
              <p:cNvPr id="3" name="内容占位符 2">
                <a:extLst>
                  <a:ext uri="{FF2B5EF4-FFF2-40B4-BE49-F238E27FC236}">
                    <a16:creationId xmlns:a16="http://schemas.microsoft.com/office/drawing/2014/main" id="{13AB97C1-ECC7-4665-BFBD-8099CFFE1B44}"/>
                  </a:ext>
                </a:extLst>
              </p:cNvPr>
              <p:cNvSpPr>
                <a:spLocks noGrp="1" noRot="1" noChangeAspect="1" noMove="1" noResize="1" noEditPoints="1" noAdjustHandles="1" noChangeArrowheads="1" noChangeShapeType="1" noTextEdit="1"/>
              </p:cNvSpPr>
              <p:nvPr>
                <p:ph idx="1"/>
              </p:nvPr>
            </p:nvSpPr>
            <p:spPr>
              <a:xfrm>
                <a:off x="345936" y="1283073"/>
                <a:ext cx="11523662" cy="1238058"/>
              </a:xfrm>
              <a:blipFill>
                <a:blip r:embed="rId3"/>
                <a:stretch>
                  <a:fillRect l="-847"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044395-0203-C84A-A0BA-376783128317}"/>
                  </a:ext>
                </a:extLst>
              </p:cNvPr>
              <p:cNvSpPr txBox="1"/>
              <p:nvPr/>
            </p:nvSpPr>
            <p:spPr>
              <a:xfrm>
                <a:off x="4026625" y="2521131"/>
                <a:ext cx="3150863" cy="522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lim>
                              </m:limLow>
                            </m:fName>
                            <m:e>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i="1" dirty="0">
                                  <a:latin typeface="Cambria Math" panose="02040503050406030204" pitchFamily="18" charset="0"/>
                                </a:rPr>
                                <m:t>𝑐</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b="0" i="1" smtClean="0">
                                  <a:latin typeface="Cambria Math" panose="02040503050406030204" pitchFamily="18" charset="0"/>
                                </a:rPr>
                                <m:t>)</m:t>
                              </m:r>
                            </m:e>
                          </m:func>
                        </m:e>
                      </m:func>
                    </m:oMath>
                  </m:oMathPara>
                </a14:m>
                <a:endParaRPr lang="zh-CN" altLang="en-US" dirty="0"/>
              </a:p>
            </p:txBody>
          </p:sp>
        </mc:Choice>
        <mc:Fallback xmlns="">
          <p:sp>
            <p:nvSpPr>
              <p:cNvPr id="4" name="文本框 3">
                <a:extLst>
                  <a:ext uri="{FF2B5EF4-FFF2-40B4-BE49-F238E27FC236}">
                    <a16:creationId xmlns:a16="http://schemas.microsoft.com/office/drawing/2014/main" id="{AD044395-0203-C84A-A0BA-376783128317}"/>
                  </a:ext>
                </a:extLst>
              </p:cNvPr>
              <p:cNvSpPr txBox="1">
                <a:spLocks noRot="1" noChangeAspect="1" noMove="1" noResize="1" noEditPoints="1" noAdjustHandles="1" noChangeArrowheads="1" noChangeShapeType="1" noTextEdit="1"/>
              </p:cNvSpPr>
              <p:nvPr/>
            </p:nvSpPr>
            <p:spPr>
              <a:xfrm>
                <a:off x="4026625" y="2521131"/>
                <a:ext cx="3150863" cy="522002"/>
              </a:xfrm>
              <a:prstGeom prst="rect">
                <a:avLst/>
              </a:prstGeom>
              <a:blipFill>
                <a:blip r:embed="rId4"/>
                <a:stretch>
                  <a:fillRect l="-1744" r="-2907" b="-1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4AD649B0-3B64-3BF4-3895-6FFECFEB8AA7}"/>
                  </a:ext>
                </a:extLst>
              </p:cNvPr>
              <p:cNvSpPr txBox="1">
                <a:spLocks/>
              </p:cNvSpPr>
              <p:nvPr/>
            </p:nvSpPr>
            <p:spPr>
              <a:xfrm>
                <a:off x="345936" y="3053092"/>
                <a:ext cx="11610747" cy="1394822"/>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此时，</a:t>
                </a:r>
                <a14:m>
                  <m:oMath xmlns:m="http://schemas.openxmlformats.org/officeDocument/2006/math">
                    <m:sSup>
                      <m:sSupPr>
                        <m:ctrlPr>
                          <a:rPr lang="zh-CN" altLang="en-US" sz="2400" i="1" dirty="0">
                            <a:latin typeface="Cambria Math" panose="02040503050406030204" pitchFamily="18" charset="0"/>
                          </a:rPr>
                        </m:ctrlPr>
                      </m:sSupPr>
                      <m:e>
                        <m:r>
                          <a:rPr lang="en-US" altLang="zh-CN" sz="2400" i="1">
                            <a:latin typeface="Cambria Math" panose="02040503050406030204" pitchFamily="18" charset="0"/>
                          </a:rPr>
                          <m:t>h</m:t>
                        </m:r>
                      </m:e>
                      <m:sup>
                        <m:r>
                          <a:rPr lang="en-US" altLang="zh-CN" sz="2400" b="0" i="1" dirty="0">
                            <a:latin typeface="Cambria Math" panose="02040503050406030204" pitchFamily="18" charset="0"/>
                          </a:rPr>
                          <m:t>∗</m:t>
                        </m:r>
                      </m:sup>
                    </m:sSup>
                  </m:oMath>
                </a14:m>
                <a:r>
                  <a:rPr lang="zh-CN" altLang="en-US" sz="2400" b="0" kern="0" dirty="0">
                    <a:latin typeface="+mj-ea"/>
                    <a:ea typeface="+mj-ea"/>
                  </a:rPr>
                  <a:t>称为贝叶斯最优分类器（</a:t>
                </a:r>
                <a:r>
                  <a:rPr lang="en-US" altLang="zh-CN" sz="2400" b="0" kern="0" dirty="0">
                    <a:latin typeface="+mj-ea"/>
                    <a:ea typeface="+mj-ea"/>
                  </a:rPr>
                  <a:t>Bayes optimal classifier</a:t>
                </a:r>
                <a:r>
                  <a:rPr lang="zh-CN" altLang="en-US" sz="2400" b="0" kern="0" dirty="0">
                    <a:latin typeface="+mj-ea"/>
                    <a:ea typeface="+mj-ea"/>
                  </a:rPr>
                  <a:t>）。</a:t>
                </a:r>
                <a:endParaRPr lang="en-US" altLang="zh-CN" sz="2400" b="0" kern="0" dirty="0">
                  <a:latin typeface="+mj-ea"/>
                  <a:ea typeface="+mj-ea"/>
                </a:endParaRPr>
              </a:p>
              <a:p>
                <a:pPr marL="342900" lvl="1" indent="342900">
                  <a:lnSpc>
                    <a:spcPct val="150000"/>
                  </a:lnSpc>
                  <a:buFont typeface="Wingdings" panose="05000000000000000000" pitchFamily="2" charset="2"/>
                  <a:buChar char="Ø"/>
                </a:pPr>
                <a:r>
                  <a:rPr lang="zh-CN" altLang="en-US" sz="2400" b="0" kern="0" dirty="0">
                    <a:latin typeface="+mj-ea"/>
                    <a:ea typeface="+mj-ea"/>
                  </a:rPr>
                  <a:t>与之对应的总体风险</a:t>
                </a:r>
                <a14:m>
                  <m:oMath xmlns:m="http://schemas.openxmlformats.org/officeDocument/2006/math">
                    <m:sSup>
                      <m:sSupPr>
                        <m:ctrlPr>
                          <a:rPr lang="zh-CN" altLang="en-US"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𝑅</m:t>
                        </m:r>
                        <m:r>
                          <a:rPr lang="en-US" altLang="zh-CN" sz="2400" b="0" i="1" dirty="0" smtClean="0">
                            <a:latin typeface="Cambria Math" panose="02040503050406030204" pitchFamily="18" charset="0"/>
                          </a:rPr>
                          <m:t>(</m:t>
                        </m:r>
                        <m:r>
                          <a:rPr lang="en-US" altLang="zh-CN" sz="2400" b="0" i="1">
                            <a:latin typeface="Cambria Math" panose="02040503050406030204" pitchFamily="18" charset="0"/>
                          </a:rPr>
                          <m:t>h</m:t>
                        </m:r>
                      </m:e>
                      <m:sup>
                        <m:r>
                          <a:rPr lang="en-US" altLang="zh-CN" sz="2400" b="0" i="1" dirty="0" smtClean="0">
                            <a:latin typeface="Cambria Math" panose="02040503050406030204" pitchFamily="18" charset="0"/>
                          </a:rPr>
                          <m:t>∗</m:t>
                        </m:r>
                      </m:sup>
                    </m:sSup>
                    <m:r>
                      <a:rPr lang="en-US" altLang="zh-CN" sz="2400" b="0" i="1" dirty="0" smtClean="0">
                        <a:latin typeface="Cambria Math" panose="02040503050406030204" pitchFamily="18" charset="0"/>
                      </a:rPr>
                      <m:t>)</m:t>
                    </m:r>
                  </m:oMath>
                </a14:m>
                <a:r>
                  <a:rPr lang="zh-CN" altLang="en-US" sz="2400" b="0" kern="0" dirty="0">
                    <a:latin typeface="+mj-ea"/>
                    <a:ea typeface="+mj-ea"/>
                  </a:rPr>
                  <a:t>称为贝叶斯风险 </a:t>
                </a:r>
                <a:r>
                  <a:rPr lang="en-US" altLang="zh-CN" sz="2400" b="0" kern="0" dirty="0">
                    <a:latin typeface="+mj-ea"/>
                    <a:ea typeface="+mj-ea"/>
                  </a:rPr>
                  <a:t>(Bayes risk)</a:t>
                </a:r>
              </a:p>
              <a:p>
                <a:pPr marL="342900" lvl="1" indent="342900">
                  <a:lnSpc>
                    <a:spcPct val="150000"/>
                  </a:lnSpc>
                  <a:buFont typeface="Wingdings" panose="05000000000000000000" pitchFamily="2" charset="2"/>
                  <a:buChar char="Ø"/>
                </a:pPr>
                <a14:m>
                  <m:oMath xmlns:m="http://schemas.openxmlformats.org/officeDocument/2006/math">
                    <m:r>
                      <a:rPr lang="en-US" altLang="zh-CN" sz="2400" b="0" i="1" dirty="0" smtClean="0">
                        <a:latin typeface="Cambria Math" panose="02040503050406030204" pitchFamily="18" charset="0"/>
                      </a:rPr>
                      <m:t>1−</m:t>
                    </m:r>
                    <m:sSup>
                      <m:sSupPr>
                        <m:ctrlPr>
                          <a:rPr lang="zh-CN" altLang="en-US"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𝑅</m:t>
                        </m:r>
                        <m:r>
                          <a:rPr lang="en-US" altLang="zh-CN" sz="2400" b="0" i="1" dirty="0" smtClean="0">
                            <a:latin typeface="Cambria Math" panose="02040503050406030204" pitchFamily="18" charset="0"/>
                          </a:rPr>
                          <m:t>(</m:t>
                        </m:r>
                        <m:r>
                          <a:rPr lang="en-US" altLang="zh-CN" sz="2400" b="0" i="1">
                            <a:latin typeface="Cambria Math" panose="02040503050406030204" pitchFamily="18" charset="0"/>
                          </a:rPr>
                          <m:t>h</m:t>
                        </m:r>
                      </m:e>
                      <m:sup>
                        <m:r>
                          <a:rPr lang="en-US" altLang="zh-CN" sz="2400" b="0" i="1" dirty="0" smtClean="0">
                            <a:latin typeface="Cambria Math" panose="02040503050406030204" pitchFamily="18" charset="0"/>
                          </a:rPr>
                          <m:t>∗</m:t>
                        </m:r>
                      </m:sup>
                    </m:sSup>
                    <m:r>
                      <a:rPr lang="en-US" altLang="zh-CN" sz="2400" b="0" i="1" dirty="0" smtClean="0">
                        <a:latin typeface="Cambria Math" panose="02040503050406030204" pitchFamily="18" charset="0"/>
                      </a:rPr>
                      <m:t>)</m:t>
                    </m:r>
                  </m:oMath>
                </a14:m>
                <a:r>
                  <a:rPr lang="zh-CN" altLang="en-US" sz="2400" b="0" kern="0" dirty="0">
                    <a:latin typeface="+mj-ea"/>
                    <a:ea typeface="+mj-ea"/>
                  </a:rPr>
                  <a:t>反映了分类器所能达到的最好性能，即通过机器学习所能产生的模型精度的理论上限。</a:t>
                </a:r>
              </a:p>
              <a:p>
                <a:pPr marL="0" lvl="1" indent="0">
                  <a:lnSpc>
                    <a:spcPct val="150000"/>
                  </a:lnSpc>
                  <a:buFontTx/>
                  <a:buNone/>
                </a:pPr>
                <a:endParaRPr lang="en-US" altLang="zh-CN" sz="2400" b="0" kern="0" dirty="0">
                  <a:latin typeface="+mj-ea"/>
                  <a:ea typeface="+mj-ea"/>
                </a:endParaRPr>
              </a:p>
            </p:txBody>
          </p:sp>
        </mc:Choice>
        <mc:Fallback xmlns="">
          <p:sp>
            <p:nvSpPr>
              <p:cNvPr id="5" name="内容占位符 2">
                <a:extLst>
                  <a:ext uri="{FF2B5EF4-FFF2-40B4-BE49-F238E27FC236}">
                    <a16:creationId xmlns:a16="http://schemas.microsoft.com/office/drawing/2014/main" id="{4AD649B0-3B64-3BF4-3895-6FFECFEB8AA7}"/>
                  </a:ext>
                </a:extLst>
              </p:cNvPr>
              <p:cNvSpPr txBox="1">
                <a:spLocks noRot="1" noChangeAspect="1" noMove="1" noResize="1" noEditPoints="1" noAdjustHandles="1" noChangeArrowheads="1" noChangeShapeType="1" noTextEdit="1"/>
              </p:cNvSpPr>
              <p:nvPr/>
            </p:nvSpPr>
            <p:spPr>
              <a:xfrm>
                <a:off x="345936" y="3053092"/>
                <a:ext cx="11610747" cy="1394822"/>
              </a:xfrm>
              <a:prstGeom prst="rect">
                <a:avLst/>
              </a:prstGeom>
              <a:blipFill>
                <a:blip r:embed="rId5"/>
                <a:stretch>
                  <a:fillRect l="-840" r="-735" b="-79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675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345936" y="1283073"/>
                <a:ext cx="11523662" cy="735138"/>
              </a:xfrm>
            </p:spPr>
            <p:txBody>
              <a:bodyPr/>
              <a:lstStyle/>
              <a:p>
                <a:pPr marL="0" lvl="1" indent="0">
                  <a:lnSpc>
                    <a:spcPct val="150000"/>
                  </a:lnSpc>
                  <a:buNone/>
                </a:pPr>
                <a:r>
                  <a:rPr lang="zh-CN" altLang="en-US" sz="2400" b="0" dirty="0">
                    <a:ea typeface="+mj-ea"/>
                  </a:rPr>
                  <a:t>具体来说，若目标是最小化分类错误率，则</a:t>
                </a:r>
                <a14:m>
                  <m:oMath xmlns:m="http://schemas.openxmlformats.org/officeDocument/2006/math">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𝑖𝑗</m:t>
                        </m:r>
                      </m:sub>
                    </m:sSub>
                  </m:oMath>
                </a14:m>
                <a:r>
                  <a:rPr lang="zh-CN" altLang="en-US" sz="2400" b="0" dirty="0">
                    <a:ea typeface="+mj-ea"/>
                  </a:rPr>
                  <a:t>误判损失可写为</a:t>
                </a:r>
              </a:p>
            </p:txBody>
          </p:sp>
        </mc:Choice>
        <mc:Fallback xmlns="">
          <p:sp>
            <p:nvSpPr>
              <p:cNvPr id="3" name="内容占位符 2">
                <a:extLst>
                  <a:ext uri="{FF2B5EF4-FFF2-40B4-BE49-F238E27FC236}">
                    <a16:creationId xmlns:a16="http://schemas.microsoft.com/office/drawing/2014/main" id="{13AB97C1-ECC7-4665-BFBD-8099CFFE1B44}"/>
                  </a:ext>
                </a:extLst>
              </p:cNvPr>
              <p:cNvSpPr>
                <a:spLocks noGrp="1" noRot="1" noChangeAspect="1" noMove="1" noResize="1" noEditPoints="1" noAdjustHandles="1" noChangeArrowheads="1" noChangeShapeType="1" noTextEdit="1"/>
              </p:cNvSpPr>
              <p:nvPr>
                <p:ph idx="1"/>
              </p:nvPr>
            </p:nvSpPr>
            <p:spPr>
              <a:xfrm>
                <a:off x="345936" y="1283073"/>
                <a:ext cx="11523662" cy="735138"/>
              </a:xfrm>
              <a:blipFill>
                <a:blip r:embed="rId3"/>
                <a:stretch>
                  <a:fillRect l="-847" b="-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4AD649B0-3B64-3BF4-3895-6FFECFEB8AA7}"/>
                  </a:ext>
                </a:extLst>
              </p:cNvPr>
              <p:cNvSpPr txBox="1">
                <a:spLocks/>
              </p:cNvSpPr>
              <p:nvPr/>
            </p:nvSpPr>
            <p:spPr>
              <a:xfrm>
                <a:off x="345936" y="3053092"/>
                <a:ext cx="11610747" cy="54418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此时单个样本</a:t>
                </a:r>
                <a14:m>
                  <m:oMath xmlns:m="http://schemas.openxmlformats.org/officeDocument/2006/math">
                    <m:sSub>
                      <m:sSubPr>
                        <m:ctrlPr>
                          <a:rPr lang="en-US" altLang="zh-CN" sz="2400" b="0" i="1" kern="0" smtClean="0">
                            <a:latin typeface="Cambria Math" panose="02040503050406030204" pitchFamily="18" charset="0"/>
                            <a:ea typeface="+mj-ea"/>
                          </a:rPr>
                        </m:ctrlPr>
                      </m:sSubPr>
                      <m:e>
                        <m:r>
                          <a:rPr lang="en-US" altLang="zh-CN" sz="2400" b="1" i="1" kern="0" smtClean="0">
                            <a:latin typeface="Cambria Math" panose="02040503050406030204" pitchFamily="18" charset="0"/>
                            <a:ea typeface="+mj-ea"/>
                          </a:rPr>
                          <m:t>𝒙</m:t>
                        </m:r>
                      </m:e>
                      <m:sub>
                        <m:r>
                          <a:rPr lang="en-US" altLang="zh-CN" sz="2400" b="0" i="1" kern="0" smtClean="0">
                            <a:latin typeface="Cambria Math" panose="02040503050406030204" pitchFamily="18" charset="0"/>
                            <a:ea typeface="+mj-ea"/>
                          </a:rPr>
                          <m:t>𝑖</m:t>
                        </m:r>
                      </m:sub>
                    </m:sSub>
                  </m:oMath>
                </a14:m>
                <a:r>
                  <a:rPr lang="zh-CN" altLang="en-US" sz="2400" b="0" kern="0" dirty="0">
                    <a:latin typeface="+mj-ea"/>
                    <a:ea typeface="+mj-ea"/>
                  </a:rPr>
                  <a:t>的条件风险</a:t>
                </a:r>
                <a:endParaRPr lang="en-US" altLang="zh-CN" sz="2400" b="0" kern="0" dirty="0">
                  <a:latin typeface="+mj-ea"/>
                  <a:ea typeface="+mj-ea"/>
                </a:endParaRPr>
              </a:p>
            </p:txBody>
          </p:sp>
        </mc:Choice>
        <mc:Fallback xmlns="">
          <p:sp>
            <p:nvSpPr>
              <p:cNvPr id="5" name="内容占位符 2">
                <a:extLst>
                  <a:ext uri="{FF2B5EF4-FFF2-40B4-BE49-F238E27FC236}">
                    <a16:creationId xmlns:a16="http://schemas.microsoft.com/office/drawing/2014/main" id="{4AD649B0-3B64-3BF4-3895-6FFECFEB8AA7}"/>
                  </a:ext>
                </a:extLst>
              </p:cNvPr>
              <p:cNvSpPr txBox="1">
                <a:spLocks noRot="1" noChangeAspect="1" noMove="1" noResize="1" noEditPoints="1" noAdjustHandles="1" noChangeArrowheads="1" noChangeShapeType="1" noTextEdit="1"/>
              </p:cNvSpPr>
              <p:nvPr/>
            </p:nvSpPr>
            <p:spPr>
              <a:xfrm>
                <a:off x="345936" y="3053092"/>
                <a:ext cx="11610747" cy="544183"/>
              </a:xfrm>
              <a:prstGeom prst="rect">
                <a:avLst/>
              </a:prstGeom>
              <a:blipFill>
                <a:blip r:embed="rId4"/>
                <a:stretch>
                  <a:fillRect l="-840" b="-32584"/>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B5BD0681-6964-2DD4-8FCD-C88A83564745}"/>
              </a:ext>
            </a:extLst>
          </p:cNvPr>
          <p:cNvGrpSpPr/>
          <p:nvPr/>
        </p:nvGrpSpPr>
        <p:grpSpPr>
          <a:xfrm>
            <a:off x="4026625" y="1894117"/>
            <a:ext cx="3229792" cy="947909"/>
            <a:chOff x="4026625" y="1894117"/>
            <a:chExt cx="3229792" cy="947909"/>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D044395-0203-C84A-A0BA-376783128317}"/>
                    </a:ext>
                  </a:extLst>
                </p:cNvPr>
                <p:cNvSpPr txBox="1"/>
                <p:nvPr/>
              </p:nvSpPr>
              <p:spPr>
                <a:xfrm>
                  <a:off x="4026625" y="2018211"/>
                  <a:ext cx="1234377"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qArr>
                          </m:e>
                        </m:d>
                      </m:oMath>
                    </m:oMathPara>
                  </a14:m>
                  <a:endParaRPr lang="zh-CN" altLang="en-US" dirty="0"/>
                </a:p>
              </p:txBody>
            </p:sp>
          </mc:Choice>
          <mc:Fallback xmlns="">
            <p:sp>
              <p:nvSpPr>
                <p:cNvPr id="4" name="文本框 3">
                  <a:extLst>
                    <a:ext uri="{FF2B5EF4-FFF2-40B4-BE49-F238E27FC236}">
                      <a16:creationId xmlns:a16="http://schemas.microsoft.com/office/drawing/2014/main" id="{AD044395-0203-C84A-A0BA-376783128317}"/>
                    </a:ext>
                  </a:extLst>
                </p:cNvPr>
                <p:cNvSpPr txBox="1">
                  <a:spLocks noRot="1" noChangeAspect="1" noMove="1" noResize="1" noEditPoints="1" noAdjustHandles="1" noChangeArrowheads="1" noChangeShapeType="1" noTextEdit="1"/>
                </p:cNvSpPr>
                <p:nvPr/>
              </p:nvSpPr>
              <p:spPr>
                <a:xfrm>
                  <a:off x="4026625" y="2018211"/>
                  <a:ext cx="1234377" cy="8238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1952D35D-194C-BAEC-9F14-D00551DB8128}"/>
                    </a:ext>
                  </a:extLst>
                </p:cNvPr>
                <p:cNvSpPr txBox="1">
                  <a:spLocks/>
                </p:cNvSpPr>
                <p:nvPr/>
              </p:nvSpPr>
              <p:spPr>
                <a:xfrm>
                  <a:off x="5603966" y="1894117"/>
                  <a:ext cx="1652451" cy="489858"/>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en-US" altLang="zh-CN" sz="2400" b="0" kern="0" dirty="0">
                      <a:ea typeface="+mj-ea"/>
                    </a:rPr>
                    <a:t>if </a:t>
                  </a:r>
                  <a14:m>
                    <m:oMath xmlns:m="http://schemas.openxmlformats.org/officeDocument/2006/math">
                      <m:r>
                        <a:rPr lang="en-US" altLang="zh-CN" sz="2400" b="0" i="1" kern="0" smtClean="0">
                          <a:latin typeface="Cambria Math" panose="02040503050406030204" pitchFamily="18" charset="0"/>
                          <a:ea typeface="+mj-ea"/>
                        </a:rPr>
                        <m:t>𝑖</m:t>
                      </m:r>
                      <m:r>
                        <a:rPr lang="en-US" altLang="zh-CN" sz="2400" b="0" i="1" kern="0" smtClean="0">
                          <a:latin typeface="Cambria Math" panose="02040503050406030204" pitchFamily="18" charset="0"/>
                          <a:ea typeface="+mj-ea"/>
                        </a:rPr>
                        <m:t>=</m:t>
                      </m:r>
                      <m:r>
                        <a:rPr lang="en-US" altLang="zh-CN" sz="2400" b="0" i="1" kern="0" smtClean="0">
                          <a:latin typeface="Cambria Math" panose="02040503050406030204" pitchFamily="18" charset="0"/>
                          <a:ea typeface="+mj-ea"/>
                        </a:rPr>
                        <m:t>𝑗</m:t>
                      </m:r>
                    </m:oMath>
                  </a14:m>
                  <a:endParaRPr lang="zh-CN" altLang="en-US" sz="2400" b="0" kern="0" dirty="0">
                    <a:ea typeface="+mj-ea"/>
                  </a:endParaRPr>
                </a:p>
              </p:txBody>
            </p:sp>
          </mc:Choice>
          <mc:Fallback xmlns="">
            <p:sp>
              <p:nvSpPr>
                <p:cNvPr id="6" name="内容占位符 2">
                  <a:extLst>
                    <a:ext uri="{FF2B5EF4-FFF2-40B4-BE49-F238E27FC236}">
                      <a16:creationId xmlns:a16="http://schemas.microsoft.com/office/drawing/2014/main" id="{1952D35D-194C-BAEC-9F14-D00551DB8128}"/>
                    </a:ext>
                  </a:extLst>
                </p:cNvPr>
                <p:cNvSpPr txBox="1">
                  <a:spLocks noRot="1" noChangeAspect="1" noMove="1" noResize="1" noEditPoints="1" noAdjustHandles="1" noChangeArrowheads="1" noChangeShapeType="1" noTextEdit="1"/>
                </p:cNvSpPr>
                <p:nvPr/>
              </p:nvSpPr>
              <p:spPr>
                <a:xfrm>
                  <a:off x="5603966" y="1894117"/>
                  <a:ext cx="1652451" cy="489858"/>
                </a:xfrm>
                <a:prstGeom prst="rect">
                  <a:avLst/>
                </a:prstGeom>
                <a:blipFill>
                  <a:blip r:embed="rId6"/>
                  <a:stretch>
                    <a:fillRect l="-5535" b="-47500"/>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A2273C62-C672-B8FC-50BF-17D41EA4EFA4}"/>
                </a:ext>
              </a:extLst>
            </p:cNvPr>
            <p:cNvSpPr txBox="1">
              <a:spLocks/>
            </p:cNvSpPr>
            <p:nvPr/>
          </p:nvSpPr>
          <p:spPr>
            <a:xfrm>
              <a:off x="5603966" y="2264598"/>
              <a:ext cx="1652451" cy="489858"/>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en-US" altLang="zh-CN" sz="2400" b="0" kern="0" dirty="0">
                  <a:ea typeface="+mj-ea"/>
                </a:rPr>
                <a:t>otherwise</a:t>
              </a:r>
              <a:endParaRPr lang="zh-CN" altLang="en-US" sz="2400" b="0" kern="0" dirty="0">
                <a:ea typeface="+mj-ea"/>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745B420-CDF7-0759-D46C-7C637E58DE87}"/>
                  </a:ext>
                </a:extLst>
              </p:cNvPr>
              <p:cNvSpPr txBox="1"/>
              <p:nvPr/>
            </p:nvSpPr>
            <p:spPr>
              <a:xfrm>
                <a:off x="4124596" y="3511143"/>
                <a:ext cx="3233642"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e>
                        <m:e>
                          <m:r>
                            <a:rPr lang="en-US" altLang="zh-CN" b="1" i="1" dirty="0" smtClean="0">
                              <a:latin typeface="Cambria Math" panose="02040503050406030204" pitchFamily="18" charset="0"/>
                            </a:rPr>
                            <m:t>𝒙</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e>
                      </m:nary>
                    </m:oMath>
                  </m:oMathPara>
                </a14:m>
                <a:endParaRPr lang="zh-CN" altLang="en-US" dirty="0"/>
              </a:p>
            </p:txBody>
          </p:sp>
        </mc:Choice>
        <mc:Fallback xmlns="">
          <p:sp>
            <p:nvSpPr>
              <p:cNvPr id="8" name="文本框 7">
                <a:extLst>
                  <a:ext uri="{FF2B5EF4-FFF2-40B4-BE49-F238E27FC236}">
                    <a16:creationId xmlns:a16="http://schemas.microsoft.com/office/drawing/2014/main" id="{E745B420-CDF7-0759-D46C-7C637E58DE87}"/>
                  </a:ext>
                </a:extLst>
              </p:cNvPr>
              <p:cNvSpPr txBox="1">
                <a:spLocks noRot="1" noChangeAspect="1" noMove="1" noResize="1" noEditPoints="1" noAdjustHandles="1" noChangeArrowheads="1" noChangeShapeType="1" noTextEdit="1"/>
              </p:cNvSpPr>
              <p:nvPr/>
            </p:nvSpPr>
            <p:spPr>
              <a:xfrm>
                <a:off x="4124596" y="3511143"/>
                <a:ext cx="3233642" cy="10802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CC8D1F-6069-6C90-E51E-30007C4EC90F}"/>
                  </a:ext>
                </a:extLst>
              </p:cNvPr>
              <p:cNvSpPr txBox="1"/>
              <p:nvPr/>
            </p:nvSpPr>
            <p:spPr>
              <a:xfrm>
                <a:off x="345936" y="4782379"/>
                <a:ext cx="100678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e>
                        <m:e>
                          <m:r>
                            <a:rPr lang="en-US" altLang="zh-CN" b="1" i="1" dirty="0" smtClean="0">
                              <a:latin typeface="Cambria Math" panose="02040503050406030204" pitchFamily="18" charset="0"/>
                            </a:rPr>
                            <m:t>𝒙</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e>
                        <m:e>
                          <m:r>
                            <a:rPr lang="en-US" altLang="zh-CN" b="1" i="1">
                              <a:latin typeface="Cambria Math" panose="02040503050406030204" pitchFamily="18" charset="0"/>
                            </a:rPr>
                            <m:t>𝒙</m:t>
                          </m:r>
                        </m:e>
                      </m:d>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0" i="0" smtClean="0">
                          <a:latin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e>
                          <m:r>
                            <a:rPr lang="en-US" altLang="zh-CN" b="1" i="1">
                              <a:latin typeface="Cambria Math" panose="02040503050406030204" pitchFamily="18" charset="0"/>
                            </a:rPr>
                            <m:t>𝒙</m:t>
                          </m:r>
                        </m:e>
                      </m:d>
                      <m:r>
                        <a:rPr lang="en-US" altLang="zh-CN" b="0" i="1" smtClean="0">
                          <a:latin typeface="Cambria Math" panose="02040503050406030204" pitchFamily="18" charset="0"/>
                        </a:rPr>
                        <m:t>+0∗</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𝑖</m:t>
                              </m:r>
                            </m:sub>
                          </m:sSub>
                        </m:e>
                        <m:e>
                          <m:r>
                            <a:rPr lang="en-US" altLang="zh-CN" b="1" i="1">
                              <a:latin typeface="Cambria Math" panose="02040503050406030204" pitchFamily="18" charset="0"/>
                            </a:rPr>
                            <m:t>𝒙</m:t>
                          </m:r>
                        </m:e>
                      </m:d>
                      <m:r>
                        <a:rPr lang="en-US" altLang="zh-CN" b="0" i="1" smtClean="0">
                          <a:latin typeface="Cambria Math" panose="02040503050406030204" pitchFamily="18" charset="0"/>
                        </a:rPr>
                        <m:t>+</m:t>
                      </m:r>
                      <m:r>
                        <a:rPr lang="en-US" altLang="zh-CN" b="1" i="1" smtClean="0">
                          <a:latin typeface="Cambria Math" panose="02040503050406030204" pitchFamily="18" charset="0"/>
                        </a:rPr>
                        <m:t>…+</m:t>
                      </m:r>
                      <m:r>
                        <a:rPr lang="en-US" altLang="zh-CN">
                          <a:latin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𝑁</m:t>
                              </m:r>
                            </m:sub>
                          </m:sSub>
                        </m:e>
                        <m:e>
                          <m:r>
                            <a:rPr lang="en-US" altLang="zh-CN" b="1" i="1">
                              <a:latin typeface="Cambria Math" panose="02040503050406030204" pitchFamily="18" charset="0"/>
                            </a:rPr>
                            <m:t>𝒙</m:t>
                          </m:r>
                        </m:e>
                      </m:d>
                    </m:oMath>
                  </m:oMathPara>
                </a14:m>
                <a:endParaRPr lang="zh-CN" altLang="en-US" dirty="0"/>
              </a:p>
            </p:txBody>
          </p:sp>
        </mc:Choice>
        <mc:Fallback xmlns="">
          <p:sp>
            <p:nvSpPr>
              <p:cNvPr id="9" name="文本框 8">
                <a:extLst>
                  <a:ext uri="{FF2B5EF4-FFF2-40B4-BE49-F238E27FC236}">
                    <a16:creationId xmlns:a16="http://schemas.microsoft.com/office/drawing/2014/main" id="{CCCC8D1F-6069-6C90-E51E-30007C4EC90F}"/>
                  </a:ext>
                </a:extLst>
              </p:cNvPr>
              <p:cNvSpPr txBox="1">
                <a:spLocks noRot="1" noChangeAspect="1" noMove="1" noResize="1" noEditPoints="1" noAdjustHandles="1" noChangeArrowheads="1" noChangeShapeType="1" noTextEdit="1"/>
              </p:cNvSpPr>
              <p:nvPr/>
            </p:nvSpPr>
            <p:spPr>
              <a:xfrm>
                <a:off x="345936" y="4782379"/>
                <a:ext cx="10067884" cy="369332"/>
              </a:xfrm>
              <a:prstGeom prst="rect">
                <a:avLst/>
              </a:prstGeom>
              <a:blipFill>
                <a:blip r:embed="rId8"/>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6785066C-574D-4C62-73DD-8276931D00A2}"/>
                  </a:ext>
                </a:extLst>
              </p:cNvPr>
              <p:cNvSpPr txBox="1">
                <a:spLocks/>
              </p:cNvSpPr>
              <p:nvPr/>
            </p:nvSpPr>
            <p:spPr>
              <a:xfrm>
                <a:off x="345936" y="5342651"/>
                <a:ext cx="11610747" cy="54418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又</a:t>
                </a:r>
                <a14:m>
                  <m:oMath xmlns:m="http://schemas.openxmlformats.org/officeDocument/2006/math">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e>
                    </m:nary>
                    <m:r>
                      <a:rPr lang="en-US" altLang="zh-CN" sz="2400" b="0" i="1" smtClean="0">
                        <a:latin typeface="Cambria Math" panose="02040503050406030204" pitchFamily="18" charset="0"/>
                      </a:rPr>
                      <m:t>=1</m:t>
                    </m:r>
                  </m:oMath>
                </a14:m>
                <a:r>
                  <a:rPr lang="zh-CN" altLang="en-US" sz="2400" b="0" kern="0" dirty="0">
                    <a:latin typeface="+mj-ea"/>
                    <a:ea typeface="+mj-ea"/>
                  </a:rPr>
                  <a:t>，则</a:t>
                </a:r>
                <a:endParaRPr lang="en-US" altLang="zh-CN" sz="2400" b="0" kern="0" dirty="0">
                  <a:latin typeface="+mj-ea"/>
                  <a:ea typeface="+mj-ea"/>
                </a:endParaRPr>
              </a:p>
            </p:txBody>
          </p:sp>
        </mc:Choice>
        <mc:Fallback xmlns="">
          <p:sp>
            <p:nvSpPr>
              <p:cNvPr id="10" name="内容占位符 2">
                <a:extLst>
                  <a:ext uri="{FF2B5EF4-FFF2-40B4-BE49-F238E27FC236}">
                    <a16:creationId xmlns:a16="http://schemas.microsoft.com/office/drawing/2014/main" id="{6785066C-574D-4C62-73DD-8276931D00A2}"/>
                  </a:ext>
                </a:extLst>
              </p:cNvPr>
              <p:cNvSpPr txBox="1">
                <a:spLocks noRot="1" noChangeAspect="1" noMove="1" noResize="1" noEditPoints="1" noAdjustHandles="1" noChangeArrowheads="1" noChangeShapeType="1" noTextEdit="1"/>
              </p:cNvSpPr>
              <p:nvPr/>
            </p:nvSpPr>
            <p:spPr>
              <a:xfrm>
                <a:off x="345936" y="5342651"/>
                <a:ext cx="11610747" cy="544183"/>
              </a:xfrm>
              <a:prstGeom prst="rect">
                <a:avLst/>
              </a:prstGeom>
              <a:blipFill>
                <a:blip r:embed="rId9"/>
                <a:stretch>
                  <a:fillRect l="-840" b="-4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E4E3FA6-EBA0-9A32-A472-B4ABA14B79F5}"/>
                  </a:ext>
                </a:extLst>
              </p:cNvPr>
              <p:cNvSpPr txBox="1"/>
              <p:nvPr/>
            </p:nvSpPr>
            <p:spPr>
              <a:xfrm>
                <a:off x="4407558" y="6062425"/>
                <a:ext cx="29506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e>
                        <m:e>
                          <m:r>
                            <a:rPr lang="en-US" altLang="zh-CN" b="1" i="1" dirty="0" smtClean="0">
                              <a:latin typeface="Cambria Math" panose="02040503050406030204" pitchFamily="18" charset="0"/>
                            </a:rPr>
                            <m:t>𝒙</m:t>
                          </m:r>
                        </m:e>
                      </m:d>
                      <m:r>
                        <a:rPr lang="en-US" altLang="zh-CN" b="0" i="1" smtClean="0">
                          <a:latin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e>
                        <m:e>
                          <m:r>
                            <a:rPr lang="en-US" altLang="zh-CN" b="1" i="1">
                              <a:latin typeface="Cambria Math" panose="02040503050406030204" pitchFamily="18" charset="0"/>
                            </a:rPr>
                            <m:t>𝒙</m:t>
                          </m:r>
                        </m:e>
                      </m:d>
                    </m:oMath>
                  </m:oMathPara>
                </a14:m>
                <a:endParaRPr lang="zh-CN" altLang="en-US" dirty="0"/>
              </a:p>
            </p:txBody>
          </p:sp>
        </mc:Choice>
        <mc:Fallback xmlns="">
          <p:sp>
            <p:nvSpPr>
              <p:cNvPr id="13" name="文本框 12">
                <a:extLst>
                  <a:ext uri="{FF2B5EF4-FFF2-40B4-BE49-F238E27FC236}">
                    <a16:creationId xmlns:a16="http://schemas.microsoft.com/office/drawing/2014/main" id="{0E4E3FA6-EBA0-9A32-A472-B4ABA14B79F5}"/>
                  </a:ext>
                </a:extLst>
              </p:cNvPr>
              <p:cNvSpPr txBox="1">
                <a:spLocks noRot="1" noChangeAspect="1" noMove="1" noResize="1" noEditPoints="1" noAdjustHandles="1" noChangeArrowheads="1" noChangeShapeType="1" noTextEdit="1"/>
              </p:cNvSpPr>
              <p:nvPr/>
            </p:nvSpPr>
            <p:spPr>
              <a:xfrm>
                <a:off x="4407558" y="6062425"/>
                <a:ext cx="2950680" cy="369332"/>
              </a:xfrm>
              <a:prstGeom prst="rect">
                <a:avLst/>
              </a:prstGeom>
              <a:blipFill>
                <a:blip r:embed="rId10"/>
                <a:stretch>
                  <a:fillRect l="-1653" b="-180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010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345936" y="1283073"/>
            <a:ext cx="11523662" cy="735138"/>
          </a:xfrm>
        </p:spPr>
        <p:txBody>
          <a:bodyPr/>
          <a:lstStyle/>
          <a:p>
            <a:pPr marL="0" lvl="1" indent="0">
              <a:lnSpc>
                <a:spcPct val="150000"/>
              </a:lnSpc>
              <a:buNone/>
            </a:pPr>
            <a:r>
              <a:rPr lang="zh-CN" altLang="en-US" sz="2400" b="0" dirty="0">
                <a:ea typeface="+mj-ea"/>
              </a:rPr>
              <a:t>于是，按照贝叶斯判定准则，最小化分类错误率的贝叶斯最优分类器为</a:t>
            </a:r>
          </a:p>
        </p:txBody>
      </p: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6785066C-574D-4C62-73DD-8276931D00A2}"/>
                  </a:ext>
                </a:extLst>
              </p:cNvPr>
              <p:cNvSpPr txBox="1">
                <a:spLocks/>
              </p:cNvSpPr>
              <p:nvPr/>
            </p:nvSpPr>
            <p:spPr>
              <a:xfrm>
                <a:off x="345936" y="5989262"/>
                <a:ext cx="11610747" cy="54418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FontTx/>
                  <a:buNone/>
                </a:pPr>
                <a:r>
                  <a:rPr lang="zh-CN" altLang="en-US" sz="2400" b="0" kern="0" dirty="0">
                    <a:latin typeface="+mj-ea"/>
                    <a:ea typeface="+mj-ea"/>
                  </a:rPr>
                  <a:t>又每个样本</a:t>
                </a:r>
                <a14:m>
                  <m:oMath xmlns:m="http://schemas.openxmlformats.org/officeDocument/2006/math">
                    <m:r>
                      <a:rPr lang="en-US" altLang="zh-CN" sz="2400" b="1" i="1" smtClean="0">
                        <a:latin typeface="Cambria Math" panose="02040503050406030204" pitchFamily="18" charset="0"/>
                      </a:rPr>
                      <m:t>𝒙</m:t>
                    </m:r>
                  </m:oMath>
                </a14:m>
                <a:r>
                  <a:rPr lang="zh-CN" altLang="en-US" sz="2400" b="0" kern="0" dirty="0">
                    <a:latin typeface="+mj-ea"/>
                    <a:ea typeface="+mj-ea"/>
                  </a:rPr>
                  <a:t>，选择后验概率</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𝒙</m:t>
                        </m:r>
                      </m:e>
                    </m:d>
                  </m:oMath>
                </a14:m>
                <a:r>
                  <a:rPr lang="zh-CN" altLang="en-US" sz="2400" b="0" kern="0" dirty="0">
                    <a:latin typeface="+mj-ea"/>
                    <a:ea typeface="+mj-ea"/>
                  </a:rPr>
                  <a:t>最大的类别</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oMath>
                </a14:m>
                <a:r>
                  <a:rPr lang="zh-CN" altLang="en-US" sz="2400" b="0" kern="0" dirty="0">
                    <a:latin typeface="+mj-ea"/>
                    <a:ea typeface="+mj-ea"/>
                  </a:rPr>
                  <a:t>作为标记</a:t>
                </a:r>
                <a:endParaRPr lang="en-US" altLang="zh-CN" sz="2400" b="0" kern="0" dirty="0">
                  <a:latin typeface="+mj-ea"/>
                  <a:ea typeface="+mj-ea"/>
                </a:endParaRPr>
              </a:p>
            </p:txBody>
          </p:sp>
        </mc:Choice>
        <mc:Fallback xmlns="">
          <p:sp>
            <p:nvSpPr>
              <p:cNvPr id="10" name="内容占位符 2">
                <a:extLst>
                  <a:ext uri="{FF2B5EF4-FFF2-40B4-BE49-F238E27FC236}">
                    <a16:creationId xmlns:a16="http://schemas.microsoft.com/office/drawing/2014/main" id="{6785066C-574D-4C62-73DD-8276931D00A2}"/>
                  </a:ext>
                </a:extLst>
              </p:cNvPr>
              <p:cNvSpPr txBox="1">
                <a:spLocks noRot="1" noChangeAspect="1" noMove="1" noResize="1" noEditPoints="1" noAdjustHandles="1" noChangeArrowheads="1" noChangeShapeType="1" noTextEdit="1"/>
              </p:cNvSpPr>
              <p:nvPr/>
            </p:nvSpPr>
            <p:spPr>
              <a:xfrm>
                <a:off x="345936" y="5989262"/>
                <a:ext cx="11610747" cy="544183"/>
              </a:xfrm>
              <a:prstGeom prst="rect">
                <a:avLst/>
              </a:prstGeom>
              <a:blipFill>
                <a:blip r:embed="rId3"/>
                <a:stretch>
                  <a:fillRect l="-840"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89E966A-0F0A-210A-DF9B-DB58C02F8AB0}"/>
                  </a:ext>
                </a:extLst>
              </p:cNvPr>
              <p:cNvSpPr txBox="1"/>
              <p:nvPr/>
            </p:nvSpPr>
            <p:spPr>
              <a:xfrm>
                <a:off x="2668087" y="2179096"/>
                <a:ext cx="5659434"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en-US" altLang="zh-CN">
                                  <a:latin typeface="Cambria Math" panose="02040503050406030204" pitchFamily="18" charset="0"/>
                                </a:rPr>
                                <m:t>min</m:t>
                              </m:r>
                            </m:e>
                            <m:lim>
                              <m: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lim>
                          </m:limLow>
                        </m:fName>
                        <m:e>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e>
                      </m:func>
                      <m:r>
                        <a:rPr lang="en-US" altLang="zh-CN" b="0" i="0"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∈{1,2,…,</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lim>
                          </m:limLow>
                        </m:fName>
                        <m:e>
                          <m:r>
                            <a:rPr lang="en-US" altLang="zh-CN" i="1">
                              <a:latin typeface="Cambria Math" panose="02040503050406030204" pitchFamily="18" charset="0"/>
                            </a:rPr>
                            <m:t>𝑅</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dirty="0">
                                  <a:latin typeface="Cambria Math" panose="02040503050406030204" pitchFamily="18" charset="0"/>
                                </a:rPr>
                                <m:t>𝑐</m:t>
                              </m:r>
                            </m:e>
                            <m:sub>
                              <m:r>
                                <a:rPr lang="en-US" altLang="zh-CN" i="1">
                                  <a:latin typeface="Cambria Math" panose="02040503050406030204" pitchFamily="18" charset="0"/>
                                </a:rPr>
                                <m:t>𝑖</m:t>
                              </m:r>
                            </m:sub>
                          </m:sSub>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a:latin typeface="Cambria Math" panose="02040503050406030204" pitchFamily="18" charset="0"/>
                            </a:rPr>
                            <m:t>)</m:t>
                          </m:r>
                        </m:e>
                      </m:func>
                    </m:oMath>
                  </m:oMathPara>
                </a14:m>
                <a:endParaRPr lang="zh-CN" altLang="en-US" dirty="0"/>
              </a:p>
            </p:txBody>
          </p:sp>
        </mc:Choice>
        <mc:Fallback xmlns="">
          <p:sp>
            <p:nvSpPr>
              <p:cNvPr id="11" name="文本框 10">
                <a:extLst>
                  <a:ext uri="{FF2B5EF4-FFF2-40B4-BE49-F238E27FC236}">
                    <a16:creationId xmlns:a16="http://schemas.microsoft.com/office/drawing/2014/main" id="{089E966A-0F0A-210A-DF9B-DB58C02F8AB0}"/>
                  </a:ext>
                </a:extLst>
              </p:cNvPr>
              <p:cNvSpPr txBox="1">
                <a:spLocks noRot="1" noChangeAspect="1" noMove="1" noResize="1" noEditPoints="1" noAdjustHandles="1" noChangeArrowheads="1" noChangeShapeType="1" noTextEdit="1"/>
              </p:cNvSpPr>
              <p:nvPr/>
            </p:nvSpPr>
            <p:spPr>
              <a:xfrm>
                <a:off x="2668087" y="2179096"/>
                <a:ext cx="5659434" cy="596253"/>
              </a:xfrm>
              <a:prstGeom prst="rect">
                <a:avLst/>
              </a:prstGeom>
              <a:blipFill>
                <a:blip r:embed="rId4"/>
                <a:stretch>
                  <a:fillRect l="-754" r="-1401" b="-173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4E32807-010A-EE00-5922-FAEF63E4D18B}"/>
                  </a:ext>
                </a:extLst>
              </p:cNvPr>
              <p:cNvSpPr txBox="1"/>
              <p:nvPr/>
            </p:nvSpPr>
            <p:spPr>
              <a:xfrm>
                <a:off x="4142535" y="3130873"/>
                <a:ext cx="3824380" cy="596253"/>
              </a:xfrm>
              <a:prstGeom prst="rect">
                <a:avLst/>
              </a:prstGeom>
              <a:noFill/>
            </p:spPr>
            <p:txBody>
              <a:bodyPr wrap="none" lIns="0" tIns="0" rIns="0" bIns="0" rtlCol="0">
                <a:spAutoFit/>
              </a:bodyPr>
              <a:lstStyle/>
              <a:p>
                <a14:m>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argmin</m:t>
                            </m:r>
                          </m:e>
                          <m:lim>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∈{1,2,…,</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lim>
                        </m:limLow>
                      </m:fName>
                      <m:e>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dirty="0">
                                <a:latin typeface="Cambria Math" panose="02040503050406030204" pitchFamily="18" charset="0"/>
                              </a:rPr>
                              <m:t>𝑐</m:t>
                            </m:r>
                          </m:e>
                          <m:sub>
                            <m:r>
                              <a:rPr lang="en-US" altLang="zh-CN" i="1">
                                <a:latin typeface="Cambria Math" panose="02040503050406030204" pitchFamily="18" charset="0"/>
                              </a:rPr>
                              <m:t>𝑖</m:t>
                            </m:r>
                          </m:sub>
                        </m:sSub>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a:latin typeface="Cambria Math" panose="02040503050406030204" pitchFamily="18" charset="0"/>
                          </a:rPr>
                          <m:t>)</m:t>
                        </m:r>
                      </m:e>
                    </m:func>
                  </m:oMath>
                </a14:m>
                <a:endParaRPr lang="zh-CN" altLang="en-US" dirty="0"/>
              </a:p>
            </p:txBody>
          </p:sp>
        </mc:Choice>
        <mc:Fallback xmlns="">
          <p:sp>
            <p:nvSpPr>
              <p:cNvPr id="14" name="文本框 13">
                <a:extLst>
                  <a:ext uri="{FF2B5EF4-FFF2-40B4-BE49-F238E27FC236}">
                    <a16:creationId xmlns:a16="http://schemas.microsoft.com/office/drawing/2014/main" id="{54E32807-010A-EE00-5922-FAEF63E4D18B}"/>
                  </a:ext>
                </a:extLst>
              </p:cNvPr>
              <p:cNvSpPr txBox="1">
                <a:spLocks noRot="1" noChangeAspect="1" noMove="1" noResize="1" noEditPoints="1" noAdjustHandles="1" noChangeArrowheads="1" noChangeShapeType="1" noTextEdit="1"/>
              </p:cNvSpPr>
              <p:nvPr/>
            </p:nvSpPr>
            <p:spPr>
              <a:xfrm>
                <a:off x="4142535" y="3130873"/>
                <a:ext cx="3824380" cy="596253"/>
              </a:xfrm>
              <a:prstGeom prst="rect">
                <a:avLst/>
              </a:prstGeom>
              <a:blipFill>
                <a:blip r:embed="rId5"/>
                <a:stretch>
                  <a:fillRect l="-2871" r="-2871" b="-17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8677BAB-8CD6-78CF-44F5-C9A27E04614F}"/>
                  </a:ext>
                </a:extLst>
              </p:cNvPr>
              <p:cNvSpPr txBox="1"/>
              <p:nvPr/>
            </p:nvSpPr>
            <p:spPr>
              <a:xfrm>
                <a:off x="4142535" y="3846869"/>
                <a:ext cx="3288401" cy="596253"/>
              </a:xfrm>
              <a:prstGeom prst="rect">
                <a:avLst/>
              </a:prstGeom>
              <a:noFill/>
            </p:spPr>
            <p:txBody>
              <a:bodyPr wrap="none" lIns="0" tIns="0" rIns="0" bIns="0" rtlCol="0">
                <a:spAutoFit/>
              </a:bodyPr>
              <a:lstStyle/>
              <a:p>
                <a14:m>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en-US" altLang="zh-CN" b="0" i="0" smtClean="0">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∈{1,2,…,</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lim>
                        </m:limLow>
                      </m:fName>
                      <m:e>
                        <m:r>
                          <a:rPr lang="en-US" altLang="zh-CN" b="0" i="1" smtClean="0">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dirty="0">
                                <a:latin typeface="Cambria Math" panose="02040503050406030204" pitchFamily="18" charset="0"/>
                              </a:rPr>
                              <m:t>𝑐</m:t>
                            </m:r>
                          </m:e>
                          <m:sub>
                            <m:r>
                              <a:rPr lang="en-US" altLang="zh-CN" i="1">
                                <a:latin typeface="Cambria Math" panose="02040503050406030204" pitchFamily="18" charset="0"/>
                              </a:rPr>
                              <m:t>𝑖</m:t>
                            </m:r>
                          </m:sub>
                        </m:sSub>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a:latin typeface="Cambria Math" panose="02040503050406030204" pitchFamily="18" charset="0"/>
                          </a:rPr>
                          <m:t>)</m:t>
                        </m:r>
                      </m:e>
                    </m:func>
                  </m:oMath>
                </a14:m>
                <a:endParaRPr lang="zh-CN" altLang="en-US" dirty="0"/>
              </a:p>
            </p:txBody>
          </p:sp>
        </mc:Choice>
        <mc:Fallback xmlns="">
          <p:sp>
            <p:nvSpPr>
              <p:cNvPr id="15" name="文本框 14">
                <a:extLst>
                  <a:ext uri="{FF2B5EF4-FFF2-40B4-BE49-F238E27FC236}">
                    <a16:creationId xmlns:a16="http://schemas.microsoft.com/office/drawing/2014/main" id="{18677BAB-8CD6-78CF-44F5-C9A27E04614F}"/>
                  </a:ext>
                </a:extLst>
              </p:cNvPr>
              <p:cNvSpPr txBox="1">
                <a:spLocks noRot="1" noChangeAspect="1" noMove="1" noResize="1" noEditPoints="1" noAdjustHandles="1" noChangeArrowheads="1" noChangeShapeType="1" noTextEdit="1"/>
              </p:cNvSpPr>
              <p:nvPr/>
            </p:nvSpPr>
            <p:spPr>
              <a:xfrm>
                <a:off x="4142535" y="3846869"/>
                <a:ext cx="3288401" cy="596253"/>
              </a:xfrm>
              <a:prstGeom prst="rect">
                <a:avLst/>
              </a:prstGeom>
              <a:blipFill>
                <a:blip r:embed="rId6"/>
                <a:stretch>
                  <a:fillRect l="-3340" r="-3525" b="-173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2CE7644-AAAF-8839-6145-06CE3AE81C2E}"/>
                  </a:ext>
                </a:extLst>
              </p:cNvPr>
              <p:cNvSpPr txBox="1"/>
              <p:nvPr/>
            </p:nvSpPr>
            <p:spPr>
              <a:xfrm>
                <a:off x="4292754" y="5085378"/>
                <a:ext cx="3049617" cy="589200"/>
              </a:xfrm>
              <a:prstGeom prst="rect">
                <a:avLst/>
              </a:prstGeom>
              <a:noFill/>
            </p:spPr>
            <p:txBody>
              <a:bodyPr wrap="none" lIns="0" tIns="0" rIns="0" bIns="0" rtlCol="0">
                <a:spAutoFit/>
              </a:bodyPr>
              <a:lstStyle/>
              <a:p>
                <a14:m>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en-US" altLang="zh-CN" b="0" i="0" smtClean="0">
                                <a:latin typeface="Cambria Math" panose="02040503050406030204" pitchFamily="18" charset="0"/>
                              </a:rPr>
                              <m:t>max</m:t>
                            </m:r>
                          </m:e>
                          <m:lim>
                            <m: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lim>
                        </m:limLow>
                      </m:fName>
                      <m:e>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e>
                    </m:func>
                  </m:oMath>
                </a14:m>
                <a:endParaRPr lang="zh-CN" altLang="en-US" dirty="0"/>
              </a:p>
            </p:txBody>
          </p:sp>
        </mc:Choice>
        <mc:Fallback xmlns="">
          <p:sp>
            <p:nvSpPr>
              <p:cNvPr id="16" name="文本框 15">
                <a:extLst>
                  <a:ext uri="{FF2B5EF4-FFF2-40B4-BE49-F238E27FC236}">
                    <a16:creationId xmlns:a16="http://schemas.microsoft.com/office/drawing/2014/main" id="{52CE7644-AAAF-8839-6145-06CE3AE81C2E}"/>
                  </a:ext>
                </a:extLst>
              </p:cNvPr>
              <p:cNvSpPr txBox="1">
                <a:spLocks noRot="1" noChangeAspect="1" noMove="1" noResize="1" noEditPoints="1" noAdjustHandles="1" noChangeArrowheads="1" noChangeShapeType="1" noTextEdit="1"/>
              </p:cNvSpPr>
              <p:nvPr/>
            </p:nvSpPr>
            <p:spPr>
              <a:xfrm>
                <a:off x="4292754" y="5085378"/>
                <a:ext cx="3049617" cy="589200"/>
              </a:xfrm>
              <a:prstGeom prst="rect">
                <a:avLst/>
              </a:prstGeom>
              <a:blipFill>
                <a:blip r:embed="rId7"/>
                <a:stretch>
                  <a:fillRect l="-3600" b="-12371"/>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4ADFC550-9615-D441-3694-990DFB3EB110}"/>
              </a:ext>
            </a:extLst>
          </p:cNvPr>
          <p:cNvSpPr/>
          <p:nvPr/>
        </p:nvSpPr>
        <p:spPr>
          <a:xfrm>
            <a:off x="3690257" y="4885509"/>
            <a:ext cx="4180114" cy="960120"/>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对话气泡: 圆角矩形 4">
            <a:extLst>
              <a:ext uri="{FF2B5EF4-FFF2-40B4-BE49-F238E27FC236}">
                <a16:creationId xmlns:a16="http://schemas.microsoft.com/office/drawing/2014/main" id="{BFC0CA10-FB51-E7FA-4AFD-3260FD1520A6}"/>
              </a:ext>
            </a:extLst>
          </p:cNvPr>
          <p:cNvSpPr/>
          <p:nvPr/>
        </p:nvSpPr>
        <p:spPr>
          <a:xfrm>
            <a:off x="9202444" y="4114026"/>
            <a:ext cx="2481556" cy="1265952"/>
          </a:xfrm>
          <a:prstGeom prst="wedgeRoundRectCallout">
            <a:avLst>
              <a:gd name="adj1" fmla="val -89217"/>
              <a:gd name="adj2" fmla="val 41855"/>
              <a:gd name="adj3" fmla="val 16667"/>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j-ea"/>
                <a:ea typeface="+mj-ea"/>
              </a:rPr>
              <a:t>后验概率最大化</a:t>
            </a:r>
          </a:p>
        </p:txBody>
      </p:sp>
    </p:spTree>
    <p:extLst>
      <p:ext uri="{BB962C8B-B14F-4D97-AF65-F5344CB8AC3E}">
        <p14:creationId xmlns:p14="http://schemas.microsoft.com/office/powerpoint/2010/main" val="2356585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AE6C5AF-6E39-C0D6-898C-F3BB1D06DE75}"/>
                  </a:ext>
                </a:extLst>
              </p:cNvPr>
              <p:cNvSpPr txBox="1"/>
              <p:nvPr/>
            </p:nvSpPr>
            <p:spPr>
              <a:xfrm>
                <a:off x="609600" y="1292931"/>
                <a:ext cx="10849232" cy="2220480"/>
              </a:xfrm>
              <a:prstGeom prst="rect">
                <a:avLst/>
              </a:prstGeom>
              <a:noFill/>
            </p:spPr>
            <p:txBody>
              <a:bodyPr wrap="square">
                <a:spAutoFit/>
              </a:bodyPr>
              <a:lstStyle/>
              <a:p>
                <a:pPr>
                  <a:lnSpc>
                    <a:spcPct val="150000"/>
                  </a:lnSpc>
                </a:pPr>
                <a:r>
                  <a:rPr lang="zh-CN" altLang="en-US" sz="3200" dirty="0"/>
                  <a:t>因此，从贝叶斯决策论的角度（概率框架）角度：机器学习所要做的就是基于有限的样本集尽可能地估计出后验概率</a:t>
                </a:r>
                <a14:m>
                  <m:oMath xmlns:m="http://schemas.openxmlformats.org/officeDocument/2006/math">
                    <m:r>
                      <a:rPr lang="en-US" altLang="zh-CN" sz="3200" b="0" i="1" smtClean="0">
                        <a:latin typeface="Cambria Math" panose="02040503050406030204" pitchFamily="18" charset="0"/>
                        <a:ea typeface="Cambria Math" panose="02040503050406030204" pitchFamily="18" charset="0"/>
                      </a:rPr>
                      <m:t>𝑃</m:t>
                    </m:r>
                    <m:d>
                      <m:dPr>
                        <m:ctrlPr>
                          <a:rPr lang="en-US" altLang="zh-CN" sz="3200" i="1">
                            <a:latin typeface="Cambria Math" panose="02040503050406030204" pitchFamily="18" charset="0"/>
                          </a:rPr>
                        </m:ctrlPr>
                      </m:dPr>
                      <m:e>
                        <m:r>
                          <a:rPr lang="en-US" altLang="zh-CN" sz="3200" b="0" i="1" dirty="0">
                            <a:latin typeface="Cambria Math" panose="02040503050406030204" pitchFamily="18" charset="0"/>
                          </a:rPr>
                          <m:t>𝑐</m:t>
                        </m:r>
                      </m:e>
                      <m:e>
                        <m:r>
                          <a:rPr lang="en-US" altLang="zh-CN" sz="3200" b="0" i="1" dirty="0">
                            <a:latin typeface="Cambria Math" panose="02040503050406030204" pitchFamily="18" charset="0"/>
                          </a:rPr>
                          <m:t>𝑥</m:t>
                        </m:r>
                      </m:e>
                    </m:d>
                  </m:oMath>
                </a14:m>
                <a:r>
                  <a:rPr lang="zh-CN" altLang="en-US" sz="3200" dirty="0"/>
                  <a:t>。</a:t>
                </a:r>
              </a:p>
            </p:txBody>
          </p:sp>
        </mc:Choice>
        <mc:Fallback>
          <p:sp>
            <p:nvSpPr>
              <p:cNvPr id="5" name="文本框 4">
                <a:extLst>
                  <a:ext uri="{FF2B5EF4-FFF2-40B4-BE49-F238E27FC236}">
                    <a16:creationId xmlns:a16="http://schemas.microsoft.com/office/drawing/2014/main" id="{6AE6C5AF-6E39-C0D6-898C-F3BB1D06DE75}"/>
                  </a:ext>
                </a:extLst>
              </p:cNvPr>
              <p:cNvSpPr txBox="1">
                <a:spLocks noRot="1" noChangeAspect="1" noMove="1" noResize="1" noEditPoints="1" noAdjustHandles="1" noChangeArrowheads="1" noChangeShapeType="1" noTextEdit="1"/>
              </p:cNvSpPr>
              <p:nvPr/>
            </p:nvSpPr>
            <p:spPr>
              <a:xfrm>
                <a:off x="609600" y="1292931"/>
                <a:ext cx="10849232" cy="2220480"/>
              </a:xfrm>
              <a:prstGeom prst="rect">
                <a:avLst/>
              </a:prstGeom>
              <a:blipFill>
                <a:blip r:embed="rId3"/>
                <a:stretch>
                  <a:fillRect l="-1404" r="-618" b="-8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5490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02 </a:t>
            </a:r>
            <a:r>
              <a:rPr lang="zh-CN" altLang="en-US" dirty="0"/>
              <a:t>贝叶斯决策论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AE6C5AF-6E39-C0D6-898C-F3BB1D06DE75}"/>
                  </a:ext>
                </a:extLst>
              </p:cNvPr>
              <p:cNvSpPr txBox="1"/>
              <p:nvPr/>
            </p:nvSpPr>
            <p:spPr>
              <a:xfrm>
                <a:off x="392722" y="1292931"/>
                <a:ext cx="11424628" cy="2796407"/>
              </a:xfrm>
              <a:prstGeom prst="rect">
                <a:avLst/>
              </a:prstGeom>
              <a:noFill/>
            </p:spPr>
            <p:txBody>
              <a:bodyPr wrap="square">
                <a:spAutoFit/>
              </a:bodyPr>
              <a:lstStyle/>
              <a:p>
                <a:pPr>
                  <a:lnSpc>
                    <a:spcPct val="150000"/>
                  </a:lnSpc>
                </a:pPr>
                <a:r>
                  <a:rPr lang="zh-CN" altLang="en-US" b="1" dirty="0"/>
                  <a:t>主要有两种策略：</a:t>
                </a:r>
              </a:p>
              <a:p>
                <a:pPr marL="0" lvl="1">
                  <a:lnSpc>
                    <a:spcPct val="150000"/>
                  </a:lnSpc>
                  <a:buFont typeface="Wingdings" panose="05000000000000000000" pitchFamily="2" charset="2"/>
                  <a:buChar char="Ø"/>
                </a:pPr>
                <a:r>
                  <a:rPr lang="zh-CN" altLang="en-US" b="1" dirty="0"/>
                  <a:t>判别式模型（</a:t>
                </a:r>
                <a:r>
                  <a:rPr lang="en-US" altLang="zh-CN" b="1" dirty="0"/>
                  <a:t>discriminative models</a:t>
                </a:r>
                <a:r>
                  <a:rPr lang="zh-CN" altLang="en-US" b="1" dirty="0"/>
                  <a:t>）</a:t>
                </a:r>
                <a:r>
                  <a:rPr lang="zh-CN" altLang="en-US" dirty="0"/>
                  <a:t>：给定</a:t>
                </a:r>
                <a14:m>
                  <m:oMath xmlns:m="http://schemas.openxmlformats.org/officeDocument/2006/math">
                    <m:r>
                      <a:rPr lang="en-US" altLang="zh-CN" b="1" i="1" smtClean="0">
                        <a:latin typeface="Cambria Math" panose="02040503050406030204" pitchFamily="18" charset="0"/>
                      </a:rPr>
                      <m:t>𝒙</m:t>
                    </m:r>
                  </m:oMath>
                </a14:m>
                <a:r>
                  <a:rPr lang="zh-CN" altLang="en-US" dirty="0"/>
                  <a:t>，通过直接建模</a:t>
                </a:r>
                <a14:m>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oMath>
                </a14:m>
                <a:r>
                  <a:rPr lang="en-US" altLang="zh-CN" dirty="0"/>
                  <a:t>, </a:t>
                </a:r>
                <a:r>
                  <a:rPr lang="zh-CN" altLang="en-US" dirty="0"/>
                  <a:t>来预测</a:t>
                </a:r>
                <a14:m>
                  <m:oMath xmlns:m="http://schemas.openxmlformats.org/officeDocument/2006/math">
                    <m:r>
                      <a:rPr lang="en-US" altLang="zh-CN" i="1" dirty="0">
                        <a:latin typeface="Cambria Math" panose="02040503050406030204" pitchFamily="18" charset="0"/>
                      </a:rPr>
                      <m:t>𝑐</m:t>
                    </m:r>
                  </m:oMath>
                </a14:m>
                <a:r>
                  <a:rPr lang="zh-CN" altLang="en-US" dirty="0"/>
                  <a:t>。（</a:t>
                </a:r>
                <a:r>
                  <a:rPr lang="zh-CN" altLang="en-US" dirty="0">
                    <a:solidFill>
                      <a:srgbClr val="0033CC"/>
                    </a:solidFill>
                  </a:rPr>
                  <a:t>决策树，</a:t>
                </a:r>
                <a:r>
                  <a:rPr lang="en-US" altLang="zh-CN" dirty="0">
                    <a:solidFill>
                      <a:srgbClr val="0033CC"/>
                    </a:solidFill>
                  </a:rPr>
                  <a:t>BP</a:t>
                </a:r>
                <a:r>
                  <a:rPr lang="zh-CN" altLang="en-US" dirty="0">
                    <a:solidFill>
                      <a:srgbClr val="0033CC"/>
                    </a:solidFill>
                  </a:rPr>
                  <a:t>神经网络，支持向量机</a:t>
                </a:r>
                <a:r>
                  <a:rPr lang="zh-CN" altLang="en-US" dirty="0"/>
                  <a:t>）</a:t>
                </a:r>
                <a:endParaRPr lang="en-US" altLang="zh-CN" dirty="0"/>
              </a:p>
              <a:p>
                <a:pPr marL="0" lvl="1">
                  <a:lnSpc>
                    <a:spcPct val="150000"/>
                  </a:lnSpc>
                  <a:buFont typeface="Wingdings" panose="05000000000000000000" pitchFamily="2" charset="2"/>
                  <a:buChar char="Ø"/>
                </a:pPr>
                <a:r>
                  <a:rPr lang="zh-CN" altLang="en-US" b="1" dirty="0"/>
                  <a:t>生成式模型（</a:t>
                </a:r>
                <a:r>
                  <a:rPr lang="en-US" altLang="zh-CN" b="1" dirty="0"/>
                  <a:t>generative models</a:t>
                </a:r>
                <a:r>
                  <a:rPr lang="zh-CN" altLang="en-US" b="1" dirty="0"/>
                  <a:t>）</a:t>
                </a:r>
                <a:r>
                  <a:rPr lang="zh-CN" altLang="en-US" dirty="0"/>
                  <a:t>：先对联合概率分布</a:t>
                </a:r>
                <a14:m>
                  <m:oMath xmlns:m="http://schemas.openxmlformats.org/officeDocument/2006/math">
                    <m:r>
                      <a:rPr lang="en-US" altLang="zh-CN"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oMath>
                </a14:m>
                <a:r>
                  <a:rPr lang="zh-CN" altLang="en-US" dirty="0"/>
                  <a:t>建模，然后再由此获得</a:t>
                </a:r>
                <a14:m>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oMath>
                </a14:m>
                <a:r>
                  <a:rPr lang="zh-CN" altLang="en-US" dirty="0"/>
                  <a:t>。生成式模型考虑</a:t>
                </a:r>
              </a:p>
            </p:txBody>
          </p:sp>
        </mc:Choice>
        <mc:Fallback xmlns="">
          <p:sp>
            <p:nvSpPr>
              <p:cNvPr id="5" name="文本框 4">
                <a:extLst>
                  <a:ext uri="{FF2B5EF4-FFF2-40B4-BE49-F238E27FC236}">
                    <a16:creationId xmlns:a16="http://schemas.microsoft.com/office/drawing/2014/main" id="{6AE6C5AF-6E39-C0D6-898C-F3BB1D06DE75}"/>
                  </a:ext>
                </a:extLst>
              </p:cNvPr>
              <p:cNvSpPr txBox="1">
                <a:spLocks noRot="1" noChangeAspect="1" noMove="1" noResize="1" noEditPoints="1" noAdjustHandles="1" noChangeArrowheads="1" noChangeShapeType="1" noTextEdit="1"/>
              </p:cNvSpPr>
              <p:nvPr/>
            </p:nvSpPr>
            <p:spPr>
              <a:xfrm>
                <a:off x="392722" y="1292931"/>
                <a:ext cx="11424628" cy="2796407"/>
              </a:xfrm>
              <a:prstGeom prst="rect">
                <a:avLst/>
              </a:prstGeom>
              <a:blipFill>
                <a:blip r:embed="rId3"/>
                <a:stretch>
                  <a:fillRect l="-800" r="-587" b="-4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1D62BE-ADEF-A776-31D2-1FDBE25CE701}"/>
                  </a:ext>
                </a:extLst>
              </p:cNvPr>
              <p:cNvSpPr txBox="1"/>
              <p:nvPr/>
            </p:nvSpPr>
            <p:spPr>
              <a:xfrm>
                <a:off x="4992220" y="4133548"/>
                <a:ext cx="2850780"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𝑐</m:t>
                          </m:r>
                        </m:e>
                        <m:e>
                          <m:r>
                            <a:rPr lang="en-US" altLang="zh-CN" b="1" i="1" dirty="0">
                              <a:latin typeface="Cambria Math" panose="02040503050406030204" pitchFamily="18" charset="0"/>
                            </a:rPr>
                            <m:t>𝒙</m:t>
                          </m:r>
                        </m:e>
                      </m:d>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𝑐</m:t>
                              </m:r>
                            </m:e>
                          </m:d>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den>
                      </m:f>
                    </m:oMath>
                  </m:oMathPara>
                </a14:m>
                <a:endParaRPr lang="zh-CN" altLang="en-US" dirty="0"/>
              </a:p>
            </p:txBody>
          </p:sp>
        </mc:Choice>
        <mc:Fallback xmlns="">
          <p:sp>
            <p:nvSpPr>
              <p:cNvPr id="8" name="文本框 7">
                <a:extLst>
                  <a:ext uri="{FF2B5EF4-FFF2-40B4-BE49-F238E27FC236}">
                    <a16:creationId xmlns:a16="http://schemas.microsoft.com/office/drawing/2014/main" id="{E31D62BE-ADEF-A776-31D2-1FDBE25CE701}"/>
                  </a:ext>
                </a:extLst>
              </p:cNvPr>
              <p:cNvSpPr txBox="1">
                <a:spLocks noRot="1" noChangeAspect="1" noMove="1" noResize="1" noEditPoints="1" noAdjustHandles="1" noChangeArrowheads="1" noChangeShapeType="1" noTextEdit="1"/>
              </p:cNvSpPr>
              <p:nvPr/>
            </p:nvSpPr>
            <p:spPr>
              <a:xfrm>
                <a:off x="4992220" y="4133548"/>
                <a:ext cx="2850780" cy="782265"/>
              </a:xfrm>
              <a:prstGeom prst="rect">
                <a:avLst/>
              </a:prstGeom>
              <a:blipFill>
                <a:blip r:embed="rId4"/>
                <a:stretch>
                  <a:fillRect/>
                </a:stretch>
              </a:blipFill>
            </p:spPr>
            <p:txBody>
              <a:bodyPr/>
              <a:lstStyle/>
              <a:p>
                <a:r>
                  <a:rPr lang="zh-CN" altLang="en-US">
                    <a:noFill/>
                  </a:rPr>
                  <a:t> </a:t>
                </a:r>
              </a:p>
            </p:txBody>
          </p:sp>
        </mc:Fallback>
      </mc:AlternateContent>
      <p:sp>
        <p:nvSpPr>
          <p:cNvPr id="9" name="标注: 弯曲线形 8">
            <a:extLst>
              <a:ext uri="{FF2B5EF4-FFF2-40B4-BE49-F238E27FC236}">
                <a16:creationId xmlns:a16="http://schemas.microsoft.com/office/drawing/2014/main" id="{979B520A-9052-FFE2-D308-0D6CBDA3058F}"/>
              </a:ext>
            </a:extLst>
          </p:cNvPr>
          <p:cNvSpPr/>
          <p:nvPr/>
        </p:nvSpPr>
        <p:spPr>
          <a:xfrm rot="10800000">
            <a:off x="1204684" y="4314147"/>
            <a:ext cx="3058031" cy="2115681"/>
          </a:xfrm>
          <a:prstGeom prst="borderCallout2">
            <a:avLst>
              <a:gd name="adj1" fmla="val 18750"/>
              <a:gd name="adj2" fmla="val -8333"/>
              <a:gd name="adj3" fmla="val 18750"/>
              <a:gd name="adj4" fmla="val -16667"/>
              <a:gd name="adj5" fmla="val 103924"/>
              <a:gd name="adj6" fmla="val -2530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3" name="直接连接符 12">
            <a:extLst>
              <a:ext uri="{FF2B5EF4-FFF2-40B4-BE49-F238E27FC236}">
                <a16:creationId xmlns:a16="http://schemas.microsoft.com/office/drawing/2014/main" id="{8C76A204-2BD2-7283-34B3-19A915017092}"/>
              </a:ext>
            </a:extLst>
          </p:cNvPr>
          <p:cNvCxnSpPr>
            <a:cxnSpLocks/>
          </p:cNvCxnSpPr>
          <p:nvPr/>
        </p:nvCxnSpPr>
        <p:spPr>
          <a:xfrm>
            <a:off x="5040630" y="4237110"/>
            <a:ext cx="11962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64E9978-1103-FC93-ABDC-A8D8B3811E3A}"/>
              </a:ext>
            </a:extLst>
          </p:cNvPr>
          <p:cNvSpPr txBox="1"/>
          <p:nvPr/>
        </p:nvSpPr>
        <p:spPr>
          <a:xfrm>
            <a:off x="1204684" y="4341765"/>
            <a:ext cx="3058031" cy="2053383"/>
          </a:xfrm>
          <a:prstGeom prst="rect">
            <a:avLst/>
          </a:prstGeom>
          <a:noFill/>
        </p:spPr>
        <p:txBody>
          <a:bodyPr wrap="square" rtlCol="0">
            <a:spAutoFit/>
          </a:bodyPr>
          <a:lstStyle/>
          <a:p>
            <a:pPr algn="ctr">
              <a:lnSpc>
                <a:spcPct val="130000"/>
              </a:lnSpc>
            </a:pPr>
            <a:r>
              <a:rPr lang="zh-CN" altLang="en-US" sz="2000" dirty="0"/>
              <a:t>先验概率</a:t>
            </a:r>
          </a:p>
          <a:p>
            <a:pPr>
              <a:lnSpc>
                <a:spcPct val="130000"/>
              </a:lnSpc>
            </a:pPr>
            <a:r>
              <a:rPr lang="zh-CN" altLang="en-US" sz="2000" dirty="0"/>
              <a:t>样本空间中各类样本所占的比例，可通过各类样本出现的频率估计（大数定理）</a:t>
            </a:r>
          </a:p>
        </p:txBody>
      </p:sp>
      <p:sp>
        <p:nvSpPr>
          <p:cNvPr id="21" name="标注: 弯曲线形 20">
            <a:extLst>
              <a:ext uri="{FF2B5EF4-FFF2-40B4-BE49-F238E27FC236}">
                <a16:creationId xmlns:a16="http://schemas.microsoft.com/office/drawing/2014/main" id="{E5676807-8413-DA33-7471-24E5FEF85049}"/>
              </a:ext>
            </a:extLst>
          </p:cNvPr>
          <p:cNvSpPr/>
          <p:nvPr/>
        </p:nvSpPr>
        <p:spPr>
          <a:xfrm>
            <a:off x="7650534" y="5527942"/>
            <a:ext cx="2588839" cy="976940"/>
          </a:xfrm>
          <a:prstGeom prst="borderCallout2">
            <a:avLst>
              <a:gd name="adj1" fmla="val 18750"/>
              <a:gd name="adj2" fmla="val -8333"/>
              <a:gd name="adj3" fmla="val 18750"/>
              <a:gd name="adj4" fmla="val -16667"/>
              <a:gd name="adj5" fmla="val -51697"/>
              <a:gd name="adj6" fmla="val -19176"/>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文本框 25">
            <a:extLst>
              <a:ext uri="{FF2B5EF4-FFF2-40B4-BE49-F238E27FC236}">
                <a16:creationId xmlns:a16="http://schemas.microsoft.com/office/drawing/2014/main" id="{CB65E727-2A62-9185-87EA-3CCAD3DAA71C}"/>
              </a:ext>
            </a:extLst>
          </p:cNvPr>
          <p:cNvSpPr txBox="1"/>
          <p:nvPr/>
        </p:nvSpPr>
        <p:spPr>
          <a:xfrm>
            <a:off x="7650534" y="5565337"/>
            <a:ext cx="2604383" cy="853054"/>
          </a:xfrm>
          <a:prstGeom prst="rect">
            <a:avLst/>
          </a:prstGeom>
          <a:noFill/>
        </p:spPr>
        <p:txBody>
          <a:bodyPr wrap="square" rtlCol="0">
            <a:spAutoFit/>
          </a:bodyPr>
          <a:lstStyle/>
          <a:p>
            <a:pPr>
              <a:lnSpc>
                <a:spcPct val="130000"/>
              </a:lnSpc>
            </a:pPr>
            <a:r>
              <a:rPr lang="zh-CN" altLang="en-US" sz="2000" dirty="0"/>
              <a:t>“证据”</a:t>
            </a:r>
            <a:r>
              <a:rPr lang="en-US" altLang="zh-CN" sz="2000" dirty="0"/>
              <a:t>( evidence)</a:t>
            </a:r>
            <a:r>
              <a:rPr lang="zh-CN" altLang="en-US" sz="2000" dirty="0"/>
              <a:t>因子，与类标记无关</a:t>
            </a:r>
          </a:p>
        </p:txBody>
      </p:sp>
      <p:sp>
        <p:nvSpPr>
          <p:cNvPr id="30" name="标注: 弯曲线形 29">
            <a:extLst>
              <a:ext uri="{FF2B5EF4-FFF2-40B4-BE49-F238E27FC236}">
                <a16:creationId xmlns:a16="http://schemas.microsoft.com/office/drawing/2014/main" id="{D12C054B-2BE1-B93D-13CB-BF3080C99881}"/>
              </a:ext>
            </a:extLst>
          </p:cNvPr>
          <p:cNvSpPr/>
          <p:nvPr/>
        </p:nvSpPr>
        <p:spPr>
          <a:xfrm>
            <a:off x="8098210" y="3643600"/>
            <a:ext cx="3446090" cy="1253164"/>
          </a:xfrm>
          <a:prstGeom prst="borderCallout2">
            <a:avLst>
              <a:gd name="adj1" fmla="val 18750"/>
              <a:gd name="adj2" fmla="val -8333"/>
              <a:gd name="adj3" fmla="val 18750"/>
              <a:gd name="adj4" fmla="val -16667"/>
              <a:gd name="adj5" fmla="val 37698"/>
              <a:gd name="adj6" fmla="val -18967"/>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AF4C9F9-064C-5CCA-489A-574831CAA476}"/>
                  </a:ext>
                </a:extLst>
              </p:cNvPr>
              <p:cNvSpPr txBox="1"/>
              <p:nvPr/>
            </p:nvSpPr>
            <p:spPr>
              <a:xfrm>
                <a:off x="8098210" y="3648050"/>
                <a:ext cx="3619452" cy="1253164"/>
              </a:xfrm>
              <a:prstGeom prst="rect">
                <a:avLst/>
              </a:prstGeom>
              <a:noFill/>
            </p:spPr>
            <p:txBody>
              <a:bodyPr wrap="square">
                <a:spAutoFit/>
              </a:bodyPr>
              <a:lstStyle/>
              <a:p>
                <a:pPr>
                  <a:lnSpc>
                    <a:spcPct val="130000"/>
                  </a:lnSpc>
                </a:pPr>
                <a:r>
                  <a:rPr lang="zh-CN" altLang="en-US" sz="2000" dirty="0">
                    <a:latin typeface="+mj-ea"/>
                    <a:ea typeface="+mj-ea"/>
                  </a:rPr>
                  <a:t>类标记</a:t>
                </a:r>
                <a14:m>
                  <m:oMath xmlns:m="http://schemas.openxmlformats.org/officeDocument/2006/math">
                    <m:r>
                      <a:rPr lang="en-US" altLang="zh-CN" sz="2000" b="0" i="1" dirty="0" smtClean="0">
                        <a:latin typeface="Cambria Math" panose="02040503050406030204" pitchFamily="18" charset="0"/>
                      </a:rPr>
                      <m:t>𝑐</m:t>
                    </m:r>
                  </m:oMath>
                </a14:m>
                <a:r>
                  <a:rPr lang="zh-CN" altLang="en-US" sz="2000" dirty="0">
                    <a:latin typeface="+mj-ea"/>
                    <a:ea typeface="+mj-ea"/>
                  </a:rPr>
                  <a:t>相对于样本</a:t>
                </a:r>
                <a14:m>
                  <m:oMath xmlns:m="http://schemas.openxmlformats.org/officeDocument/2006/math">
                    <m:r>
                      <a:rPr lang="en-US" altLang="zh-CN" sz="2000" b="1" i="1" dirty="0">
                        <a:latin typeface="Cambria Math" panose="02040503050406030204" pitchFamily="18" charset="0"/>
                      </a:rPr>
                      <m:t>𝒙</m:t>
                    </m:r>
                  </m:oMath>
                </a14:m>
                <a:r>
                  <a:rPr lang="zh-CN" altLang="en-US" sz="2000" dirty="0">
                    <a:latin typeface="+mj-ea"/>
                    <a:ea typeface="+mj-ea"/>
                  </a:rPr>
                  <a:t>的“类条件概率</a:t>
                </a:r>
                <a:r>
                  <a:rPr lang="en-US" altLang="zh-CN" sz="2000" dirty="0">
                    <a:latin typeface="+mj-ea"/>
                    <a:ea typeface="+mj-ea"/>
                  </a:rPr>
                  <a:t>”(</a:t>
                </a:r>
                <a:r>
                  <a:rPr lang="en-US" altLang="zh-CN" sz="2000" dirty="0">
                    <a:latin typeface="+mj-lt"/>
                    <a:ea typeface="+mj-ea"/>
                  </a:rPr>
                  <a:t>class-conditional probability</a:t>
                </a:r>
                <a:r>
                  <a:rPr lang="en-US" altLang="zh-CN" sz="2000" dirty="0">
                    <a:latin typeface="+mj-ea"/>
                    <a:ea typeface="+mj-ea"/>
                  </a:rPr>
                  <a:t>), </a:t>
                </a:r>
                <a:r>
                  <a:rPr lang="zh-CN" altLang="en-US" sz="2000" dirty="0">
                    <a:latin typeface="+mj-ea"/>
                    <a:ea typeface="+mj-ea"/>
                  </a:rPr>
                  <a:t>或称“似然”</a:t>
                </a:r>
                <a:endParaRPr lang="zh-CN" altLang="en-US" sz="2000" dirty="0"/>
              </a:p>
            </p:txBody>
          </p:sp>
        </mc:Choice>
        <mc:Fallback xmlns="">
          <p:sp>
            <p:nvSpPr>
              <p:cNvPr id="32" name="文本框 31">
                <a:extLst>
                  <a:ext uri="{FF2B5EF4-FFF2-40B4-BE49-F238E27FC236}">
                    <a16:creationId xmlns:a16="http://schemas.microsoft.com/office/drawing/2014/main" id="{7AF4C9F9-064C-5CCA-489A-574831CAA476}"/>
                  </a:ext>
                </a:extLst>
              </p:cNvPr>
              <p:cNvSpPr txBox="1">
                <a:spLocks noRot="1" noChangeAspect="1" noMove="1" noResize="1" noEditPoints="1" noAdjustHandles="1" noChangeArrowheads="1" noChangeShapeType="1" noTextEdit="1"/>
              </p:cNvSpPr>
              <p:nvPr/>
            </p:nvSpPr>
            <p:spPr>
              <a:xfrm>
                <a:off x="8098210" y="3648050"/>
                <a:ext cx="3619452" cy="1253164"/>
              </a:xfrm>
              <a:prstGeom prst="rect">
                <a:avLst/>
              </a:prstGeom>
              <a:blipFill>
                <a:blip r:embed="rId5"/>
                <a:stretch>
                  <a:fillRect l="-1684" b="-7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888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a:extLst>
              <a:ext uri="{FF2B5EF4-FFF2-40B4-BE49-F238E27FC236}">
                <a16:creationId xmlns:a16="http://schemas.microsoft.com/office/drawing/2014/main" id="{035F3EE9-E110-6560-3E3B-D31A0842D1FB}"/>
              </a:ext>
            </a:extLst>
          </p:cNvPr>
          <p:cNvSpPr/>
          <p:nvPr/>
        </p:nvSpPr>
        <p:spPr>
          <a:xfrm>
            <a:off x="1891854" y="34926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03    </a:t>
            </a:r>
            <a:r>
              <a:rPr lang="zh-CN" altLang="en-US" sz="3600" dirty="0">
                <a:solidFill>
                  <a:schemeClr val="bg1"/>
                </a:solidFill>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EM</a:t>
            </a:r>
            <a:r>
              <a:rPr lang="zh-CN" altLang="en-US" sz="3600" dirty="0">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贝叶斯决策论</a:t>
            </a:r>
          </a:p>
        </p:txBody>
      </p:sp>
    </p:spTree>
    <p:extLst>
      <p:ext uri="{BB962C8B-B14F-4D97-AF65-F5344CB8AC3E}">
        <p14:creationId xmlns:p14="http://schemas.microsoft.com/office/powerpoint/2010/main" val="3657821292"/>
      </p:ext>
    </p:extLst>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8">
            <a:extLst>
              <a:ext uri="{FF2B5EF4-FFF2-40B4-BE49-F238E27FC236}">
                <a16:creationId xmlns:a16="http://schemas.microsoft.com/office/drawing/2014/main" id="{82B0245C-30A7-CE06-0964-7EBA82050E3B}"/>
              </a:ext>
            </a:extLst>
          </p:cNvPr>
          <p:cNvSpPr/>
          <p:nvPr/>
        </p:nvSpPr>
        <p:spPr>
          <a:xfrm>
            <a:off x="1879154" y="18670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zh-CN" altLang="en-US" sz="3600" dirty="0">
                <a:solidFill>
                  <a:schemeClr val="bg1"/>
                </a:solidFill>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EM</a:t>
            </a:r>
            <a:r>
              <a:rPr lang="zh-CN" altLang="en-US" sz="3600" dirty="0">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贝叶斯决策论</a:t>
            </a:r>
          </a:p>
        </p:txBody>
      </p:sp>
    </p:spTree>
    <p:extLst>
      <p:ext uri="{BB962C8B-B14F-4D97-AF65-F5344CB8AC3E}">
        <p14:creationId xmlns:p14="http://schemas.microsoft.com/office/powerpoint/2010/main" val="2184619065"/>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p:sp>
        <p:nvSpPr>
          <p:cNvPr id="9" name="文本框 8">
            <a:extLst>
              <a:ext uri="{FF2B5EF4-FFF2-40B4-BE49-F238E27FC236}">
                <a16:creationId xmlns:a16="http://schemas.microsoft.com/office/drawing/2014/main" id="{BD3BC408-2090-7E38-04FB-A187A221EA80}"/>
              </a:ext>
            </a:extLst>
          </p:cNvPr>
          <p:cNvSpPr txBox="1"/>
          <p:nvPr/>
        </p:nvSpPr>
        <p:spPr>
          <a:xfrm>
            <a:off x="393700" y="1190967"/>
            <a:ext cx="11422855" cy="3350404"/>
          </a:xfrm>
          <a:prstGeom prst="rect">
            <a:avLst/>
          </a:prstGeom>
          <a:noFill/>
        </p:spPr>
        <p:txBody>
          <a:bodyPr wrap="square">
            <a:spAutoFit/>
          </a:bodyPr>
          <a:lstStyle/>
          <a:p>
            <a:pPr indent="457200">
              <a:lnSpc>
                <a:spcPct val="150000"/>
              </a:lnSpc>
            </a:pPr>
            <a:r>
              <a:rPr lang="zh-CN" altLang="en-US" dirty="0"/>
              <a:t>参数估计基本概念</a:t>
            </a:r>
          </a:p>
          <a:p>
            <a:pPr>
              <a:lnSpc>
                <a:spcPct val="150000"/>
              </a:lnSpc>
            </a:pPr>
            <a:r>
              <a:rPr lang="en-US" altLang="zh-CN" dirty="0"/>
              <a:t>1. </a:t>
            </a:r>
            <a:r>
              <a:rPr lang="zh-CN" altLang="en-US" dirty="0"/>
              <a:t>统计量</a:t>
            </a:r>
            <a:r>
              <a:rPr lang="en-US" altLang="zh-CN" dirty="0"/>
              <a:t>——</a:t>
            </a:r>
            <a:r>
              <a:rPr lang="zh-CN" altLang="en-US" dirty="0"/>
              <a:t>样本中包含着总体的信息，我们希望通过样本集把有关信息抽取出来，就是说针对不同要求构造出样本的某种函数，这种函数在统计学中称为统计量。</a:t>
            </a:r>
          </a:p>
          <a:p>
            <a:pPr>
              <a:lnSpc>
                <a:spcPct val="150000"/>
              </a:lnSpc>
            </a:pPr>
            <a:r>
              <a:rPr lang="en-US" altLang="zh-CN" dirty="0"/>
              <a:t>2. </a:t>
            </a:r>
            <a:r>
              <a:rPr lang="zh-CN" altLang="en-US" dirty="0"/>
              <a:t>参数空间</a:t>
            </a:r>
            <a:r>
              <a:rPr lang="en-US" altLang="zh-CN" dirty="0"/>
              <a:t>——</a:t>
            </a:r>
            <a:r>
              <a:rPr lang="zh-CN" altLang="en-US" dirty="0"/>
              <a:t>如上所述，在参数估计中，我们总是假设总体概率密度函数的形式已知，而未知的仅是分布中的几个参数，将未知参数记为𝜃，在统计学中，我们将总体分布未知参数𝜃的全部可容许值组成的集合称为参数空间。</a:t>
            </a:r>
          </a:p>
        </p:txBody>
      </p:sp>
    </p:spTree>
    <p:extLst>
      <p:ext uri="{BB962C8B-B14F-4D97-AF65-F5344CB8AC3E}">
        <p14:creationId xmlns:p14="http://schemas.microsoft.com/office/powerpoint/2010/main" val="328784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508000" y="1190967"/>
                <a:ext cx="11308555" cy="3950825"/>
              </a:xfrm>
              <a:prstGeom prst="rect">
                <a:avLst/>
              </a:prstGeom>
              <a:noFill/>
            </p:spPr>
            <p:txBody>
              <a:bodyPr wrap="square">
                <a:spAutoFit/>
              </a:bodyPr>
              <a:lstStyle/>
              <a:p>
                <a:pPr indent="457200">
                  <a:lnSpc>
                    <a:spcPct val="150000"/>
                  </a:lnSpc>
                </a:pPr>
                <a:r>
                  <a:rPr lang="zh-CN" altLang="en-US" dirty="0"/>
                  <a:t>参数估计基本概念</a:t>
                </a:r>
              </a:p>
              <a:p>
                <a:pPr marL="0" indent="0">
                  <a:lnSpc>
                    <a:spcPct val="150000"/>
                  </a:lnSpc>
                  <a:buNone/>
                </a:pPr>
                <a:r>
                  <a:rPr lang="en-US" altLang="zh-CN" dirty="0"/>
                  <a:t>3. </a:t>
                </a:r>
                <a:r>
                  <a:rPr lang="zh-CN" altLang="en-US" dirty="0"/>
                  <a:t>点估计、估计量和估计值</a:t>
                </a:r>
                <a:r>
                  <a:rPr lang="en-US" altLang="zh-CN" dirty="0"/>
                  <a:t>——</a:t>
                </a:r>
                <a:r>
                  <a:rPr lang="zh-CN" altLang="en-US" dirty="0"/>
                  <a:t>点估计问题就是要构造一个统计量</a:t>
                </a:r>
                <a14:m>
                  <m:oMath xmlns:m="http://schemas.openxmlformats.org/officeDocument/2006/math">
                    <m:r>
                      <a:rPr lang="en-US" altLang="zh-CN">
                        <a:latin typeface="Cambria Math" panose="02040503050406030204" pitchFamily="18" charset="0"/>
                      </a:rPr>
                      <m:t>𝑑</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𝑁</m:t>
                        </m:r>
                      </m:sub>
                    </m:sSub>
                    <m:r>
                      <a:rPr lang="en-US" altLang="zh-CN">
                        <a:latin typeface="Cambria Math" panose="02040503050406030204" pitchFamily="18" charset="0"/>
                      </a:rPr>
                      <m:t>)</m:t>
                    </m:r>
                  </m:oMath>
                </a14:m>
                <a:r>
                  <a:rPr lang="zh-CN" altLang="en-US" dirty="0"/>
                  <a:t>作为参数</a:t>
                </a:r>
                <a14:m>
                  <m:oMath xmlns:m="http://schemas.openxmlformats.org/officeDocument/2006/math">
                    <m:r>
                      <a:rPr lang="zh-CN" altLang="en-US">
                        <a:latin typeface="Cambria Math" panose="02040503050406030204" pitchFamily="18" charset="0"/>
                      </a:rPr>
                      <m:t>𝜃</m:t>
                    </m:r>
                  </m:oMath>
                </a14:m>
                <a:r>
                  <a:rPr lang="zh-CN" altLang="en-US" dirty="0"/>
                  <a:t>的估计</a:t>
                </a:r>
                <a14:m>
                  <m:oMath xmlns:m="http://schemas.openxmlformats.org/officeDocument/2006/math">
                    <m:acc>
                      <m:accPr>
                        <m:chr m:val="̂"/>
                        <m:ctrlPr>
                          <a:rPr lang="zh-CN" altLang="en-US" i="1">
                            <a:latin typeface="Cambria Math" panose="02040503050406030204" pitchFamily="18" charset="0"/>
                          </a:rPr>
                        </m:ctrlPr>
                      </m:accPr>
                      <m:e>
                        <m:r>
                          <a:rPr lang="zh-CN" altLang="en-US">
                            <a:latin typeface="Cambria Math" panose="02040503050406030204" pitchFamily="18" charset="0"/>
                          </a:rPr>
                          <m:t>𝜃</m:t>
                        </m:r>
                      </m:e>
                    </m:acc>
                  </m:oMath>
                </a14:m>
                <a:r>
                  <a:rPr lang="zh-Hans" altLang="en-US" dirty="0"/>
                  <a:t>，</a:t>
                </a:r>
                <a14:m>
                  <m:oMath xmlns:m="http://schemas.openxmlformats.org/officeDocument/2006/math">
                    <m:r>
                      <a:rPr lang="zh-CN" altLang="en-US">
                        <a:latin typeface="Cambria Math" panose="02040503050406030204" pitchFamily="18" charset="0"/>
                      </a:rPr>
                      <m:t>在统计学中称</m:t>
                    </m:r>
                    <m:acc>
                      <m:accPr>
                        <m:chr m:val="̂"/>
                        <m:ctrlPr>
                          <a:rPr lang="zh-CN" altLang="en-US" i="1">
                            <a:latin typeface="Cambria Math" panose="02040503050406030204" pitchFamily="18" charset="0"/>
                          </a:rPr>
                        </m:ctrlPr>
                      </m:accPr>
                      <m:e>
                        <m:r>
                          <a:rPr lang="zh-CN" altLang="en-US">
                            <a:latin typeface="Cambria Math" panose="02040503050406030204" pitchFamily="18" charset="0"/>
                          </a:rPr>
                          <m:t>𝜃</m:t>
                        </m:r>
                      </m:e>
                    </m:acc>
                  </m:oMath>
                </a14:m>
                <a:r>
                  <a:rPr lang="zh-CN" altLang="en-US" dirty="0"/>
                  <a:t>为</a:t>
                </a:r>
                <a14:m>
                  <m:oMath xmlns:m="http://schemas.openxmlformats.org/officeDocument/2006/math">
                    <m:r>
                      <a:rPr lang="zh-CN" altLang="en-US">
                        <a:latin typeface="Cambria Math" panose="02040503050406030204" pitchFamily="18" charset="0"/>
                      </a:rPr>
                      <m:t>𝜃</m:t>
                    </m:r>
                  </m:oMath>
                </a14:m>
                <a:r>
                  <a:rPr lang="zh-CN" altLang="en-US" dirty="0"/>
                  <a:t>的估计量。如果</a:t>
                </a:r>
                <a14:m>
                  <m:oMath xmlns:m="http://schemas.openxmlformats.org/officeDocument/2006/math">
                    <m:r>
                      <a:rPr lang="en-US" altLang="zh-CN">
                        <a:latin typeface="Cambria Math" panose="02040503050406030204" pitchFamily="18" charset="0"/>
                      </a:rPr>
                      <m:t>,</m:t>
                    </m:r>
                  </m:oMath>
                </a14:m>
                <a:r>
                  <a:rPr lang="en-US" altLang="zh-CN" dirty="0"/>
                  <a:t> </a:t>
                </a:r>
                <a14:m>
                  <m:oMath xmlns:m="http://schemas.openxmlformats.org/officeDocument/2006/math">
                    <m:r>
                      <a:rPr lang="en-US" altLang="zh-CN">
                        <a:latin typeface="Cambria Math" panose="02040503050406030204" pitchFamily="18" charset="0"/>
                      </a:rPr>
                      <m:t>…,</m:t>
                    </m:r>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𝑁</m:t>
                            </m:r>
                          </m:sub>
                        </m:sSub>
                      </m:e>
                      <m:sup>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sup>
                    </m:sSup>
                  </m:oMath>
                </a14:m>
                <a:r>
                  <a:rPr lang="zh-CN" altLang="en-US" dirty="0"/>
                  <a:t>是属于类别</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oMath>
                </a14:m>
                <a:r>
                  <a:rPr lang="zh-CN" altLang="en-US" dirty="0"/>
                  <a:t>的几个样本观察值，代入统计量</a:t>
                </a:r>
                <a:r>
                  <a:rPr lang="en-US" altLang="zh-CN" dirty="0"/>
                  <a:t>d</a:t>
                </a:r>
                <a:r>
                  <a:rPr lang="zh-CN" altLang="en-US" dirty="0"/>
                  <a:t>就得到对于第</a:t>
                </a:r>
                <a:r>
                  <a:rPr lang="en-US" altLang="zh-CN" dirty="0" err="1"/>
                  <a:t>i</a:t>
                </a:r>
                <a:r>
                  <a:rPr lang="zh-CN" altLang="en-US" dirty="0"/>
                  <a:t>类的</a:t>
                </a:r>
                <a14:m>
                  <m:oMath xmlns:m="http://schemas.openxmlformats.org/officeDocument/2006/math">
                    <m:acc>
                      <m:accPr>
                        <m:chr m:val="̂"/>
                        <m:ctrlPr>
                          <a:rPr lang="zh-CN" altLang="en-US" i="1">
                            <a:latin typeface="Cambria Math" panose="02040503050406030204" pitchFamily="18" charset="0"/>
                          </a:rPr>
                        </m:ctrlPr>
                      </m:accPr>
                      <m:e>
                        <m:r>
                          <a:rPr lang="zh-CN" altLang="en-US">
                            <a:latin typeface="Cambria Math" panose="02040503050406030204" pitchFamily="18" charset="0"/>
                          </a:rPr>
                          <m:t>𝜃</m:t>
                        </m:r>
                      </m:e>
                    </m:acc>
                  </m:oMath>
                </a14:m>
                <a:r>
                  <a:rPr lang="zh-CN" altLang="en-US" dirty="0"/>
                  <a:t>的具体数值，这个数值在统计学中称为</a:t>
                </a:r>
                <a14:m>
                  <m:oMath xmlns:m="http://schemas.openxmlformats.org/officeDocument/2006/math">
                    <m:r>
                      <a:rPr lang="zh-CN" altLang="en-US">
                        <a:latin typeface="Cambria Math" panose="02040503050406030204" pitchFamily="18" charset="0"/>
                      </a:rPr>
                      <m:t>𝜃</m:t>
                    </m:r>
                  </m:oMath>
                </a14:m>
                <a:r>
                  <a:rPr lang="zh-CN" altLang="en-US" dirty="0"/>
                  <a:t>的估计值。</a:t>
                </a:r>
                <a:endParaRPr lang="en-US" altLang="zh-CN" dirty="0"/>
              </a:p>
              <a:p>
                <a:pPr marL="0" indent="0">
                  <a:lnSpc>
                    <a:spcPct val="150000"/>
                  </a:lnSpc>
                  <a:buNone/>
                </a:pPr>
                <a:r>
                  <a:rPr lang="en-US" altLang="zh-Hans" dirty="0"/>
                  <a:t>4. </a:t>
                </a:r>
                <a:r>
                  <a:rPr lang="zh-CN" altLang="en-US" dirty="0"/>
                  <a:t>区间估计</a:t>
                </a:r>
                <a:r>
                  <a:rPr lang="en-US" altLang="zh-CN" dirty="0"/>
                  <a:t>——</a:t>
                </a:r>
                <a:r>
                  <a:rPr lang="zh-CN" altLang="en-US" dirty="0"/>
                  <a:t>除点估计外，还有另一类估计，它要求用区间</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𝑑</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𝑑</m:t>
                        </m:r>
                      </m:e>
                      <m:sub>
                        <m:r>
                          <a:rPr lang="en-US" altLang="zh-CN">
                            <a:latin typeface="Cambria Math" panose="02040503050406030204" pitchFamily="18" charset="0"/>
                          </a:rPr>
                          <m:t>2</m:t>
                        </m:r>
                      </m:sub>
                    </m:sSub>
                  </m:oMath>
                </a14:m>
                <a:r>
                  <a:rPr lang="en-US" altLang="zh-CN" dirty="0"/>
                  <a:t>)</a:t>
                </a:r>
                <a:r>
                  <a:rPr lang="zh-CN" altLang="en-US" dirty="0"/>
                  <a:t>作为</a:t>
                </a:r>
                <a14:m>
                  <m:oMath xmlns:m="http://schemas.openxmlformats.org/officeDocument/2006/math">
                    <m:r>
                      <a:rPr lang="zh-CN" altLang="en-US">
                        <a:latin typeface="Cambria Math" panose="02040503050406030204" pitchFamily="18" charset="0"/>
                      </a:rPr>
                      <m:t>𝜃</m:t>
                    </m:r>
                  </m:oMath>
                </a14:m>
                <a:r>
                  <a:rPr lang="zh-CN" altLang="en-US" dirty="0"/>
                  <a:t>可能取值范围的一种估计。这个区间称为置信区间，这类估计问题称为区间估计。</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508000" y="1190967"/>
                <a:ext cx="11308555" cy="3950825"/>
              </a:xfrm>
              <a:prstGeom prst="rect">
                <a:avLst/>
              </a:prstGeom>
              <a:blipFill>
                <a:blip r:embed="rId3"/>
                <a:stretch>
                  <a:fillRect l="-809" r="-593" b="-2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61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292894" y="1190967"/>
                <a:ext cx="11523661" cy="5566396"/>
              </a:xfrm>
              <a:prstGeom prst="rect">
                <a:avLst/>
              </a:prstGeom>
              <a:noFill/>
            </p:spPr>
            <p:txBody>
              <a:bodyPr wrap="square">
                <a:spAutoFit/>
              </a:bodyPr>
              <a:lstStyle/>
              <a:p>
                <a:pPr indent="457200">
                  <a:lnSpc>
                    <a:spcPct val="150000"/>
                  </a:lnSpc>
                </a:pPr>
                <a:r>
                  <a:rPr lang="zh-CN" altLang="en-US" dirty="0"/>
                  <a:t>估计类条件概率的常用策略：先假定其具有某种确定的概率分布形式，再基于训练样本对概率分布参数估计。</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a:lnSpc>
                    <a:spcPct val="150000"/>
                  </a:lnSpc>
                </a:pPr>
                <a:endParaRPr lang="en-US" altLang="zh-CN" dirty="0"/>
              </a:p>
              <a:p>
                <a:pPr>
                  <a:lnSpc>
                    <a:spcPct val="150000"/>
                  </a:lnSpc>
                </a:pPr>
                <a:endParaRPr lang="en-US" altLang="zh-CN" dirty="0"/>
              </a:p>
              <a:p>
                <a:pPr indent="457200">
                  <a:lnSpc>
                    <a:spcPct val="150000"/>
                  </a:lnSpc>
                </a:pPr>
                <a:r>
                  <a:rPr lang="zh-CN" altLang="en-US" dirty="0"/>
                  <a:t>记关于类别</a:t>
                </a:r>
                <a14:m>
                  <m:oMath xmlns:m="http://schemas.openxmlformats.org/officeDocument/2006/math">
                    <m:r>
                      <a:rPr lang="en-US" altLang="zh-CN" b="0" i="1" smtClean="0">
                        <a:latin typeface="Cambria Math" panose="02040503050406030204" pitchFamily="18" charset="0"/>
                      </a:rPr>
                      <m:t>𝑐</m:t>
                    </m:r>
                  </m:oMath>
                </a14:m>
                <a:r>
                  <a:rPr lang="zh-CN" altLang="en-US" dirty="0"/>
                  <a:t>的类条件概率为</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i="1" dirty="0">
                        <a:latin typeface="Cambria Math" panose="02040503050406030204" pitchFamily="18" charset="0"/>
                      </a:rPr>
                      <m:t>𝑐</m:t>
                    </m:r>
                    <m:r>
                      <a:rPr lang="en-US" altLang="zh-CN" i="1" dirty="0">
                        <a:latin typeface="Cambria Math" panose="02040503050406030204" pitchFamily="18" charset="0"/>
                      </a:rPr>
                      <m:t>)</m:t>
                    </m:r>
                  </m:oMath>
                </a14:m>
                <a:r>
                  <a:rPr lang="zh-CN" altLang="en-US" dirty="0"/>
                  <a:t>，假设</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i="1" dirty="0">
                        <a:latin typeface="Cambria Math" panose="02040503050406030204" pitchFamily="18" charset="0"/>
                      </a:rPr>
                      <m:t>𝑐</m:t>
                    </m:r>
                    <m:r>
                      <a:rPr lang="en-US" altLang="zh-CN" i="1" dirty="0">
                        <a:latin typeface="Cambria Math" panose="02040503050406030204" pitchFamily="18" charset="0"/>
                      </a:rPr>
                      <m:t>)</m:t>
                    </m:r>
                  </m:oMath>
                </a14:m>
                <a:r>
                  <a:rPr lang="zh-CN" altLang="en-US" dirty="0"/>
                  <a:t>具有确定的形式被参数</a:t>
                </a:r>
                <a14:m>
                  <m:oMath xmlns:m="http://schemas.openxmlformats.org/officeDocument/2006/math">
                    <m:sSub>
                      <m:sSubPr>
                        <m:ctrlPr>
                          <a:rPr lang="en-US" altLang="zh-CN" i="1" smtClean="0">
                            <a:latin typeface="Cambria Math" panose="02040503050406030204" pitchFamily="18" charset="0"/>
                          </a:rPr>
                        </m:ctrlPr>
                      </m:sSubPr>
                      <m:e>
                        <m:r>
                          <a:rPr lang="zh-CN" altLang="en-US" b="1" i="1" smtClean="0">
                            <a:latin typeface="Cambria Math" panose="02040503050406030204" pitchFamily="18" charset="0"/>
                          </a:rPr>
                          <m:t>𝜽</m:t>
                        </m:r>
                      </m:e>
                      <m:sub>
                        <m:r>
                          <a:rPr lang="en-US" altLang="zh-CN" b="0" i="1" smtClean="0">
                            <a:latin typeface="Cambria Math" panose="02040503050406030204" pitchFamily="18" charset="0"/>
                          </a:rPr>
                          <m:t>𝑐</m:t>
                        </m:r>
                      </m:sub>
                    </m:sSub>
                  </m:oMath>
                </a14:m>
                <a:r>
                  <a:rPr lang="zh-CN" altLang="en-US" dirty="0"/>
                  <a:t>唯一确定，我们的任务就是利用训练集</a:t>
                </a:r>
                <a14:m>
                  <m:oMath xmlns:m="http://schemas.openxmlformats.org/officeDocument/2006/math">
                    <m:r>
                      <a:rPr lang="en-US" altLang="zh-CN" b="0" i="1" smtClean="0">
                        <a:latin typeface="Cambria Math" panose="02040503050406030204" pitchFamily="18" charset="0"/>
                      </a:rPr>
                      <m:t>𝐷</m:t>
                    </m:r>
                  </m:oMath>
                </a14:m>
                <a:r>
                  <a:rPr lang="zh-CN" altLang="en-US" dirty="0"/>
                  <a:t>估计参数</a:t>
                </a: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oMath>
                </a14:m>
                <a:r>
                  <a:rPr lang="zh-CN" altLang="en-US" dirty="0"/>
                  <a:t>。     </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292894" y="1190967"/>
                <a:ext cx="11523661" cy="5566396"/>
              </a:xfrm>
              <a:prstGeom prst="rect">
                <a:avLst/>
              </a:prstGeom>
              <a:blipFill>
                <a:blip r:embed="rId3"/>
                <a:stretch>
                  <a:fillRect l="-794" b="-164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E50858F7-2950-BB62-FE79-53915C5AE208}"/>
              </a:ext>
            </a:extLst>
          </p:cNvPr>
          <p:cNvPicPr>
            <a:picLocks noChangeAspect="1"/>
          </p:cNvPicPr>
          <p:nvPr/>
        </p:nvPicPr>
        <p:blipFill>
          <a:blip r:embed="rId4"/>
          <a:stretch>
            <a:fillRect/>
          </a:stretch>
        </p:blipFill>
        <p:spPr>
          <a:xfrm>
            <a:off x="4709939" y="1964809"/>
            <a:ext cx="4281660" cy="3659475"/>
          </a:xfrm>
          <a:prstGeom prst="rect">
            <a:avLst/>
          </a:prstGeom>
        </p:spPr>
      </p:pic>
    </p:spTree>
    <p:extLst>
      <p:ext uri="{BB962C8B-B14F-4D97-AF65-F5344CB8AC3E}">
        <p14:creationId xmlns:p14="http://schemas.microsoft.com/office/powerpoint/2010/main" val="1834604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219995"/>
                <a:ext cx="11321143" cy="3010055"/>
              </a:xfrm>
              <a:prstGeom prst="rect">
                <a:avLst/>
              </a:prstGeom>
              <a:noFill/>
            </p:spPr>
            <p:txBody>
              <a:bodyPr wrap="square">
                <a:spAutoFit/>
              </a:bodyPr>
              <a:lstStyle/>
              <a:p>
                <a:pPr>
                  <a:lnSpc>
                    <a:spcPct val="130000"/>
                  </a:lnSpc>
                </a:pPr>
                <a:r>
                  <a:rPr lang="zh-CN" altLang="en-US" dirty="0"/>
                  <a:t>举例：一个正面反面不规则的硬币，连续抛</a:t>
                </a:r>
                <a:r>
                  <a:rPr lang="en-US" altLang="zh-CN" dirty="0"/>
                  <a:t>10</a:t>
                </a:r>
                <a:r>
                  <a:rPr lang="zh-CN" altLang="en-US" dirty="0"/>
                  <a:t>次所得到的样本如下：</a:t>
                </a:r>
                <a:endParaRPr lang="en-US" altLang="zh-CN" dirty="0"/>
              </a:p>
              <a:p>
                <a:pPr algn="ctr">
                  <a:lnSpc>
                    <a:spcPct val="130000"/>
                  </a:lnSpc>
                </a:pPr>
                <a:r>
                  <a:rPr lang="zh-CN" altLang="en-US" dirty="0"/>
                  <a:t>正，正，正，反，反，正，反，正，正，反</a:t>
                </a:r>
                <a:endParaRPr lang="en-US" altLang="zh-CN" dirty="0"/>
              </a:p>
              <a:p>
                <a:pPr>
                  <a:lnSpc>
                    <a:spcPct val="130000"/>
                  </a:lnSpc>
                </a:pPr>
                <a:r>
                  <a:rPr lang="zh-CN" altLang="en-US" dirty="0"/>
                  <a:t>每次抛掷的过程相互独立，估计正面向上的概率</a:t>
                </a:r>
                <a14:m>
                  <m:oMath xmlns:m="http://schemas.openxmlformats.org/officeDocument/2006/math">
                    <m:r>
                      <a:rPr lang="zh-CN" altLang="en-US" i="1" smtClean="0">
                        <a:latin typeface="Cambria Math" panose="02040503050406030204" pitchFamily="18" charset="0"/>
                      </a:rPr>
                      <m:t>𝜃</m:t>
                    </m:r>
                  </m:oMath>
                </a14:m>
                <a:r>
                  <a:rPr lang="zh-CN" altLang="en-US" dirty="0"/>
                  <a:t>。</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i="1">
                            <a:latin typeface="Cambria Math" panose="02040503050406030204" pitchFamily="18" charset="0"/>
                          </a:rPr>
                          <m:t>正面</m:t>
                        </m:r>
                      </m:e>
                    </m:d>
                    <m:r>
                      <a:rPr lang="en-US" altLang="zh-CN" b="0" i="1" smtClean="0">
                        <a:latin typeface="Cambria Math" panose="02040503050406030204" pitchFamily="18" charset="0"/>
                      </a:rPr>
                      <m:t>=</m:t>
                    </m:r>
                    <m:r>
                      <a:rPr lang="zh-CN" altLang="en-US" i="1">
                        <a:latin typeface="Cambria Math" panose="02040503050406030204" pitchFamily="18" charset="0"/>
                      </a:rPr>
                      <m:t>𝜃</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zh-CN" altLang="en-US" i="1" smtClean="0">
                            <a:latin typeface="Cambria Math" panose="02040503050406030204" pitchFamily="18" charset="0"/>
                          </a:rPr>
                          <m:t>反</m:t>
                        </m:r>
                        <m:r>
                          <a:rPr lang="zh-CN" altLang="en-US" i="1">
                            <a:latin typeface="Cambria Math" panose="02040503050406030204" pitchFamily="18" charset="0"/>
                          </a:rPr>
                          <m:t>面</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zh-CN" altLang="en-US" i="1">
                        <a:latin typeface="Cambria Math" panose="02040503050406030204" pitchFamily="18" charset="0"/>
                      </a:rPr>
                      <m:t>𝜃</m:t>
                    </m:r>
                  </m:oMath>
                </a14:m>
                <a:endParaRPr lang="en-US" altLang="zh-CN" dirty="0"/>
              </a:p>
              <a:p>
                <a:endParaRPr lang="en-US" altLang="zh-CN" dirty="0"/>
              </a:p>
              <a:p>
                <a:r>
                  <a:rPr lang="zh-CN" altLang="en-US" dirty="0"/>
                  <a:t>那么这组观测数据的似然函数</a:t>
                </a:r>
                <a:endParaRPr lang="en-US" altLang="zh-CN" dirty="0"/>
              </a:p>
            </p:txBody>
          </p:sp>
        </mc:Choice>
        <mc:Fallback>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219995"/>
                <a:ext cx="11321143" cy="3010055"/>
              </a:xfrm>
              <a:prstGeom prst="rect">
                <a:avLst/>
              </a:prstGeom>
              <a:blipFill>
                <a:blip r:embed="rId3"/>
                <a:stretch>
                  <a:fillRect l="-808" b="-36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C817E5F-2C12-1DF3-72FE-456215EE4BCD}"/>
                  </a:ext>
                </a:extLst>
              </p:cNvPr>
              <p:cNvSpPr txBox="1"/>
              <p:nvPr/>
            </p:nvSpPr>
            <p:spPr>
              <a:xfrm>
                <a:off x="5004487" y="3783813"/>
                <a:ext cx="432208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m:t>
                          </m:r>
                          <m:r>
                            <a:rPr lang="zh-CN" altLang="en-US" i="1">
                              <a:latin typeface="Cambria Math" panose="02040503050406030204" pitchFamily="18" charset="0"/>
                            </a:rPr>
                            <m:t>𝜃</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6</m:t>
                          </m:r>
                        </m:sup>
                      </m:sSup>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(1−</m:t>
                          </m:r>
                          <m:r>
                            <a:rPr lang="zh-CN" altLang="en-US" i="1">
                              <a:latin typeface="Cambria Math" panose="02040503050406030204" pitchFamily="18" charset="0"/>
                            </a:rPr>
                            <m:t>𝜃</m:t>
                          </m:r>
                          <m:r>
                            <a:rPr lang="en-US" altLang="zh-CN" i="1">
                              <a:latin typeface="Cambria Math" panose="02040503050406030204" pitchFamily="18" charset="0"/>
                            </a:rPr>
                            <m:t>)</m:t>
                          </m:r>
                        </m:e>
                        <m:sup>
                          <m:r>
                            <a:rPr lang="en-US" altLang="zh-CN" b="0" i="1" smtClean="0">
                              <a:latin typeface="Cambria Math" panose="02040503050406030204" pitchFamily="18" charset="0"/>
                            </a:rPr>
                            <m:t>4</m:t>
                          </m:r>
                        </m:sup>
                      </m:sSup>
                    </m:oMath>
                  </m:oMathPara>
                </a14:m>
                <a:endParaRPr lang="zh-CN" altLang="en-US" dirty="0"/>
              </a:p>
            </p:txBody>
          </p:sp>
        </mc:Choice>
        <mc:Fallback>
          <p:sp>
            <p:nvSpPr>
              <p:cNvPr id="4" name="文本框 3">
                <a:extLst>
                  <a:ext uri="{FF2B5EF4-FFF2-40B4-BE49-F238E27FC236}">
                    <a16:creationId xmlns:a16="http://schemas.microsoft.com/office/drawing/2014/main" id="{7C817E5F-2C12-1DF3-72FE-456215EE4BCD}"/>
                  </a:ext>
                </a:extLst>
              </p:cNvPr>
              <p:cNvSpPr txBox="1">
                <a:spLocks noRot="1" noChangeAspect="1" noMove="1" noResize="1" noEditPoints="1" noAdjustHandles="1" noChangeArrowheads="1" noChangeShapeType="1" noTextEdit="1"/>
              </p:cNvSpPr>
              <p:nvPr/>
            </p:nvSpPr>
            <p:spPr>
              <a:xfrm>
                <a:off x="5004487" y="3783813"/>
                <a:ext cx="4322081" cy="369332"/>
              </a:xfrm>
              <a:prstGeom prst="rect">
                <a:avLst/>
              </a:prstGeom>
              <a:blipFill>
                <a:blip r:embed="rId4"/>
                <a:stretch>
                  <a:fillRect l="-1128" b="-3833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AAC6E2C-D092-3782-3006-AEDE62733A3F}"/>
              </a:ext>
            </a:extLst>
          </p:cNvPr>
          <p:cNvSpPr txBox="1"/>
          <p:nvPr/>
        </p:nvSpPr>
        <p:spPr>
          <a:xfrm>
            <a:off x="428171" y="4485330"/>
            <a:ext cx="6096000" cy="461665"/>
          </a:xfrm>
          <a:prstGeom prst="rect">
            <a:avLst/>
          </a:prstGeom>
          <a:noFill/>
        </p:spPr>
        <p:txBody>
          <a:bodyPr wrap="square">
            <a:spAutoFit/>
          </a:bodyPr>
          <a:lstStyle/>
          <a:p>
            <a:r>
              <a:rPr lang="zh-CN" altLang="en-US" dirty="0"/>
              <a:t>将其转换为对数似然函数</a:t>
            </a:r>
            <a:endParaRPr lang="en-US" altLang="zh-CN"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9FB01E49-DAC8-2707-5D2E-D42910C7A873}"/>
                  </a:ext>
                </a:extLst>
              </p:cNvPr>
              <p:cNvSpPr txBox="1"/>
              <p:nvPr/>
            </p:nvSpPr>
            <p:spPr>
              <a:xfrm>
                <a:off x="4135394" y="4485330"/>
                <a:ext cx="8200835" cy="369332"/>
              </a:xfrm>
              <a:prstGeom prst="rect">
                <a:avLst/>
              </a:prstGeom>
              <a:noFill/>
            </p:spPr>
            <p:txBody>
              <a:bodyPr wrap="none" lIns="0" tIns="0" rIns="0" bIns="0" rtlCol="0">
                <a:spAutoFit/>
              </a:bodyPr>
              <a:lstStyle/>
              <a:p>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10</m:t>
                                </m:r>
                              </m:sub>
                            </m:sSub>
                            <m:r>
                              <a:rPr lang="en-US" altLang="zh-CN" i="1">
                                <a:latin typeface="Cambria Math" panose="02040503050406030204" pitchFamily="18" charset="0"/>
                              </a:rPr>
                              <m:t>;</m:t>
                            </m:r>
                            <m:r>
                              <a:rPr lang="zh-CN" altLang="en-US" i="1">
                                <a:latin typeface="Cambria Math" panose="02040503050406030204" pitchFamily="18" charset="0"/>
                              </a:rPr>
                              <m:t>𝜃</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zh-CN" altLang="en-US" i="1">
                                    <a:latin typeface="Cambria Math" panose="02040503050406030204" pitchFamily="18" charset="0"/>
                                  </a:rPr>
                                  <m:t>𝜃</m:t>
                                </m:r>
                              </m:e>
                              <m:sup>
                                <m:r>
                                  <a:rPr lang="en-US" altLang="zh-CN" i="1">
                                    <a:latin typeface="Cambria Math" panose="02040503050406030204" pitchFamily="18" charset="0"/>
                                  </a:rPr>
                                  <m:t>6</m:t>
                                </m:r>
                              </m:sup>
                            </m:sSup>
                            <m:r>
                              <a:rPr lang="en-US" altLang="zh-CN" i="1">
                                <a:latin typeface="Cambria Math" panose="02040503050406030204" pitchFamily="18" charset="0"/>
                              </a:rPr>
                              <m:t>(1−</m:t>
                            </m:r>
                            <m:r>
                              <a:rPr lang="zh-CN" altLang="en-US" i="1">
                                <a:latin typeface="Cambria Math" panose="02040503050406030204" pitchFamily="18" charset="0"/>
                              </a:rPr>
                              <m:t>𝜃</m:t>
                            </m:r>
                            <m:r>
                              <a:rPr lang="en-US" altLang="zh-CN" i="1">
                                <a:latin typeface="Cambria Math" panose="02040503050406030204" pitchFamily="18" charset="0"/>
                              </a:rPr>
                              <m:t>)</m:t>
                            </m:r>
                          </m:e>
                          <m:sup>
                            <m:r>
                              <a:rPr lang="en-US" altLang="zh-CN" i="1">
                                <a:latin typeface="Cambria Math" panose="02040503050406030204" pitchFamily="18" charset="0"/>
                              </a:rPr>
                              <m:t>4</m:t>
                            </m:r>
                          </m:sup>
                        </m:sSup>
                        <m:r>
                          <a:rPr lang="en-US" altLang="zh-CN" b="0" i="1" smtClean="0">
                            <a:latin typeface="Cambria Math" panose="02040503050406030204" pitchFamily="18" charset="0"/>
                          </a:rPr>
                          <m:t>)</m:t>
                        </m:r>
                      </m:e>
                    </m:func>
                    <m:r>
                      <a:rPr lang="en-US" altLang="zh-CN" b="0" i="1" smtClean="0">
                        <a:latin typeface="Cambria Math" panose="02040503050406030204" pitchFamily="18" charset="0"/>
                      </a:rPr>
                      <m:t>=6</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zh-CN" altLang="en-US" i="1">
                            <a:latin typeface="Cambria Math" panose="02040503050406030204" pitchFamily="18" charset="0"/>
                          </a:rPr>
                          <m:t>𝜃</m:t>
                        </m:r>
                        <m:r>
                          <m:rPr>
                            <m:nor/>
                          </m:rPr>
                          <a:rPr lang="en-US" altLang="zh-CN" dirty="0"/>
                          <m:t> </m:t>
                        </m:r>
                      </m:e>
                    </m:func>
                    <m:r>
                      <a:rPr lang="en-US" altLang="zh-CN" b="0" i="1" smtClean="0">
                        <a:latin typeface="Cambria Math" panose="02040503050406030204" pitchFamily="18" charset="0"/>
                      </a:rPr>
                      <m:t>+4</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r>
                          <a:rPr lang="en-US" altLang="zh-CN" b="0" i="1" smtClean="0">
                            <a:latin typeface="Cambria Math" panose="02040503050406030204" pitchFamily="18" charset="0"/>
                          </a:rPr>
                          <m:t>(1−</m:t>
                        </m:r>
                      </m:fName>
                      <m:e>
                        <m:r>
                          <a:rPr lang="zh-CN" altLang="en-US" i="1">
                            <a:latin typeface="Cambria Math" panose="02040503050406030204" pitchFamily="18" charset="0"/>
                          </a:rPr>
                          <m:t>𝜃</m:t>
                        </m:r>
                        <m:r>
                          <m:rPr>
                            <m:nor/>
                          </m:rPr>
                          <a:rPr lang="en-US" altLang="zh-CN" b="0" i="0" smtClean="0">
                            <a:latin typeface="Cambria Math" panose="02040503050406030204" pitchFamily="18" charset="0"/>
                          </a:rPr>
                          <m:t>)</m:t>
                        </m:r>
                        <m:r>
                          <m:rPr>
                            <m:nor/>
                          </m:rPr>
                          <a:rPr lang="en-US" altLang="zh-CN" dirty="0"/>
                          <m:t> </m:t>
                        </m:r>
                      </m:e>
                    </m:func>
                  </m:oMath>
                </a14:m>
                <a:endParaRPr lang="zh-CN" altLang="en-US" dirty="0"/>
              </a:p>
            </p:txBody>
          </p:sp>
        </mc:Choice>
        <mc:Fallback>
          <p:sp>
            <p:nvSpPr>
              <p:cNvPr id="7" name="文本框 6">
                <a:extLst>
                  <a:ext uri="{FF2B5EF4-FFF2-40B4-BE49-F238E27FC236}">
                    <a16:creationId xmlns:a16="http://schemas.microsoft.com/office/drawing/2014/main" id="{9FB01E49-DAC8-2707-5D2E-D42910C7A873}"/>
                  </a:ext>
                </a:extLst>
              </p:cNvPr>
              <p:cNvSpPr txBox="1">
                <a:spLocks noRot="1" noChangeAspect="1" noMove="1" noResize="1" noEditPoints="1" noAdjustHandles="1" noChangeArrowheads="1" noChangeShapeType="1" noTextEdit="1"/>
              </p:cNvSpPr>
              <p:nvPr/>
            </p:nvSpPr>
            <p:spPr>
              <a:xfrm>
                <a:off x="4135394" y="4485330"/>
                <a:ext cx="8200835" cy="369332"/>
              </a:xfrm>
              <a:prstGeom prst="rect">
                <a:avLst/>
              </a:prstGeom>
              <a:blipFill>
                <a:blip r:embed="rId5"/>
                <a:stretch>
                  <a:fillRect l="-1337" b="-3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7CC50F-1283-86BB-03C1-7AB93E6EBEAE}"/>
              </a:ext>
            </a:extLst>
          </p:cNvPr>
          <p:cNvSpPr txBox="1"/>
          <p:nvPr/>
        </p:nvSpPr>
        <p:spPr>
          <a:xfrm>
            <a:off x="428171" y="5202275"/>
            <a:ext cx="6096000" cy="461665"/>
          </a:xfrm>
          <a:prstGeom prst="rect">
            <a:avLst/>
          </a:prstGeom>
          <a:noFill/>
        </p:spPr>
        <p:txBody>
          <a:bodyPr wrap="square">
            <a:spAutoFit/>
          </a:bodyPr>
          <a:lstStyle/>
          <a:p>
            <a:r>
              <a:rPr lang="zh-CN" altLang="en-US" dirty="0"/>
              <a:t>对数似然函数求导数，让其为</a:t>
            </a:r>
            <a:r>
              <a:rPr lang="en-US" altLang="zh-CN" dirty="0"/>
              <a:t>0</a:t>
            </a:r>
            <a:r>
              <a:rPr lang="zh-CN" altLang="en-US" dirty="0"/>
              <a:t>：</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C466BD7-F858-8AAE-ACDE-2E25DC7F60E4}"/>
                  </a:ext>
                </a:extLst>
              </p:cNvPr>
              <p:cNvSpPr txBox="1"/>
              <p:nvPr/>
            </p:nvSpPr>
            <p:spPr>
              <a:xfrm>
                <a:off x="4942703" y="5071437"/>
                <a:ext cx="1921423" cy="693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6</m:t>
                          </m:r>
                        </m:num>
                        <m:den>
                          <m:r>
                            <a:rPr lang="zh-CN" altLang="en-US" i="1">
                              <a:latin typeface="Cambria Math" panose="02040503050406030204" pitchFamily="18" charset="0"/>
                            </a:rPr>
                            <m:t>𝜃</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4</m:t>
                          </m:r>
                        </m:num>
                        <m:den>
                          <m:r>
                            <a:rPr lang="zh-CN" altLang="en-US" i="1">
                              <a:latin typeface="Cambria Math" panose="02040503050406030204" pitchFamily="18" charset="0"/>
                            </a:rPr>
                            <m:t>𝜃</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=0</m:t>
                      </m:r>
                    </m:oMath>
                  </m:oMathPara>
                </a14:m>
                <a:endParaRPr lang="zh-CN" altLang="en-US" dirty="0"/>
              </a:p>
            </p:txBody>
          </p:sp>
        </mc:Choice>
        <mc:Fallback>
          <p:sp>
            <p:nvSpPr>
              <p:cNvPr id="11" name="文本框 10">
                <a:extLst>
                  <a:ext uri="{FF2B5EF4-FFF2-40B4-BE49-F238E27FC236}">
                    <a16:creationId xmlns:a16="http://schemas.microsoft.com/office/drawing/2014/main" id="{4C466BD7-F858-8AAE-ACDE-2E25DC7F60E4}"/>
                  </a:ext>
                </a:extLst>
              </p:cNvPr>
              <p:cNvSpPr txBox="1">
                <a:spLocks noRot="1" noChangeAspect="1" noMove="1" noResize="1" noEditPoints="1" noAdjustHandles="1" noChangeArrowheads="1" noChangeShapeType="1" noTextEdit="1"/>
              </p:cNvSpPr>
              <p:nvPr/>
            </p:nvSpPr>
            <p:spPr>
              <a:xfrm>
                <a:off x="4942703" y="5071437"/>
                <a:ext cx="1921423" cy="6938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96529804-ADC4-A873-0C15-377047D04573}"/>
                  </a:ext>
                </a:extLst>
              </p:cNvPr>
              <p:cNvSpPr txBox="1"/>
              <p:nvPr/>
            </p:nvSpPr>
            <p:spPr>
              <a:xfrm>
                <a:off x="4942703" y="6100024"/>
                <a:ext cx="1007135" cy="693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𝜃</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6</m:t>
                          </m:r>
                        </m:num>
                        <m:den>
                          <m:r>
                            <a:rPr lang="en-US" altLang="zh-CN" b="0" i="1" smtClean="0">
                              <a:latin typeface="Cambria Math" panose="02040503050406030204" pitchFamily="18" charset="0"/>
                            </a:rPr>
                            <m:t>10</m:t>
                          </m:r>
                        </m:den>
                      </m:f>
                    </m:oMath>
                  </m:oMathPara>
                </a14:m>
                <a:endParaRPr lang="zh-CN" altLang="en-US" dirty="0"/>
              </a:p>
            </p:txBody>
          </p:sp>
        </mc:Choice>
        <mc:Fallback>
          <p:sp>
            <p:nvSpPr>
              <p:cNvPr id="12" name="文本框 11">
                <a:extLst>
                  <a:ext uri="{FF2B5EF4-FFF2-40B4-BE49-F238E27FC236}">
                    <a16:creationId xmlns:a16="http://schemas.microsoft.com/office/drawing/2014/main" id="{96529804-ADC4-A873-0C15-377047D04573}"/>
                  </a:ext>
                </a:extLst>
              </p:cNvPr>
              <p:cNvSpPr txBox="1">
                <a:spLocks noRot="1" noChangeAspect="1" noMove="1" noResize="1" noEditPoints="1" noAdjustHandles="1" noChangeArrowheads="1" noChangeShapeType="1" noTextEdit="1"/>
              </p:cNvSpPr>
              <p:nvPr/>
            </p:nvSpPr>
            <p:spPr>
              <a:xfrm>
                <a:off x="4942703" y="6100024"/>
                <a:ext cx="1007135" cy="6938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2257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219995"/>
            <a:ext cx="11321143" cy="2796407"/>
          </a:xfrm>
          <a:prstGeom prst="rect">
            <a:avLst/>
          </a:prstGeom>
          <a:noFill/>
        </p:spPr>
        <p:txBody>
          <a:bodyPr wrap="square">
            <a:spAutoFit/>
          </a:bodyPr>
          <a:lstStyle/>
          <a:p>
            <a:pPr>
              <a:lnSpc>
                <a:spcPct val="150000"/>
              </a:lnSpc>
            </a:pPr>
            <a:r>
              <a:rPr lang="zh-CN" altLang="en-US" dirty="0"/>
              <a:t>概率模型的训练过程就是参数估计过程，统计学界的两个学派提供了不同的方案：</a:t>
            </a:r>
            <a:endParaRPr lang="en-US" altLang="zh-CN" dirty="0"/>
          </a:p>
          <a:p>
            <a:pPr marL="342900" indent="-342900">
              <a:lnSpc>
                <a:spcPct val="150000"/>
              </a:lnSpc>
              <a:buFont typeface="Wingdings" panose="05000000000000000000" pitchFamily="2" charset="2"/>
              <a:buChar char="Ø"/>
            </a:pPr>
            <a:r>
              <a:rPr lang="zh-CN" altLang="en-US" dirty="0"/>
              <a:t>频率主义学派</a:t>
            </a:r>
            <a:r>
              <a:rPr lang="en-US" altLang="zh-CN" dirty="0"/>
              <a:t> (Frequentist)</a:t>
            </a:r>
            <a:r>
              <a:rPr lang="zh-CN" altLang="en-US" dirty="0"/>
              <a:t>认为参数虽然未知，但却存在客观值，因此可通过优化似然函数等准则来确定参数值。</a:t>
            </a:r>
            <a:endParaRPr lang="en-US" altLang="zh-CN" dirty="0"/>
          </a:p>
          <a:p>
            <a:pPr marL="342900" indent="-342900">
              <a:lnSpc>
                <a:spcPct val="150000"/>
              </a:lnSpc>
              <a:buFont typeface="Wingdings" panose="05000000000000000000" pitchFamily="2" charset="2"/>
              <a:buChar char="Ø"/>
            </a:pPr>
            <a:r>
              <a:rPr lang="zh-CN" altLang="en-US" dirty="0"/>
              <a:t>贝叶斯学派</a:t>
            </a:r>
            <a:r>
              <a:rPr lang="en-US" altLang="zh-CN" dirty="0"/>
              <a:t> (Bayesian)</a:t>
            </a:r>
            <a:r>
              <a:rPr lang="zh-CN" altLang="en-US" dirty="0"/>
              <a:t>认为参数是未观察到的随机变量、其本身也可由分布，因此可假定参数服从一个先验分布，然后基于观测到的数据计算参数的后验分布。</a:t>
            </a:r>
            <a:endParaRPr lang="en-US" altLang="zh-CN" dirty="0"/>
          </a:p>
        </p:txBody>
      </p:sp>
    </p:spTree>
    <p:extLst>
      <p:ext uri="{BB962C8B-B14F-4D97-AF65-F5344CB8AC3E}">
        <p14:creationId xmlns:p14="http://schemas.microsoft.com/office/powerpoint/2010/main" val="1689139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278051"/>
                <a:ext cx="11321143" cy="1134413"/>
              </a:xfrm>
              <a:prstGeom prst="rect">
                <a:avLst/>
              </a:prstGeom>
              <a:noFill/>
            </p:spPr>
            <p:txBody>
              <a:bodyPr wrap="square">
                <a:spAutoFit/>
              </a:bodyPr>
              <a:lstStyle/>
              <a:p>
                <a:pPr indent="457200">
                  <a:lnSpc>
                    <a:spcPct val="150000"/>
                  </a:lnSpc>
                </a:pPr>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oMath>
                </a14:m>
                <a:r>
                  <a:rPr lang="zh-CN" altLang="en-US" dirty="0"/>
                  <a:t>表示训练集</a:t>
                </a:r>
                <a14:m>
                  <m:oMath xmlns:m="http://schemas.openxmlformats.org/officeDocument/2006/math">
                    <m:r>
                      <a:rPr lang="en-US" altLang="zh-CN" b="0" i="1" smtClean="0">
                        <a:latin typeface="Cambria Math" panose="02040503050406030204" pitchFamily="18" charset="0"/>
                      </a:rPr>
                      <m:t>𝐷</m:t>
                    </m:r>
                  </m:oMath>
                </a14:m>
                <a:r>
                  <a:rPr lang="zh-CN" altLang="en-US" dirty="0"/>
                  <a:t>中第</a:t>
                </a:r>
                <a14:m>
                  <m:oMath xmlns:m="http://schemas.openxmlformats.org/officeDocument/2006/math">
                    <m:r>
                      <a:rPr lang="en-US" altLang="zh-CN" b="0" i="1" smtClean="0">
                        <a:latin typeface="Cambria Math" panose="02040503050406030204" pitchFamily="18" charset="0"/>
                      </a:rPr>
                      <m:t>𝑐</m:t>
                    </m:r>
                  </m:oMath>
                </a14:m>
                <a:r>
                  <a:rPr lang="zh-CN" altLang="en-US" dirty="0"/>
                  <a:t>类样本组合的集合，假设这些样本是独立同分布的，则参数</a:t>
                </a: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oMath>
                </a14:m>
                <a:r>
                  <a:rPr lang="zh-CN" altLang="en-US" dirty="0"/>
                  <a:t>对于数据集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oMath>
                </a14:m>
                <a:r>
                  <a:rPr lang="zh-CN" altLang="en-US" dirty="0"/>
                  <a:t>的似然是</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278051"/>
                <a:ext cx="11321143" cy="1134413"/>
              </a:xfrm>
              <a:prstGeom prst="rect">
                <a:avLst/>
              </a:prstGeom>
              <a:blipFill>
                <a:blip r:embed="rId3"/>
                <a:stretch>
                  <a:fillRect l="-808"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1F11EF-3671-5922-6EA7-3383E35F8433}"/>
                  </a:ext>
                </a:extLst>
              </p:cNvPr>
              <p:cNvSpPr txBox="1"/>
              <p:nvPr/>
            </p:nvSpPr>
            <p:spPr>
              <a:xfrm>
                <a:off x="428170" y="3286235"/>
                <a:ext cx="11389179" cy="1711238"/>
              </a:xfrm>
              <a:prstGeom prst="rect">
                <a:avLst/>
              </a:prstGeom>
              <a:noFill/>
            </p:spPr>
            <p:txBody>
              <a:bodyPr wrap="square">
                <a:spAutoFit/>
              </a:bodyPr>
              <a:lstStyle/>
              <a:p>
                <a:pPr marL="0" lvl="1" indent="457200">
                  <a:lnSpc>
                    <a:spcPct val="150000"/>
                  </a:lnSpc>
                </a:pPr>
                <a:r>
                  <a:rPr lang="zh-CN" altLang="en-US" dirty="0"/>
                  <a:t>对</a:t>
                </a: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oMath>
                </a14:m>
                <a:r>
                  <a:rPr lang="zh-CN" altLang="en-US" dirty="0"/>
                  <a:t>进行极大似然估计，寻找能</a:t>
                </a:r>
                <a:r>
                  <a:rPr lang="zh-CN" altLang="en-US" b="1" dirty="0"/>
                  <a:t>最大化似然</a:t>
                </a:r>
                <a14:m>
                  <m:oMath xmlns:m="http://schemas.openxmlformats.org/officeDocument/2006/math">
                    <m:r>
                      <a:rPr lang="en-US" altLang="zh-CN" b="1" i="1">
                        <a:latin typeface="Cambria Math" panose="02040503050406030204" pitchFamily="18" charset="0"/>
                      </a:rPr>
                      <m:t>𝑷</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𝑫</m:t>
                            </m:r>
                          </m:e>
                          <m:sub>
                            <m:r>
                              <a:rPr lang="en-US" altLang="zh-CN" b="1" i="1">
                                <a:latin typeface="Cambria Math" panose="02040503050406030204" pitchFamily="18" charset="0"/>
                              </a:rPr>
                              <m:t>𝒄</m:t>
                            </m:r>
                          </m:sub>
                        </m:sSub>
                      </m:e>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𝜽</m:t>
                            </m:r>
                          </m:e>
                          <m:sub>
                            <m:r>
                              <a:rPr lang="en-US" altLang="zh-CN" b="1" i="1">
                                <a:latin typeface="Cambria Math" panose="02040503050406030204" pitchFamily="18" charset="0"/>
                              </a:rPr>
                              <m:t>𝒄</m:t>
                            </m:r>
                          </m:sub>
                        </m:sSub>
                      </m:e>
                    </m:d>
                  </m:oMath>
                </a14:m>
                <a:r>
                  <a:rPr lang="zh-CN" altLang="en-US" b="1" dirty="0"/>
                  <a:t>的参数值</a:t>
                </a:r>
                <a14:m>
                  <m:oMath xmlns:m="http://schemas.openxmlformats.org/officeDocument/2006/math">
                    <m:acc>
                      <m:accPr>
                        <m:chr m:val="̂"/>
                        <m:ctrlPr>
                          <a:rPr lang="en-US" altLang="zh-CN" b="1" i="1" smtClean="0">
                            <a:latin typeface="Cambria Math" panose="02040503050406030204" pitchFamily="18" charset="0"/>
                          </a:rPr>
                        </m:ctrlPr>
                      </m:accPr>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𝜽</m:t>
                            </m:r>
                          </m:e>
                          <m:sub>
                            <m:r>
                              <a:rPr lang="en-US" altLang="zh-CN" b="1" i="1">
                                <a:latin typeface="Cambria Math" panose="02040503050406030204" pitchFamily="18" charset="0"/>
                              </a:rPr>
                              <m:t>𝒄</m:t>
                            </m:r>
                          </m:sub>
                        </m:sSub>
                      </m:e>
                    </m:acc>
                  </m:oMath>
                </a14:m>
                <a:r>
                  <a:rPr lang="zh-CN" altLang="en-US" dirty="0"/>
                  <a:t>。直观上看，极大似然估计是试图在</a:t>
                </a: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oMath>
                </a14:m>
                <a:r>
                  <a:rPr lang="zh-CN" altLang="en-US" dirty="0"/>
                  <a:t>所有可能的取值中，找到一个使数据出现的“可能性”最大值。连乘操作易造成下溢，通常使用对数似然</a:t>
                </a:r>
                <a:r>
                  <a:rPr lang="en-US" altLang="zh-CN" dirty="0"/>
                  <a:t>(log-likelihood)</a:t>
                </a:r>
              </a:p>
            </p:txBody>
          </p:sp>
        </mc:Choice>
        <mc:Fallback xmlns="">
          <p:sp>
            <p:nvSpPr>
              <p:cNvPr id="7" name="文本框 6">
                <a:extLst>
                  <a:ext uri="{FF2B5EF4-FFF2-40B4-BE49-F238E27FC236}">
                    <a16:creationId xmlns:a16="http://schemas.microsoft.com/office/drawing/2014/main" id="{511F11EF-3671-5922-6EA7-3383E35F8433}"/>
                  </a:ext>
                </a:extLst>
              </p:cNvPr>
              <p:cNvSpPr txBox="1">
                <a:spLocks noRot="1" noChangeAspect="1" noMove="1" noResize="1" noEditPoints="1" noAdjustHandles="1" noChangeArrowheads="1" noChangeShapeType="1" noTextEdit="1"/>
              </p:cNvSpPr>
              <p:nvPr/>
            </p:nvSpPr>
            <p:spPr>
              <a:xfrm>
                <a:off x="428170" y="3286235"/>
                <a:ext cx="11389179" cy="1711238"/>
              </a:xfrm>
              <a:prstGeom prst="rect">
                <a:avLst/>
              </a:prstGeom>
              <a:blipFill>
                <a:blip r:embed="rId4"/>
                <a:stretch>
                  <a:fillRect l="-803" r="-482" b="-71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CA4BC9-2EDF-9A0A-CCAB-ED6F28417BD3}"/>
                  </a:ext>
                </a:extLst>
              </p:cNvPr>
              <p:cNvSpPr txBox="1"/>
              <p:nvPr/>
            </p:nvSpPr>
            <p:spPr>
              <a:xfrm>
                <a:off x="4154756" y="2383482"/>
                <a:ext cx="3323217" cy="941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e>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𝑐</m:t>
                              </m:r>
                            </m:sub>
                          </m:sSub>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8" name="文本框 7">
                <a:extLst>
                  <a:ext uri="{FF2B5EF4-FFF2-40B4-BE49-F238E27FC236}">
                    <a16:creationId xmlns:a16="http://schemas.microsoft.com/office/drawing/2014/main" id="{DBCA4BC9-2EDF-9A0A-CCAB-ED6F28417BD3}"/>
                  </a:ext>
                </a:extLst>
              </p:cNvPr>
              <p:cNvSpPr txBox="1">
                <a:spLocks noRot="1" noChangeAspect="1" noMove="1" noResize="1" noEditPoints="1" noAdjustHandles="1" noChangeArrowheads="1" noChangeShapeType="1" noTextEdit="1"/>
              </p:cNvSpPr>
              <p:nvPr/>
            </p:nvSpPr>
            <p:spPr>
              <a:xfrm>
                <a:off x="4154756" y="2383482"/>
                <a:ext cx="3323217" cy="9419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475B7F-200C-2A41-68DC-0D527CAA308D}"/>
                  </a:ext>
                </a:extLst>
              </p:cNvPr>
              <p:cNvSpPr txBox="1"/>
              <p:nvPr/>
            </p:nvSpPr>
            <p:spPr>
              <a:xfrm>
                <a:off x="4154755" y="5050930"/>
                <a:ext cx="5536067" cy="941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𝐿𝐿</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e>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d>
                            </m:e>
                          </m:func>
                        </m:e>
                      </m:nary>
                    </m:oMath>
                  </m:oMathPara>
                </a14:m>
                <a:endParaRPr lang="zh-CN" altLang="en-US" dirty="0"/>
              </a:p>
            </p:txBody>
          </p:sp>
        </mc:Choice>
        <mc:Fallback xmlns="">
          <p:sp>
            <p:nvSpPr>
              <p:cNvPr id="13" name="文本框 12">
                <a:extLst>
                  <a:ext uri="{FF2B5EF4-FFF2-40B4-BE49-F238E27FC236}">
                    <a16:creationId xmlns:a16="http://schemas.microsoft.com/office/drawing/2014/main" id="{39475B7F-200C-2A41-68DC-0D527CAA308D}"/>
                  </a:ext>
                </a:extLst>
              </p:cNvPr>
              <p:cNvSpPr txBox="1">
                <a:spLocks noRot="1" noChangeAspect="1" noMove="1" noResize="1" noEditPoints="1" noAdjustHandles="1" noChangeArrowheads="1" noChangeShapeType="1" noTextEdit="1"/>
              </p:cNvSpPr>
              <p:nvPr/>
            </p:nvSpPr>
            <p:spPr>
              <a:xfrm>
                <a:off x="4154755" y="5050930"/>
                <a:ext cx="5536067" cy="9419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64E793E-F229-C2A3-9532-D94012D70049}"/>
                  </a:ext>
                </a:extLst>
              </p:cNvPr>
              <p:cNvSpPr txBox="1"/>
              <p:nvPr/>
            </p:nvSpPr>
            <p:spPr>
              <a:xfrm>
                <a:off x="428170" y="6108969"/>
                <a:ext cx="11389178" cy="519053"/>
              </a:xfrm>
              <a:prstGeom prst="rect">
                <a:avLst/>
              </a:prstGeom>
              <a:noFill/>
            </p:spPr>
            <p:txBody>
              <a:bodyPr wrap="square">
                <a:spAutoFit/>
              </a:bodyPr>
              <a:lstStyle/>
              <a:p>
                <a:pPr indent="457200"/>
                <a:r>
                  <a:rPr lang="zh-CN" altLang="en-US" dirty="0"/>
                  <a:t>此时参数</a:t>
                </a:r>
                <a14:m>
                  <m:oMath xmlns:m="http://schemas.openxmlformats.org/officeDocument/2006/math">
                    <m:sSub>
                      <m:sSubPr>
                        <m:ctrlPr>
                          <a:rPr lang="en-US" altLang="zh-CN" i="1" smtClean="0">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oMath>
                </a14:m>
                <a:r>
                  <a:rPr lang="zh-CN" altLang="en-US" dirty="0"/>
                  <a:t>的极大似然估计</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acc>
                    <m:r>
                      <a:rPr lang="zh-CN" altLang="en-US" i="1" smtClean="0">
                        <a:latin typeface="Cambria Math" panose="02040503050406030204" pitchFamily="18" charset="0"/>
                      </a:rPr>
                      <m:t>为</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lim>
                        </m:limLow>
                      </m:fName>
                      <m:e>
                        <m:r>
                          <a:rPr lang="en-US" altLang="zh-CN" i="1">
                            <a:latin typeface="Cambria Math" panose="02040503050406030204" pitchFamily="18" charset="0"/>
                          </a:rPr>
                          <m:t>𝐿𝐿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𝜽</m:t>
                                </m:r>
                              </m:e>
                              <m:sub>
                                <m:r>
                                  <a:rPr lang="en-US" altLang="zh-CN" i="1">
                                    <a:latin typeface="Cambria Math" panose="02040503050406030204" pitchFamily="18" charset="0"/>
                                  </a:rPr>
                                  <m:t>𝑐</m:t>
                                </m:r>
                              </m:sub>
                            </m:sSub>
                          </m:e>
                        </m:d>
                      </m:e>
                    </m:func>
                  </m:oMath>
                </a14:m>
                <a:endParaRPr lang="zh-CN" altLang="en-US" dirty="0"/>
              </a:p>
            </p:txBody>
          </p:sp>
        </mc:Choice>
        <mc:Fallback xmlns="">
          <p:sp>
            <p:nvSpPr>
              <p:cNvPr id="15" name="文本框 14">
                <a:extLst>
                  <a:ext uri="{FF2B5EF4-FFF2-40B4-BE49-F238E27FC236}">
                    <a16:creationId xmlns:a16="http://schemas.microsoft.com/office/drawing/2014/main" id="{064E793E-F229-C2A3-9532-D94012D70049}"/>
                  </a:ext>
                </a:extLst>
              </p:cNvPr>
              <p:cNvSpPr txBox="1">
                <a:spLocks noRot="1" noChangeAspect="1" noMove="1" noResize="1" noEditPoints="1" noAdjustHandles="1" noChangeArrowheads="1" noChangeShapeType="1" noTextEdit="1"/>
              </p:cNvSpPr>
              <p:nvPr/>
            </p:nvSpPr>
            <p:spPr>
              <a:xfrm>
                <a:off x="428170" y="6108969"/>
                <a:ext cx="11389178" cy="519053"/>
              </a:xfrm>
              <a:prstGeom prst="rect">
                <a:avLst/>
              </a:prstGeom>
              <a:blipFill>
                <a:blip r:embed="rId7"/>
                <a:stretch>
                  <a:fillRect t="-5882" b="-18824"/>
                </a:stretch>
              </a:blipFill>
            </p:spPr>
            <p:txBody>
              <a:bodyPr/>
              <a:lstStyle/>
              <a:p>
                <a:r>
                  <a:rPr lang="zh-CN" altLang="en-US">
                    <a:noFill/>
                  </a:rPr>
                  <a:t> </a:t>
                </a:r>
              </a:p>
            </p:txBody>
          </p:sp>
        </mc:Fallback>
      </mc:AlternateContent>
      <p:sp>
        <p:nvSpPr>
          <p:cNvPr id="3" name="标注: 弯曲线形 2">
            <a:extLst>
              <a:ext uri="{FF2B5EF4-FFF2-40B4-BE49-F238E27FC236}">
                <a16:creationId xmlns:a16="http://schemas.microsoft.com/office/drawing/2014/main" id="{E6EC8FDA-0873-5177-BCD7-17BABA64E328}"/>
              </a:ext>
            </a:extLst>
          </p:cNvPr>
          <p:cNvSpPr/>
          <p:nvPr/>
        </p:nvSpPr>
        <p:spPr>
          <a:xfrm>
            <a:off x="7975488" y="2370680"/>
            <a:ext cx="1531999" cy="535411"/>
          </a:xfrm>
          <a:prstGeom prst="borderCallout2">
            <a:avLst>
              <a:gd name="adj1" fmla="val 18750"/>
              <a:gd name="adj2" fmla="val -8333"/>
              <a:gd name="adj3" fmla="val 18750"/>
              <a:gd name="adj4" fmla="val -16667"/>
              <a:gd name="adj5" fmla="val 69387"/>
              <a:gd name="adj6" fmla="val -35434"/>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文本框 3">
            <a:extLst>
              <a:ext uri="{FF2B5EF4-FFF2-40B4-BE49-F238E27FC236}">
                <a16:creationId xmlns:a16="http://schemas.microsoft.com/office/drawing/2014/main" id="{7B72E9F7-0980-EB89-1843-802C165531C5}"/>
              </a:ext>
            </a:extLst>
          </p:cNvPr>
          <p:cNvSpPr txBox="1"/>
          <p:nvPr/>
        </p:nvSpPr>
        <p:spPr>
          <a:xfrm>
            <a:off x="8033601" y="2415398"/>
            <a:ext cx="1415772" cy="461665"/>
          </a:xfrm>
          <a:prstGeom prst="rect">
            <a:avLst/>
          </a:prstGeom>
          <a:noFill/>
        </p:spPr>
        <p:txBody>
          <a:bodyPr wrap="none" rtlCol="0">
            <a:spAutoFit/>
          </a:bodyPr>
          <a:lstStyle/>
          <a:p>
            <a:r>
              <a:rPr lang="zh-CN" altLang="en-US" dirty="0"/>
              <a:t>似然函数</a:t>
            </a:r>
          </a:p>
        </p:txBody>
      </p:sp>
    </p:spTree>
    <p:extLst>
      <p:ext uri="{BB962C8B-B14F-4D97-AF65-F5344CB8AC3E}">
        <p14:creationId xmlns:p14="http://schemas.microsoft.com/office/powerpoint/2010/main" val="378263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07079"/>
                <a:ext cx="11321143" cy="1134413"/>
              </a:xfrm>
              <a:prstGeom prst="rect">
                <a:avLst/>
              </a:prstGeom>
              <a:noFill/>
            </p:spPr>
            <p:txBody>
              <a:bodyPr wrap="square">
                <a:spAutoFit/>
              </a:bodyPr>
              <a:lstStyle/>
              <a:p>
                <a:pPr indent="457200">
                  <a:lnSpc>
                    <a:spcPct val="150000"/>
                  </a:lnSpc>
                </a:pPr>
                <a:r>
                  <a:rPr lang="zh-CN" altLang="en-US" dirty="0"/>
                  <a:t>例如，在连续属性情形下，假设概率密度函数</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𝑐</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𝑐</m:t>
                        </m:r>
                      </m:sub>
                      <m:sup>
                        <m:r>
                          <a:rPr lang="en-US" altLang="zh-CN" b="0" i="1" smtClean="0">
                            <a:latin typeface="Cambria Math" panose="02040503050406030204" pitchFamily="18" charset="0"/>
                            <a:ea typeface="Cambria Math" panose="02040503050406030204" pitchFamily="18" charset="0"/>
                          </a:rPr>
                          <m:t>2</m:t>
                        </m:r>
                      </m:sup>
                    </m:sSubSup>
                    <m:r>
                      <a:rPr lang="en-US" altLang="zh-CN" b="0" i="1" smtClean="0">
                        <a:latin typeface="Cambria Math" panose="02040503050406030204" pitchFamily="18" charset="0"/>
                        <a:ea typeface="Cambria Math" panose="02040503050406030204" pitchFamily="18" charset="0"/>
                      </a:rPr>
                      <m:t>)</m:t>
                    </m:r>
                  </m:oMath>
                </a14:m>
                <a:r>
                  <a:rPr lang="zh-CN" altLang="en-US" dirty="0"/>
                  <a:t>，则参数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oMath>
                </a14:m>
                <a:r>
                  <a:rPr lang="zh-CN" altLang="en-US" dirty="0"/>
                  <a:t>和</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𝑐</m:t>
                        </m:r>
                      </m:sub>
                      <m:sup>
                        <m:r>
                          <a:rPr lang="en-US" altLang="zh-CN" i="1">
                            <a:latin typeface="Cambria Math" panose="02040503050406030204" pitchFamily="18" charset="0"/>
                            <a:ea typeface="Cambria Math" panose="02040503050406030204" pitchFamily="18" charset="0"/>
                          </a:rPr>
                          <m:t>2</m:t>
                        </m:r>
                      </m:sup>
                    </m:sSubSup>
                  </m:oMath>
                </a14:m>
                <a:r>
                  <a:rPr lang="zh-CN" altLang="en-US" dirty="0"/>
                  <a:t>的极大似然估计为</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07079"/>
                <a:ext cx="11321143" cy="1134413"/>
              </a:xfrm>
              <a:prstGeom prst="rect">
                <a:avLst/>
              </a:prstGeom>
              <a:blipFill>
                <a:blip r:embed="rId3"/>
                <a:stretch>
                  <a:fillRect l="-808" b="-11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1F11EF-3671-5922-6EA7-3383E35F8433}"/>
                  </a:ext>
                </a:extLst>
              </p:cNvPr>
              <p:cNvSpPr txBox="1"/>
              <p:nvPr/>
            </p:nvSpPr>
            <p:spPr>
              <a:xfrm>
                <a:off x="428171" y="4171603"/>
                <a:ext cx="11389179" cy="1134413"/>
              </a:xfrm>
              <a:prstGeom prst="rect">
                <a:avLst/>
              </a:prstGeom>
              <a:noFill/>
            </p:spPr>
            <p:txBody>
              <a:bodyPr wrap="square">
                <a:spAutoFit/>
              </a:bodyPr>
              <a:lstStyle/>
              <a:p>
                <a:pPr marL="0" lvl="1" indent="457200">
                  <a:lnSpc>
                    <a:spcPct val="150000"/>
                  </a:lnSpc>
                </a:pPr>
                <a:r>
                  <a:rPr lang="zh-CN" altLang="en-US" dirty="0"/>
                  <a:t>也就是说，通过极大似然法得到的正态分布均值就是样本均值，方差就是</a:t>
                </a:r>
                <a14:m>
                  <m:oMath xmlns:m="http://schemas.openxmlformats.org/officeDocument/2006/math">
                    <m:d>
                      <m:dPr>
                        <m:ctrlPr>
                          <a:rPr lang="en-US" altLang="zh-CN" b="1" i="1" smtClean="0">
                            <a:latin typeface="Cambria Math" panose="02040503050406030204" pitchFamily="18" charset="0"/>
                          </a:rPr>
                        </m:ctrlPr>
                      </m:dPr>
                      <m:e>
                        <m:r>
                          <m:rPr>
                            <m:brk m:alnAt="7"/>
                          </m:rPr>
                          <a:rPr lang="en-US" altLang="zh-CN" b="1" i="1">
                            <a:latin typeface="Cambria Math" panose="02040503050406030204" pitchFamily="18" charset="0"/>
                          </a:rPr>
                          <m:t>𝒙</m:t>
                        </m:r>
                        <m:r>
                          <a:rPr lang="en-US" altLang="zh-CN" b="1"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e>
                        </m:acc>
                      </m:e>
                    </m:d>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m:rPr>
                            <m:brk m:alnAt="7"/>
                          </m:rPr>
                          <a:rPr lang="en-US" altLang="zh-CN" b="1" i="1">
                            <a:latin typeface="Cambria Math" panose="02040503050406030204" pitchFamily="18" charset="0"/>
                          </a:rPr>
                          <m:t>𝒙</m:t>
                        </m:r>
                        <m:r>
                          <a:rPr lang="en-US" altLang="zh-CN" b="1"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e>
                        </m:acc>
                        <m:r>
                          <a:rPr lang="en-US" altLang="zh-CN" i="1">
                            <a:latin typeface="Cambria Math" panose="02040503050406030204" pitchFamily="18" charset="0"/>
                          </a:rPr>
                          <m:t>)</m:t>
                        </m:r>
                      </m:e>
                      <m:sup>
                        <m:r>
                          <m:rPr>
                            <m:sty m:val="p"/>
                          </m:rPr>
                          <a:rPr lang="en-US" altLang="zh-CN" i="1">
                            <a:latin typeface="Cambria Math" panose="02040503050406030204" pitchFamily="18" charset="0"/>
                          </a:rPr>
                          <m:t>T</m:t>
                        </m:r>
                      </m:sup>
                    </m:sSup>
                  </m:oMath>
                </a14:m>
                <a:r>
                  <a:rPr lang="zh-CN" altLang="en-US" dirty="0"/>
                  <a:t>的均值，这显然是一个符合直觉的结果。</a:t>
                </a:r>
              </a:p>
            </p:txBody>
          </p:sp>
        </mc:Choice>
        <mc:Fallback xmlns="">
          <p:sp>
            <p:nvSpPr>
              <p:cNvPr id="7" name="文本框 6">
                <a:extLst>
                  <a:ext uri="{FF2B5EF4-FFF2-40B4-BE49-F238E27FC236}">
                    <a16:creationId xmlns:a16="http://schemas.microsoft.com/office/drawing/2014/main" id="{511F11EF-3671-5922-6EA7-3383E35F8433}"/>
                  </a:ext>
                </a:extLst>
              </p:cNvPr>
              <p:cNvSpPr txBox="1">
                <a:spLocks noRot="1" noChangeAspect="1" noMove="1" noResize="1" noEditPoints="1" noAdjustHandles="1" noChangeArrowheads="1" noChangeShapeType="1" noTextEdit="1"/>
              </p:cNvSpPr>
              <p:nvPr/>
            </p:nvSpPr>
            <p:spPr>
              <a:xfrm>
                <a:off x="428171" y="4171603"/>
                <a:ext cx="11389179" cy="1134413"/>
              </a:xfrm>
              <a:prstGeom prst="rect">
                <a:avLst/>
              </a:prstGeom>
              <a:blipFill>
                <a:blip r:embed="rId4"/>
                <a:stretch>
                  <a:fillRect b="-12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CA4BC9-2EDF-9A0A-CCAB-ED6F28417BD3}"/>
                  </a:ext>
                </a:extLst>
              </p:cNvPr>
              <p:cNvSpPr txBox="1"/>
              <p:nvPr/>
            </p:nvSpPr>
            <p:spPr>
              <a:xfrm>
                <a:off x="4662756" y="2136738"/>
                <a:ext cx="2116349" cy="941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den>
                      </m:f>
                      <m:nary>
                        <m:naryPr>
                          <m:chr m:val="∑"/>
                          <m:supHide m:val="on"/>
                          <m:ctrlPr>
                            <a:rPr lang="en-US" altLang="zh-CN" b="0" i="1" smtClean="0">
                              <a:latin typeface="Cambria Math" panose="02040503050406030204" pitchFamily="18" charset="0"/>
                            </a:rPr>
                          </m:ctrlPr>
                        </m:naryPr>
                        <m:sub>
                          <m:r>
                            <m:rPr>
                              <m:brk m:alnAt="7"/>
                            </m:rP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sub>
                        <m:sup/>
                        <m:e>
                          <m:r>
                            <m:rPr>
                              <m:brk m:alnAt="7"/>
                            </m:rPr>
                            <a:rPr lang="en-US" altLang="zh-CN" b="1" i="1">
                              <a:latin typeface="Cambria Math" panose="02040503050406030204" pitchFamily="18" charset="0"/>
                            </a:rPr>
                            <m:t>𝒙</m:t>
                          </m:r>
                        </m:e>
                      </m:nary>
                    </m:oMath>
                  </m:oMathPara>
                </a14:m>
                <a:endParaRPr lang="zh-CN" altLang="en-US" dirty="0"/>
              </a:p>
            </p:txBody>
          </p:sp>
        </mc:Choice>
        <mc:Fallback xmlns="">
          <p:sp>
            <p:nvSpPr>
              <p:cNvPr id="8" name="文本框 7">
                <a:extLst>
                  <a:ext uri="{FF2B5EF4-FFF2-40B4-BE49-F238E27FC236}">
                    <a16:creationId xmlns:a16="http://schemas.microsoft.com/office/drawing/2014/main" id="{DBCA4BC9-2EDF-9A0A-CCAB-ED6F28417BD3}"/>
                  </a:ext>
                </a:extLst>
              </p:cNvPr>
              <p:cNvSpPr txBox="1">
                <a:spLocks noRot="1" noChangeAspect="1" noMove="1" noResize="1" noEditPoints="1" noAdjustHandles="1" noChangeArrowheads="1" noChangeShapeType="1" noTextEdit="1"/>
              </p:cNvSpPr>
              <p:nvPr/>
            </p:nvSpPr>
            <p:spPr>
              <a:xfrm>
                <a:off x="4662756" y="2136738"/>
                <a:ext cx="2116349" cy="9419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2F4992F-54EA-DB04-9384-3360B37D541E}"/>
                  </a:ext>
                </a:extLst>
              </p:cNvPr>
              <p:cNvSpPr txBox="1"/>
              <p:nvPr/>
            </p:nvSpPr>
            <p:spPr>
              <a:xfrm>
                <a:off x="4662756" y="3126312"/>
                <a:ext cx="4399281" cy="9419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ea typeface="Cambria Math" panose="02040503050406030204" pitchFamily="18" charset="0"/>
                            </a:rPr>
                          </m:ctrlPr>
                        </m:accPr>
                        <m:e>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𝑐</m:t>
                              </m:r>
                            </m:sub>
                            <m:sup>
                              <m:r>
                                <a:rPr lang="en-US" altLang="zh-CN" i="1">
                                  <a:latin typeface="Cambria Math" panose="02040503050406030204" pitchFamily="18" charset="0"/>
                                  <a:ea typeface="Cambria Math" panose="02040503050406030204" pitchFamily="18" charset="0"/>
                                </a:rPr>
                                <m:t>2</m:t>
                              </m:r>
                            </m:sup>
                          </m:sSubSup>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e>
                          </m:d>
                        </m:den>
                      </m:f>
                      <m:nary>
                        <m:naryPr>
                          <m:chr m:val="∑"/>
                          <m:supHide m:val="on"/>
                          <m:ctrlPr>
                            <a:rPr lang="en-US" altLang="zh-CN" i="1">
                              <a:latin typeface="Cambria Math" panose="02040503050406030204" pitchFamily="18" charset="0"/>
                            </a:rPr>
                          </m:ctrlPr>
                        </m:naryPr>
                        <m:sub>
                          <m:r>
                            <m:rPr>
                              <m:brk m:alnAt="7"/>
                            </m:rPr>
                            <a:rPr lang="en-US" altLang="zh-CN" b="1" i="1">
                              <a:latin typeface="Cambria Math" panose="02040503050406030204" pitchFamily="18" charset="0"/>
                            </a:rPr>
                            <m:t>𝒙</m:t>
                          </m:r>
                          <m:r>
                            <a:rPr lang="en-US" altLang="zh-CN" b="1"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𝑐</m:t>
                              </m:r>
                            </m:sub>
                          </m:sSub>
                        </m:sub>
                        <m:sup/>
                        <m:e>
                          <m:d>
                            <m:dPr>
                              <m:ctrlPr>
                                <a:rPr lang="en-US" altLang="zh-CN" b="1" i="1">
                                  <a:latin typeface="Cambria Math" panose="02040503050406030204" pitchFamily="18" charset="0"/>
                                </a:rPr>
                              </m:ctrlPr>
                            </m:dPr>
                            <m:e>
                              <m:r>
                                <m:rPr>
                                  <m:brk m:alnAt="7"/>
                                </m:rPr>
                                <a:rPr lang="en-US" altLang="zh-CN" b="1" i="1">
                                  <a:latin typeface="Cambria Math" panose="02040503050406030204" pitchFamily="18" charset="0"/>
                                </a:rPr>
                                <m:t>𝒙</m:t>
                              </m:r>
                              <m:r>
                                <a:rPr lang="en-US" altLang="zh-CN" b="1"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e>
                              </m:acc>
                            </m:e>
                          </m:d>
                        </m:e>
                      </m:nary>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m:rPr>
                              <m:brk m:alnAt="7"/>
                            </m:rPr>
                            <a:rPr lang="en-US" altLang="zh-CN" b="1" i="1">
                              <a:latin typeface="Cambria Math" panose="02040503050406030204" pitchFamily="18" charset="0"/>
                            </a:rPr>
                            <m:t>𝒙</m:t>
                          </m:r>
                          <m:r>
                            <a:rPr lang="en-US" altLang="zh-CN" b="1"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𝑐</m:t>
                                  </m:r>
                                </m:sub>
                              </m:sSub>
                            </m:e>
                          </m:acc>
                          <m:r>
                            <a:rPr lang="en-US" altLang="zh-CN" i="1">
                              <a:latin typeface="Cambria Math" panose="02040503050406030204" pitchFamily="18" charset="0"/>
                            </a:rPr>
                            <m:t>)</m:t>
                          </m:r>
                        </m:e>
                        <m:sup>
                          <m:r>
                            <m:rPr>
                              <m:sty m:val="p"/>
                            </m:rPr>
                            <a:rPr lang="en-US" altLang="zh-CN" b="0" i="1" smtClean="0">
                              <a:latin typeface="Cambria Math" panose="02040503050406030204" pitchFamily="18" charset="0"/>
                            </a:rPr>
                            <m:t>T</m:t>
                          </m:r>
                        </m:sup>
                      </m:sSup>
                    </m:oMath>
                  </m:oMathPara>
                </a14:m>
                <a:endParaRPr lang="zh-CN" altLang="en-US" dirty="0"/>
              </a:p>
            </p:txBody>
          </p:sp>
        </mc:Choice>
        <mc:Fallback xmlns="">
          <p:sp>
            <p:nvSpPr>
              <p:cNvPr id="5" name="文本框 4">
                <a:extLst>
                  <a:ext uri="{FF2B5EF4-FFF2-40B4-BE49-F238E27FC236}">
                    <a16:creationId xmlns:a16="http://schemas.microsoft.com/office/drawing/2014/main" id="{52F4992F-54EA-DB04-9384-3360B37D541E}"/>
                  </a:ext>
                </a:extLst>
              </p:cNvPr>
              <p:cNvSpPr txBox="1">
                <a:spLocks noRot="1" noChangeAspect="1" noMove="1" noResize="1" noEditPoints="1" noAdjustHandles="1" noChangeArrowheads="1" noChangeShapeType="1" noTextEdit="1"/>
              </p:cNvSpPr>
              <p:nvPr/>
            </p:nvSpPr>
            <p:spPr>
              <a:xfrm>
                <a:off x="4662756" y="3126312"/>
                <a:ext cx="4399281" cy="94192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3023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03 </a:t>
            </a:r>
            <a:r>
              <a:rPr lang="zh-CN" altLang="en-US" dirty="0"/>
              <a:t>极大似然估计</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307079"/>
            <a:ext cx="11321143" cy="1688411"/>
          </a:xfrm>
          <a:prstGeom prst="rect">
            <a:avLst/>
          </a:prstGeom>
          <a:noFill/>
        </p:spPr>
        <p:txBody>
          <a:bodyPr wrap="square">
            <a:spAutoFit/>
          </a:bodyPr>
          <a:lstStyle/>
          <a:p>
            <a:pPr indent="457200">
              <a:lnSpc>
                <a:spcPct val="150000"/>
              </a:lnSpc>
            </a:pPr>
            <a:r>
              <a:rPr lang="zh-CN" altLang="en-US" dirty="0"/>
              <a:t>需注意的是，这种参数化的方法虽能使类条件概率估计变得相对简单，但估计结果的准确性</a:t>
            </a:r>
            <a:r>
              <a:rPr lang="zh-CN" altLang="en-US" b="1" dirty="0"/>
              <a:t>严重依赖于所假设的概率分布形式是否符合潜在的真实数据分布</a:t>
            </a:r>
            <a:r>
              <a:rPr lang="zh-CN" altLang="en-US" dirty="0"/>
              <a:t>。例如下图真实数据分布为双峰分布，若采取单峰的高斯分布进行估计，则准确性较低。</a:t>
            </a:r>
          </a:p>
        </p:txBody>
      </p:sp>
      <p:pic>
        <p:nvPicPr>
          <p:cNvPr id="3" name="图片 2">
            <a:extLst>
              <a:ext uri="{FF2B5EF4-FFF2-40B4-BE49-F238E27FC236}">
                <a16:creationId xmlns:a16="http://schemas.microsoft.com/office/drawing/2014/main" id="{E1BAAD1C-B608-7D6C-9A32-536C6DABEFAD}"/>
              </a:ext>
            </a:extLst>
          </p:cNvPr>
          <p:cNvPicPr>
            <a:picLocks noChangeAspect="1"/>
          </p:cNvPicPr>
          <p:nvPr/>
        </p:nvPicPr>
        <p:blipFill>
          <a:blip r:embed="rId3"/>
          <a:stretch>
            <a:fillRect/>
          </a:stretch>
        </p:blipFill>
        <p:spPr>
          <a:xfrm>
            <a:off x="3478278" y="3301275"/>
            <a:ext cx="5152893" cy="3292125"/>
          </a:xfrm>
          <a:prstGeom prst="rect">
            <a:avLst/>
          </a:prstGeom>
        </p:spPr>
      </p:pic>
    </p:spTree>
    <p:extLst>
      <p:ext uri="{BB962C8B-B14F-4D97-AF65-F5344CB8AC3E}">
        <p14:creationId xmlns:p14="http://schemas.microsoft.com/office/powerpoint/2010/main" val="604877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a:extLst>
              <a:ext uri="{FF2B5EF4-FFF2-40B4-BE49-F238E27FC236}">
                <a16:creationId xmlns:a16="http://schemas.microsoft.com/office/drawing/2014/main" id="{035F3EE9-E110-6560-3E3B-D31A0842D1FB}"/>
              </a:ext>
            </a:extLst>
          </p:cNvPr>
          <p:cNvSpPr/>
          <p:nvPr/>
        </p:nvSpPr>
        <p:spPr>
          <a:xfrm>
            <a:off x="1891854" y="426988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04    </a:t>
            </a:r>
            <a:r>
              <a:rPr lang="zh-CN" altLang="en-US" sz="3600" dirty="0">
                <a:solidFill>
                  <a:schemeClr val="bg1"/>
                </a:solidFill>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EM</a:t>
            </a:r>
            <a:r>
              <a:rPr lang="zh-CN" altLang="en-US" sz="3600" dirty="0">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贝叶斯决策论</a:t>
            </a:r>
          </a:p>
        </p:txBody>
      </p:sp>
    </p:spTree>
    <p:extLst>
      <p:ext uri="{BB962C8B-B14F-4D97-AF65-F5344CB8AC3E}">
        <p14:creationId xmlns:p14="http://schemas.microsoft.com/office/powerpoint/2010/main" val="3553296263"/>
      </p:ext>
    </p:extLst>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190501" y="1234509"/>
                <a:ext cx="11912600" cy="2797048"/>
              </a:xfrm>
              <a:prstGeom prst="rect">
                <a:avLst/>
              </a:prstGeom>
              <a:noFill/>
            </p:spPr>
            <p:txBody>
              <a:bodyPr wrap="square">
                <a:spAutoFit/>
              </a:bodyPr>
              <a:lstStyle/>
              <a:p>
                <a:pPr>
                  <a:lnSpc>
                    <a:spcPct val="150000"/>
                  </a:lnSpc>
                </a:pPr>
                <a:r>
                  <a:rPr lang="zh-CN" altLang="en-US" dirty="0"/>
                  <a:t>设输入空间</a:t>
                </a:r>
                <a14:m>
                  <m:oMath xmlns:m="http://schemas.openxmlformats.org/officeDocument/2006/math">
                    <m:r>
                      <a:rPr lang="zh-CN" altLang="en-US" i="1">
                        <a:latin typeface="Cambria Math" panose="02040503050406030204" pitchFamily="18" charset="0"/>
                      </a:rPr>
                      <m:t>𝒳</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𝑹</m:t>
                        </m:r>
                      </m:e>
                      <m:sup>
                        <m:r>
                          <a:rPr lang="en-US" altLang="zh-CN" b="1" i="1" smtClean="0">
                            <a:latin typeface="Cambria Math" panose="02040503050406030204" pitchFamily="18" charset="0"/>
                            <a:ea typeface="Cambria Math" panose="02040503050406030204" pitchFamily="18" charset="0"/>
                          </a:rPr>
                          <m:t>𝒏</m:t>
                        </m:r>
                      </m:sup>
                    </m:sSup>
                  </m:oMath>
                </a14:m>
                <a:r>
                  <a:rPr lang="zh-CN" altLang="en-US" dirty="0"/>
                  <a:t>为</a:t>
                </a:r>
                <a14:m>
                  <m:oMath xmlns:m="http://schemas.openxmlformats.org/officeDocument/2006/math">
                    <m:r>
                      <a:rPr lang="en-US" altLang="zh-CN" b="0" i="1" dirty="0" smtClean="0">
                        <a:latin typeface="Cambria Math" panose="02040503050406030204" pitchFamily="18" charset="0"/>
                      </a:rPr>
                      <m:t>𝑛</m:t>
                    </m:r>
                  </m:oMath>
                </a14:m>
                <a:r>
                  <a:rPr lang="zh-CN" altLang="en-US" dirty="0"/>
                  <a:t>维向量的集合，输出空间为类标记集合</a:t>
                </a:r>
                <a14:m>
                  <m:oMath xmlns:m="http://schemas.openxmlformats.org/officeDocument/2006/math">
                    <m:r>
                      <a:rPr lang="zh-CN" altLang="en-US" i="1">
                        <a:latin typeface="Cambria Math" panose="02040503050406030204" pitchFamily="18" charset="0"/>
                      </a:rPr>
                      <m:t>𝒴</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𝐾</m:t>
                        </m:r>
                      </m:sub>
                    </m:sSub>
                    <m:r>
                      <a:rPr lang="en-US" altLang="zh-CN" i="1">
                        <a:latin typeface="Cambria Math" panose="02040503050406030204" pitchFamily="18" charset="0"/>
                      </a:rPr>
                      <m:t>}</m:t>
                    </m:r>
                  </m:oMath>
                </a14:m>
                <a:r>
                  <a:rPr lang="zh-CN" altLang="en-US" dirty="0">
                    <a:latin typeface="+mj-ea"/>
                  </a:rPr>
                  <a:t>，输入为特征向量</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𝒳</m:t>
                    </m:r>
                  </m:oMath>
                </a14:m>
                <a:r>
                  <a:rPr lang="zh-CN" altLang="en-US" dirty="0">
                    <a:latin typeface="+mj-ea"/>
                  </a:rPr>
                  <a:t>，输出为类标记</a:t>
                </a:r>
                <a14:m>
                  <m:oMath xmlns:m="http://schemas.openxmlformats.org/officeDocument/2006/math">
                    <m:r>
                      <a:rPr lang="en-US" altLang="zh-CN" i="1" dirty="0">
                        <a:latin typeface="Cambria Math" panose="02040503050406030204" pitchFamily="18" charset="0"/>
                      </a:rPr>
                      <m:t>𝑦</m:t>
                    </m:r>
                    <m:r>
                      <a:rPr lang="zh-CN" altLang="en-US" i="1">
                        <a:latin typeface="Cambria Math" panose="02040503050406030204" pitchFamily="18" charset="0"/>
                      </a:rPr>
                      <m:t>∈</m:t>
                    </m:r>
                    <m:r>
                      <a:rPr lang="zh-CN" altLang="en-US" i="1">
                        <a:latin typeface="Cambria Math" panose="02040503050406030204" pitchFamily="18" charset="0"/>
                      </a:rPr>
                      <m:t>𝒴</m:t>
                    </m:r>
                  </m:oMath>
                </a14:m>
                <a:r>
                  <a:rPr lang="zh-CN" altLang="en-US" dirty="0">
                    <a:latin typeface="+mj-ea"/>
                  </a:rPr>
                  <a:t>。</a:t>
                </a:r>
                <a:endParaRPr lang="en-US" altLang="zh-CN" dirty="0">
                  <a:latin typeface="+mj-ea"/>
                </a:endParaRPr>
              </a:p>
              <a:p>
                <a:pPr marL="342900" indent="-342900">
                  <a:lnSpc>
                    <a:spcPct val="150000"/>
                  </a:lnSpc>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𝑋</m:t>
                    </m:r>
                  </m:oMath>
                </a14:m>
                <a:r>
                  <a:rPr lang="zh-CN" altLang="en-US" dirty="0">
                    <a:latin typeface="+mj-ea"/>
                  </a:rPr>
                  <a:t>是定义在输入空间</a:t>
                </a:r>
                <a14:m>
                  <m:oMath xmlns:m="http://schemas.openxmlformats.org/officeDocument/2006/math">
                    <m:r>
                      <a:rPr lang="zh-CN" altLang="en-US" i="1">
                        <a:latin typeface="Cambria Math" panose="02040503050406030204" pitchFamily="18" charset="0"/>
                      </a:rPr>
                      <m:t>𝒳</m:t>
                    </m:r>
                  </m:oMath>
                </a14:m>
                <a:r>
                  <a:rPr lang="zh-CN" altLang="en-US" dirty="0">
                    <a:latin typeface="+mj-ea"/>
                  </a:rPr>
                  <a:t>上的随机向量，</a:t>
                </a:r>
                <a14:m>
                  <m:oMath xmlns:m="http://schemas.openxmlformats.org/officeDocument/2006/math">
                    <m:r>
                      <a:rPr lang="en-US" altLang="zh-CN" b="0" i="1" smtClean="0">
                        <a:latin typeface="Cambria Math" panose="02040503050406030204" pitchFamily="18" charset="0"/>
                      </a:rPr>
                      <m:t>𝑌</m:t>
                    </m:r>
                  </m:oMath>
                </a14:m>
                <a:r>
                  <a:rPr lang="zh-CN" altLang="en-US" dirty="0">
                    <a:latin typeface="+mj-ea"/>
                  </a:rPr>
                  <a:t>是定义在输入空间</a:t>
                </a:r>
                <a14:m>
                  <m:oMath xmlns:m="http://schemas.openxmlformats.org/officeDocument/2006/math">
                    <m:r>
                      <a:rPr lang="zh-CN" altLang="en-US" i="1">
                        <a:latin typeface="Cambria Math" panose="02040503050406030204" pitchFamily="18" charset="0"/>
                      </a:rPr>
                      <m:t>𝒴</m:t>
                    </m:r>
                  </m:oMath>
                </a14:m>
                <a:r>
                  <a:rPr lang="zh-CN" altLang="en-US" dirty="0">
                    <a:latin typeface="+mj-ea"/>
                  </a:rPr>
                  <a:t>上的随机变量。</a:t>
                </a:r>
                <a:endParaRPr lang="en-US" altLang="zh-CN" dirty="0">
                  <a:latin typeface="+mj-ea"/>
                </a:endParaRPr>
              </a:p>
              <a:p>
                <a:pPr marL="342900" indent="-342900">
                  <a:lnSpc>
                    <a:spcPct val="150000"/>
                  </a:lnSpc>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a14:m>
                <a:r>
                  <a:rPr lang="zh-CN" altLang="en-US" dirty="0">
                    <a:latin typeface="+mj-ea"/>
                  </a:rPr>
                  <a:t>是</a:t>
                </a:r>
                <a14:m>
                  <m:oMath xmlns:m="http://schemas.openxmlformats.org/officeDocument/2006/math">
                    <m:r>
                      <a:rPr lang="en-US" altLang="zh-CN" i="1">
                        <a:latin typeface="Cambria Math" panose="02040503050406030204" pitchFamily="18" charset="0"/>
                      </a:rPr>
                      <m:t>𝑋</m:t>
                    </m:r>
                  </m:oMath>
                </a14:m>
                <a:r>
                  <a:rPr lang="zh-CN" altLang="en-US" dirty="0">
                    <a:latin typeface="+mj-ea"/>
                  </a:rPr>
                  <a:t>和</a:t>
                </a:r>
                <a14:m>
                  <m:oMath xmlns:m="http://schemas.openxmlformats.org/officeDocument/2006/math">
                    <m:r>
                      <a:rPr lang="en-US" altLang="zh-CN" i="1">
                        <a:latin typeface="Cambria Math" panose="02040503050406030204" pitchFamily="18" charset="0"/>
                      </a:rPr>
                      <m:t>𝑌</m:t>
                    </m:r>
                  </m:oMath>
                </a14:m>
                <a:r>
                  <a:rPr lang="zh-CN" altLang="en-US" dirty="0">
                    <a:latin typeface="+mj-ea"/>
                  </a:rPr>
                  <a:t>的联合概率分布。</a:t>
                </a:r>
                <a:endParaRPr lang="en-US" altLang="zh-CN" dirty="0">
                  <a:latin typeface="+mj-ea"/>
                </a:endParaRPr>
              </a:p>
              <a:p>
                <a:pPr>
                  <a:lnSpc>
                    <a:spcPct val="150000"/>
                  </a:lnSpc>
                </a:pPr>
                <a:r>
                  <a:rPr lang="zh-CN" altLang="en-US" dirty="0">
                    <a:latin typeface="+mj-ea"/>
                  </a:rPr>
                  <a:t>训练数据集</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r>
                  <a:rPr lang="zh-CN" altLang="en-US" dirty="0">
                    <a:latin typeface="+mj-ea"/>
                  </a:rPr>
                  <a:t>由</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oMath>
                </a14:m>
                <a:r>
                  <a:rPr lang="zh-CN" altLang="en-US" dirty="0">
                    <a:latin typeface="+mj-ea"/>
                  </a:rPr>
                  <a:t>独立同分布产生。</a:t>
                </a:r>
                <a:endParaRPr lang="en-US" altLang="zh-CN" dirty="0">
                  <a:latin typeface="+mj-ea"/>
                </a:endParaRP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190501" y="1234509"/>
                <a:ext cx="11912600" cy="2797048"/>
              </a:xfrm>
              <a:prstGeom prst="rect">
                <a:avLst/>
              </a:prstGeom>
              <a:blipFill>
                <a:blip r:embed="rId3"/>
                <a:stretch>
                  <a:fillRect l="-768" b="-43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7997B5C-8824-B02A-30C9-9A751850A364}"/>
                  </a:ext>
                </a:extLst>
              </p:cNvPr>
              <p:cNvSpPr txBox="1"/>
              <p:nvPr/>
            </p:nvSpPr>
            <p:spPr>
              <a:xfrm>
                <a:off x="4280054" y="4448543"/>
                <a:ext cx="3049617" cy="589200"/>
              </a:xfrm>
              <a:prstGeom prst="rect">
                <a:avLst/>
              </a:prstGeom>
              <a:noFill/>
            </p:spPr>
            <p:txBody>
              <a:bodyPr wrap="none" lIns="0" tIns="0" rIns="0" bIns="0" rtlCol="0">
                <a:spAutoFit/>
              </a:bodyPr>
              <a:lstStyle/>
              <a:p>
                <a14:m>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en-US" altLang="zh-CN" b="0" i="0" smtClean="0">
                                <a:latin typeface="Cambria Math" panose="02040503050406030204" pitchFamily="18" charset="0"/>
                              </a:rPr>
                              <m:t>max</m:t>
                            </m:r>
                          </m:e>
                          <m:lim>
                            <m: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lim>
                        </m:limLow>
                      </m:fName>
                      <m:e>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r>
                              <a:rPr lang="en-US" altLang="zh-CN" i="1" dirty="0" smtClean="0">
                                <a:latin typeface="Cambria Math" panose="02040503050406030204" pitchFamily="18" charset="0"/>
                              </a:rPr>
                              <m:t>𝑐</m:t>
                            </m:r>
                          </m:e>
                          <m:e>
                            <m:r>
                              <a:rPr lang="en-US" altLang="zh-CN" b="1" i="1" dirty="0">
                                <a:latin typeface="Cambria Math" panose="02040503050406030204" pitchFamily="18" charset="0"/>
                              </a:rPr>
                              <m:t>𝒙</m:t>
                            </m:r>
                          </m:e>
                        </m:d>
                      </m:e>
                    </m:func>
                  </m:oMath>
                </a14:m>
                <a:endParaRPr lang="zh-CN" altLang="en-US" dirty="0"/>
              </a:p>
            </p:txBody>
          </p:sp>
        </mc:Choice>
        <mc:Fallback xmlns="">
          <p:sp>
            <p:nvSpPr>
              <p:cNvPr id="4" name="文本框 3">
                <a:extLst>
                  <a:ext uri="{FF2B5EF4-FFF2-40B4-BE49-F238E27FC236}">
                    <a16:creationId xmlns:a16="http://schemas.microsoft.com/office/drawing/2014/main" id="{97997B5C-8824-B02A-30C9-9A751850A364}"/>
                  </a:ext>
                </a:extLst>
              </p:cNvPr>
              <p:cNvSpPr txBox="1">
                <a:spLocks noRot="1" noChangeAspect="1" noMove="1" noResize="1" noEditPoints="1" noAdjustHandles="1" noChangeArrowheads="1" noChangeShapeType="1" noTextEdit="1"/>
              </p:cNvSpPr>
              <p:nvPr/>
            </p:nvSpPr>
            <p:spPr>
              <a:xfrm>
                <a:off x="4280054" y="4448543"/>
                <a:ext cx="3049617" cy="589200"/>
              </a:xfrm>
              <a:prstGeom prst="rect">
                <a:avLst/>
              </a:prstGeom>
              <a:blipFill>
                <a:blip r:embed="rId4"/>
                <a:stretch>
                  <a:fillRect l="-3600" b="-13542"/>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99B00DDF-DCB9-038F-6630-55F5E42EC08E}"/>
              </a:ext>
            </a:extLst>
          </p:cNvPr>
          <p:cNvSpPr/>
          <p:nvPr/>
        </p:nvSpPr>
        <p:spPr>
          <a:xfrm>
            <a:off x="3677557" y="4248674"/>
            <a:ext cx="4180114" cy="960120"/>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对话气泡: 圆角矩形 6">
            <a:extLst>
              <a:ext uri="{FF2B5EF4-FFF2-40B4-BE49-F238E27FC236}">
                <a16:creationId xmlns:a16="http://schemas.microsoft.com/office/drawing/2014/main" id="{7670F043-8DA7-CBFC-808C-A6E8569FE1D3}"/>
              </a:ext>
            </a:extLst>
          </p:cNvPr>
          <p:cNvSpPr/>
          <p:nvPr/>
        </p:nvSpPr>
        <p:spPr>
          <a:xfrm>
            <a:off x="9215144" y="4133157"/>
            <a:ext cx="2481556" cy="1265952"/>
          </a:xfrm>
          <a:prstGeom prst="wedgeRoundRectCallout">
            <a:avLst>
              <a:gd name="adj1" fmla="val -94847"/>
              <a:gd name="adj2" fmla="val -5295"/>
              <a:gd name="adj3" fmla="val 16667"/>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j-ea"/>
                <a:ea typeface="+mj-ea"/>
              </a:rPr>
              <a:t>后验概率最大化</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7BA2A9B-BA27-5DE6-329D-7CFAEB3C4905}"/>
                  </a:ext>
                </a:extLst>
              </p:cNvPr>
              <p:cNvSpPr txBox="1"/>
              <p:nvPr/>
            </p:nvSpPr>
            <p:spPr>
              <a:xfrm>
                <a:off x="4242805" y="5934443"/>
                <a:ext cx="4377802" cy="594586"/>
              </a:xfrm>
              <a:prstGeom prst="rect">
                <a:avLst/>
              </a:prstGeom>
              <a:noFill/>
            </p:spPr>
            <p:txBody>
              <a:bodyPr wrap="none" lIns="0" tIns="0" rIns="0" bIns="0" rtlCol="0">
                <a:spAutoFit/>
              </a:bodyPr>
              <a:lstStyle/>
              <a:p>
                <a14:m>
                  <m:oMath xmlns:m="http://schemas.openxmlformats.org/officeDocument/2006/math">
                    <m:sSup>
                      <m:sSupPr>
                        <m:ctrlPr>
                          <a:rPr lang="zh-CN" altLang="en-US" i="1" dirty="0"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dirty="0" smtClean="0">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en-US" altLang="zh-CN" b="0" i="0" smtClean="0">
                                <a:latin typeface="Cambria Math" panose="02040503050406030204" pitchFamily="18" charset="0"/>
                              </a:rPr>
                              <m:t>max</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𝒴</m:t>
                            </m:r>
                          </m:lim>
                        </m:limLow>
                      </m:fName>
                      <m:e>
                        <m:r>
                          <a:rPr lang="en-US" altLang="zh-CN" b="0" i="1" smtClean="0">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e>
                          <m:e>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i="1">
                                <a:latin typeface="Cambria Math" panose="02040503050406030204" pitchFamily="18" charset="0"/>
                              </a:rPr>
                              <m:t>𝑥</m:t>
                            </m:r>
                          </m:e>
                        </m:d>
                      </m:e>
                    </m:func>
                  </m:oMath>
                </a14:m>
                <a:endParaRPr lang="zh-CN" altLang="en-US" dirty="0"/>
              </a:p>
            </p:txBody>
          </p:sp>
        </mc:Choice>
        <mc:Fallback xmlns="">
          <p:sp>
            <p:nvSpPr>
              <p:cNvPr id="8" name="文本框 7">
                <a:extLst>
                  <a:ext uri="{FF2B5EF4-FFF2-40B4-BE49-F238E27FC236}">
                    <a16:creationId xmlns:a16="http://schemas.microsoft.com/office/drawing/2014/main" id="{77BA2A9B-BA27-5DE6-329D-7CFAEB3C4905}"/>
                  </a:ext>
                </a:extLst>
              </p:cNvPr>
              <p:cNvSpPr txBox="1">
                <a:spLocks noRot="1" noChangeAspect="1" noMove="1" noResize="1" noEditPoints="1" noAdjustHandles="1" noChangeArrowheads="1" noChangeShapeType="1" noTextEdit="1"/>
              </p:cNvSpPr>
              <p:nvPr/>
            </p:nvSpPr>
            <p:spPr>
              <a:xfrm>
                <a:off x="4242805" y="5934443"/>
                <a:ext cx="4377802" cy="594586"/>
              </a:xfrm>
              <a:prstGeom prst="rect">
                <a:avLst/>
              </a:prstGeom>
              <a:blipFill>
                <a:blip r:embed="rId5"/>
                <a:stretch>
                  <a:fillRect l="-2507" b="-16327"/>
                </a:stretch>
              </a:blipFill>
            </p:spPr>
            <p:txBody>
              <a:bodyPr/>
              <a:lstStyle/>
              <a:p>
                <a:r>
                  <a:rPr lang="zh-CN" altLang="en-US">
                    <a:noFill/>
                  </a:rPr>
                  <a:t> </a:t>
                </a:r>
              </a:p>
            </p:txBody>
          </p:sp>
        </mc:Fallback>
      </mc:AlternateContent>
      <p:sp>
        <p:nvSpPr>
          <p:cNvPr id="10" name="箭头: 下 9">
            <a:extLst>
              <a:ext uri="{FF2B5EF4-FFF2-40B4-BE49-F238E27FC236}">
                <a16:creationId xmlns:a16="http://schemas.microsoft.com/office/drawing/2014/main" id="{A3F0B5BA-99CF-193E-1821-993F09692285}"/>
              </a:ext>
            </a:extLst>
          </p:cNvPr>
          <p:cNvSpPr/>
          <p:nvPr/>
        </p:nvSpPr>
        <p:spPr>
          <a:xfrm>
            <a:off x="5638800" y="5237612"/>
            <a:ext cx="558800" cy="629788"/>
          </a:xfrm>
          <a:prstGeom prst="down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66CC"/>
              </a:solidFill>
            </a:endParaRPr>
          </a:p>
        </p:txBody>
      </p:sp>
    </p:spTree>
    <p:extLst>
      <p:ext uri="{BB962C8B-B14F-4D97-AF65-F5344CB8AC3E}">
        <p14:creationId xmlns:p14="http://schemas.microsoft.com/office/powerpoint/2010/main" val="62149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293688" y="1186181"/>
                <a:ext cx="11266941" cy="1798319"/>
              </a:xfrm>
            </p:spPr>
            <p:txBody>
              <a:bodyPr/>
              <a:lstStyle/>
              <a:p>
                <a:pPr marL="0" indent="457200">
                  <a:lnSpc>
                    <a:spcPct val="150000"/>
                  </a:lnSpc>
                  <a:buNone/>
                </a:pPr>
                <a:r>
                  <a:rPr lang="zh-CN" altLang="en-US" sz="2400" dirty="0"/>
                  <a:t>条件概率</a:t>
                </a:r>
              </a:p>
              <a:p>
                <a:pPr marL="0" indent="457200">
                  <a:lnSpc>
                    <a:spcPct val="150000"/>
                  </a:lnSpc>
                  <a:buNone/>
                </a:pPr>
                <a:r>
                  <a:rPr lang="zh-CN" altLang="en-US" sz="2400" dirty="0"/>
                  <a:t>条件概率（</a:t>
                </a:r>
                <a:r>
                  <a:rPr lang="en-US" altLang="zh-CN" sz="2400" dirty="0"/>
                  <a:t>Conditional Probability</a:t>
                </a:r>
                <a:r>
                  <a:rPr lang="zh-CN" altLang="en-US" sz="2400" dirty="0"/>
                  <a:t>）是指在事件</a:t>
                </a:r>
                <a:r>
                  <a:rPr lang="en-US" altLang="zh-CN" sz="2400" dirty="0"/>
                  <a:t>B</a:t>
                </a:r>
                <a:r>
                  <a:rPr lang="zh-CN" altLang="en-US" sz="2400" dirty="0"/>
                  <a:t>发生的情况下，事件</a:t>
                </a:r>
                <a:r>
                  <a:rPr lang="en-US" altLang="zh-CN" sz="2400" dirty="0"/>
                  <a:t>A</a:t>
                </a:r>
                <a:r>
                  <a:rPr lang="zh-CN" altLang="en-US" sz="2400" dirty="0"/>
                  <a:t>发生的概率，用</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oMath>
                </a14:m>
                <a:r>
                  <a:rPr lang="zh-CN" altLang="en-US" sz="2400" dirty="0"/>
                  <a:t>表示。</a:t>
                </a:r>
              </a:p>
              <a:p>
                <a:pPr marL="0" indent="457200">
                  <a:lnSpc>
                    <a:spcPct val="150000"/>
                  </a:lnSpc>
                  <a:buNone/>
                </a:pPr>
                <a:endParaRPr lang="zh-CN" altLang="en-US" sz="2400" dirty="0"/>
              </a:p>
              <a:p>
                <a:pPr marL="0" indent="457200">
                  <a:lnSpc>
                    <a:spcPct val="150000"/>
                  </a:lnSpc>
                  <a:buNone/>
                </a:pPr>
                <a:endParaRPr lang="zh-CN" altLang="en-US" sz="2400" dirty="0"/>
              </a:p>
            </p:txBody>
          </p:sp>
        </mc:Choice>
        <mc:Fallback xmlns="">
          <p:sp>
            <p:nvSpPr>
              <p:cNvPr id="3" name="内容占位符 2">
                <a:extLst>
                  <a:ext uri="{FF2B5EF4-FFF2-40B4-BE49-F238E27FC236}">
                    <a16:creationId xmlns:a16="http://schemas.microsoft.com/office/drawing/2014/main" id="{13AB97C1-ECC7-4665-BFBD-8099CFFE1B44}"/>
                  </a:ext>
                </a:extLst>
              </p:cNvPr>
              <p:cNvSpPr>
                <a:spLocks noGrp="1" noRot="1" noChangeAspect="1" noMove="1" noResize="1" noEditPoints="1" noAdjustHandles="1" noChangeArrowheads="1" noChangeShapeType="1" noTextEdit="1"/>
              </p:cNvSpPr>
              <p:nvPr>
                <p:ph idx="1"/>
              </p:nvPr>
            </p:nvSpPr>
            <p:spPr>
              <a:xfrm>
                <a:off x="293688" y="1186181"/>
                <a:ext cx="11266941" cy="1798319"/>
              </a:xfrm>
              <a:blipFill>
                <a:blip r:embed="rId3"/>
                <a:stretch>
                  <a:fillRect l="-812"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6A95AF6-2726-B54B-1BFA-A765DD9C8D61}"/>
                  </a:ext>
                </a:extLst>
              </p:cNvPr>
              <p:cNvSpPr txBox="1"/>
              <p:nvPr/>
            </p:nvSpPr>
            <p:spPr>
              <a:xfrm>
                <a:off x="3149600" y="6052235"/>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oMath>
                  </m:oMathPara>
                </a14:m>
                <a:endParaRPr lang="en-US" altLang="zh-CN" sz="2400" dirty="0"/>
              </a:p>
            </p:txBody>
          </p:sp>
        </mc:Choice>
        <mc:Fallback xmlns="">
          <p:sp>
            <p:nvSpPr>
              <p:cNvPr id="5" name="文本框 4">
                <a:extLst>
                  <a:ext uri="{FF2B5EF4-FFF2-40B4-BE49-F238E27FC236}">
                    <a16:creationId xmlns:a16="http://schemas.microsoft.com/office/drawing/2014/main" id="{B6A95AF6-2726-B54B-1BFA-A765DD9C8D61}"/>
                  </a:ext>
                </a:extLst>
              </p:cNvPr>
              <p:cNvSpPr txBox="1">
                <a:spLocks noRot="1" noChangeAspect="1" noMove="1" noResize="1" noEditPoints="1" noAdjustHandles="1" noChangeArrowheads="1" noChangeShapeType="1" noTextEdit="1"/>
              </p:cNvSpPr>
              <p:nvPr/>
            </p:nvSpPr>
            <p:spPr>
              <a:xfrm>
                <a:off x="3149600" y="6052235"/>
                <a:ext cx="6096000" cy="646331"/>
              </a:xfrm>
              <a:prstGeom prst="rect">
                <a:avLst/>
              </a:prstGeom>
              <a:blipFill>
                <a:blip r:embed="rId4"/>
                <a:stretch>
                  <a:fillRect/>
                </a:stretch>
              </a:blipFill>
            </p:spPr>
            <p:txBody>
              <a:bodyPr/>
              <a:lstStyle/>
              <a:p>
                <a:r>
                  <a:rPr lang="zh-CN" altLang="en-US">
                    <a:noFill/>
                  </a:rPr>
                  <a:t> </a:t>
                </a:r>
              </a:p>
            </p:txBody>
          </p:sp>
        </mc:Fallback>
      </mc:AlternateContent>
      <p:pic>
        <p:nvPicPr>
          <p:cNvPr id="6" name="Picture 2" descr="http://wx2.sinaimg.cn/large/63503acbly1fmnd8qww3lj20d308fdfw.jpg">
            <a:extLst>
              <a:ext uri="{FF2B5EF4-FFF2-40B4-BE49-F238E27FC236}">
                <a16:creationId xmlns:a16="http://schemas.microsoft.com/office/drawing/2014/main" id="{320892FB-B659-50FE-9BF5-F17F912CC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400" y="2337914"/>
            <a:ext cx="4400640" cy="28309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5244708-388A-73D6-D37C-8AB76C38C377}"/>
                  </a:ext>
                </a:extLst>
              </p:cNvPr>
              <p:cNvSpPr txBox="1"/>
              <p:nvPr/>
            </p:nvSpPr>
            <p:spPr>
              <a:xfrm>
                <a:off x="293688" y="4896004"/>
                <a:ext cx="11523662" cy="1134413"/>
              </a:xfrm>
              <a:prstGeom prst="rect">
                <a:avLst/>
              </a:prstGeom>
              <a:noFill/>
            </p:spPr>
            <p:txBody>
              <a:bodyPr wrap="square">
                <a:spAutoFit/>
              </a:bodyPr>
              <a:lstStyle/>
              <a:p>
                <a:pPr marL="0" indent="457200">
                  <a:lnSpc>
                    <a:spcPct val="150000"/>
                  </a:lnSpc>
                  <a:buNone/>
                </a:pPr>
                <a:r>
                  <a:rPr lang="zh-CN" altLang="en-US" sz="2400" dirty="0"/>
                  <a:t>上方的文氏图中，描述了两个事件</a:t>
                </a:r>
                <a:r>
                  <a:rPr lang="en-US" altLang="zh-CN" sz="2400" dirty="0"/>
                  <a:t>A</a:t>
                </a:r>
                <a:r>
                  <a:rPr lang="zh-CN" altLang="en-US" sz="2400" dirty="0"/>
                  <a:t>和</a:t>
                </a:r>
                <a:r>
                  <a:rPr lang="en-US" altLang="zh-CN" sz="2400" dirty="0"/>
                  <a:t>B</a:t>
                </a:r>
                <a:r>
                  <a:rPr lang="zh-CN" altLang="en-US" sz="2400" dirty="0"/>
                  <a:t>与它们的交集</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oMath>
                </a14:m>
                <a:r>
                  <a:rPr lang="zh-CN" altLang="en-US" sz="2400" dirty="0"/>
                  <a:t>，根据条件概率公式，可推出事件</a:t>
                </a:r>
                <a:r>
                  <a:rPr lang="en-US" altLang="zh-CN" sz="2400" dirty="0"/>
                  <a:t>A</a:t>
                </a:r>
                <a:r>
                  <a:rPr lang="zh-CN" altLang="en-US" sz="2400" dirty="0"/>
                  <a:t>与事件</a:t>
                </a:r>
                <a:r>
                  <a:rPr lang="en-US" altLang="zh-CN" sz="2400" dirty="0"/>
                  <a:t>B</a:t>
                </a:r>
                <a:r>
                  <a:rPr lang="zh-CN" altLang="en-US" sz="2400" dirty="0"/>
                  <a:t>同时发生的概率为</a:t>
                </a:r>
              </a:p>
            </p:txBody>
          </p:sp>
        </mc:Choice>
        <mc:Fallback xmlns="">
          <p:sp>
            <p:nvSpPr>
              <p:cNvPr id="8" name="文本框 7">
                <a:extLst>
                  <a:ext uri="{FF2B5EF4-FFF2-40B4-BE49-F238E27FC236}">
                    <a16:creationId xmlns:a16="http://schemas.microsoft.com/office/drawing/2014/main" id="{45244708-388A-73D6-D37C-8AB76C38C377}"/>
                  </a:ext>
                </a:extLst>
              </p:cNvPr>
              <p:cNvSpPr txBox="1">
                <a:spLocks noRot="1" noChangeAspect="1" noMove="1" noResize="1" noEditPoints="1" noAdjustHandles="1" noChangeArrowheads="1" noChangeShapeType="1" noTextEdit="1"/>
              </p:cNvSpPr>
              <p:nvPr/>
            </p:nvSpPr>
            <p:spPr>
              <a:xfrm>
                <a:off x="293688" y="4896004"/>
                <a:ext cx="11523662" cy="1134413"/>
              </a:xfrm>
              <a:prstGeom prst="rect">
                <a:avLst/>
              </a:prstGeom>
              <a:blipFill>
                <a:blip r:embed="rId6"/>
                <a:stretch>
                  <a:fillRect l="-793"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820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234509"/>
            <a:ext cx="11389179" cy="1688411"/>
          </a:xfrm>
          <a:prstGeom prst="rect">
            <a:avLst/>
          </a:prstGeom>
          <a:noFill/>
        </p:spPr>
        <p:txBody>
          <a:bodyPr wrap="square">
            <a:spAutoFit/>
          </a:bodyPr>
          <a:lstStyle/>
          <a:p>
            <a:pPr indent="457200" algn="just">
              <a:lnSpc>
                <a:spcPct val="150000"/>
              </a:lnSpc>
            </a:pPr>
            <a:r>
              <a:rPr lang="zh-CN" altLang="en-US" dirty="0"/>
              <a:t>朴素贝叶斯分类器</a:t>
            </a:r>
            <a:r>
              <a:rPr lang="en-US" altLang="zh-CN" dirty="0"/>
              <a:t>(Naïve Bayes Classifier)</a:t>
            </a:r>
            <a:r>
              <a:rPr lang="zh-CN" altLang="en-US" dirty="0"/>
              <a:t>采用了“属性条件独立性假设”</a:t>
            </a:r>
            <a:r>
              <a:rPr lang="en-US" altLang="zh-CN" dirty="0"/>
              <a:t>(attribute conditional independence assumption)</a:t>
            </a:r>
            <a:r>
              <a:rPr lang="zh-CN" altLang="en-US" dirty="0"/>
              <a:t>：</a:t>
            </a:r>
            <a:r>
              <a:rPr lang="zh-CN" altLang="en-US" b="1" dirty="0">
                <a:solidFill>
                  <a:srgbClr val="0033CC"/>
                </a:solidFill>
              </a:rPr>
              <a:t>对已知类别</a:t>
            </a:r>
            <a:r>
              <a:rPr lang="zh-CN" altLang="en-US" dirty="0"/>
              <a:t>，所有属性互相独立。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7D1144D-7468-2D26-CFC0-7C90418610E8}"/>
                  </a:ext>
                </a:extLst>
              </p:cNvPr>
              <p:cNvSpPr txBox="1"/>
              <p:nvPr/>
            </p:nvSpPr>
            <p:spPr>
              <a:xfrm>
                <a:off x="2931010" y="2660007"/>
                <a:ext cx="6249018"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𝑘</m:t>
                              </m:r>
                            </m:sub>
                          </m:sSub>
                        </m:e>
                        <m:e>
                          <m:r>
                            <a:rPr lang="en-US" altLang="zh-CN" i="1" dirty="0">
                              <a:latin typeface="Cambria Math" panose="02040503050406030204" pitchFamily="18" charset="0"/>
                            </a:rPr>
                            <m:t>𝑋</m:t>
                          </m:r>
                          <m:r>
                            <a:rPr lang="en-US" altLang="zh-CN" i="1" dirty="0">
                              <a:latin typeface="Cambria Math" panose="02040503050406030204" pitchFamily="18" charset="0"/>
                            </a:rPr>
                            <m:t>=</m:t>
                          </m:r>
                          <m:r>
                            <a:rPr lang="en-US" altLang="zh-CN" i="1">
                              <a:latin typeface="Cambria Math" panose="02040503050406030204" pitchFamily="18" charset="0"/>
                            </a:rPr>
                            <m:t>𝑥</m:t>
                          </m:r>
                        </m:e>
                      </m:d>
                      <m:r>
                        <a:rPr lang="en-US" altLang="zh-CN" b="1"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dirty="0">
                                  <a:latin typeface="Cambria Math" panose="02040503050406030204" pitchFamily="18" charset="0"/>
                                </a:rPr>
                                <m:t>𝑋</m:t>
                              </m:r>
                              <m:r>
                                <a:rPr lang="en-US" altLang="zh-CN" i="1" dirty="0">
                                  <a:latin typeface="Cambria Math" panose="02040503050406030204" pitchFamily="18" charset="0"/>
                                </a:rPr>
                                <m:t>=</m:t>
                              </m:r>
                              <m:r>
                                <a:rPr lang="en-US" altLang="zh-CN" b="0" i="1">
                                  <a:latin typeface="Cambria Math" panose="02040503050406030204" pitchFamily="18" charset="0"/>
                                </a:rPr>
                                <m:t>𝑥</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um>
                        <m:den>
                          <m:r>
                            <a:rPr lang="en-US" altLang="zh-CN" i="1">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i="1" dirty="0">
                                  <a:latin typeface="Cambria Math" panose="02040503050406030204" pitchFamily="18" charset="0"/>
                                </a:rPr>
                                <m:t>𝑋</m:t>
                              </m:r>
                              <m:r>
                                <a:rPr lang="en-US" altLang="zh-CN" i="1" dirty="0">
                                  <a:latin typeface="Cambria Math" panose="02040503050406030204" pitchFamily="18" charset="0"/>
                                </a:rPr>
                                <m:t>=</m:t>
                              </m:r>
                              <m:r>
                                <a:rPr lang="en-US" altLang="zh-CN" i="1">
                                  <a:latin typeface="Cambria Math" panose="02040503050406030204" pitchFamily="18" charset="0"/>
                                </a:rPr>
                                <m:t>𝑥</m:t>
                              </m:r>
                            </m:e>
                          </m:d>
                        </m:den>
                      </m:f>
                    </m:oMath>
                  </m:oMathPara>
                </a14:m>
                <a:endParaRPr lang="zh-CN" altLang="en-US" dirty="0"/>
              </a:p>
            </p:txBody>
          </p:sp>
        </mc:Choice>
        <mc:Fallback xmlns="">
          <p:sp>
            <p:nvSpPr>
              <p:cNvPr id="3" name="文本框 2">
                <a:extLst>
                  <a:ext uri="{FF2B5EF4-FFF2-40B4-BE49-F238E27FC236}">
                    <a16:creationId xmlns:a16="http://schemas.microsoft.com/office/drawing/2014/main" id="{F7D1144D-7468-2D26-CFC0-7C90418610E8}"/>
                  </a:ext>
                </a:extLst>
              </p:cNvPr>
              <p:cNvSpPr txBox="1">
                <a:spLocks noRot="1" noChangeAspect="1" noMove="1" noResize="1" noEditPoints="1" noAdjustHandles="1" noChangeArrowheads="1" noChangeShapeType="1" noTextEdit="1"/>
              </p:cNvSpPr>
              <p:nvPr/>
            </p:nvSpPr>
            <p:spPr>
              <a:xfrm>
                <a:off x="2931010" y="2660007"/>
                <a:ext cx="6249018" cy="7689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82DE4EE-DA14-1BF0-F00E-603B3C330746}"/>
                  </a:ext>
                </a:extLst>
              </p:cNvPr>
              <p:cNvSpPr txBox="1"/>
              <p:nvPr/>
            </p:nvSpPr>
            <p:spPr>
              <a:xfrm>
                <a:off x="428171" y="3573463"/>
                <a:ext cx="11389179" cy="1282274"/>
              </a:xfrm>
              <a:prstGeom prst="rect">
                <a:avLst/>
              </a:prstGeom>
              <a:noFill/>
            </p:spPr>
            <p:txBody>
              <a:bodyPr wrap="square">
                <a:spAutoFit/>
              </a:bodyPr>
              <a:lstStyle/>
              <a:p>
                <a:pPr indent="457200" fontAlgn="auto">
                  <a:lnSpc>
                    <a:spcPct val="150000"/>
                  </a:lnSpc>
                  <a:spcAft>
                    <a:spcPts val="0"/>
                  </a:spcAft>
                </a:pPr>
                <a:r>
                  <a:rPr lang="zh-CN" altLang="en-US" sz="2400" b="1" dirty="0"/>
                  <a:t>条件独立性假设</a:t>
                </a:r>
                <a:endParaRPr lang="en-US" altLang="zh-CN" sz="2400" b="1" dirty="0"/>
              </a:p>
              <a:p>
                <a:pPr marL="0"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up>
                          </m:sSup>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oMath>
                  </m:oMathPara>
                </a14:m>
                <a:endParaRPr lang="zh-CN" altLang="en-US" dirty="0"/>
              </a:p>
            </p:txBody>
          </p:sp>
        </mc:Choice>
        <mc:Fallback xmlns="">
          <p:sp>
            <p:nvSpPr>
              <p:cNvPr id="12" name="文本框 11">
                <a:extLst>
                  <a:ext uri="{FF2B5EF4-FFF2-40B4-BE49-F238E27FC236}">
                    <a16:creationId xmlns:a16="http://schemas.microsoft.com/office/drawing/2014/main" id="{382DE4EE-DA14-1BF0-F00E-603B3C330746}"/>
                  </a:ext>
                </a:extLst>
              </p:cNvPr>
              <p:cNvSpPr txBox="1">
                <a:spLocks noRot="1" noChangeAspect="1" noMove="1" noResize="1" noEditPoints="1" noAdjustHandles="1" noChangeArrowheads="1" noChangeShapeType="1" noTextEdit="1"/>
              </p:cNvSpPr>
              <p:nvPr/>
            </p:nvSpPr>
            <p:spPr>
              <a:xfrm>
                <a:off x="428171" y="3573463"/>
                <a:ext cx="11389179" cy="12822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ADE086A-C3FF-CFAD-548D-C832584CE3E1}"/>
                  </a:ext>
                </a:extLst>
              </p:cNvPr>
              <p:cNvSpPr txBox="1"/>
              <p:nvPr/>
            </p:nvSpPr>
            <p:spPr>
              <a:xfrm>
                <a:off x="3454400" y="4854498"/>
                <a:ext cx="6096000"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e>
                      </m:nary>
                    </m:oMath>
                  </m:oMathPara>
                </a14:m>
                <a:endParaRPr lang="zh-CN" altLang="en-US" dirty="0"/>
              </a:p>
            </p:txBody>
          </p:sp>
        </mc:Choice>
        <mc:Fallback xmlns="">
          <p:sp>
            <p:nvSpPr>
              <p:cNvPr id="14" name="文本框 13">
                <a:extLst>
                  <a:ext uri="{FF2B5EF4-FFF2-40B4-BE49-F238E27FC236}">
                    <a16:creationId xmlns:a16="http://schemas.microsoft.com/office/drawing/2014/main" id="{6ADE086A-C3FF-CFAD-548D-C832584CE3E1}"/>
                  </a:ext>
                </a:extLst>
              </p:cNvPr>
              <p:cNvSpPr txBox="1">
                <a:spLocks noRot="1" noChangeAspect="1" noMove="1" noResize="1" noEditPoints="1" noAdjustHandles="1" noChangeArrowheads="1" noChangeShapeType="1" noTextEdit="1"/>
              </p:cNvSpPr>
              <p:nvPr/>
            </p:nvSpPr>
            <p:spPr>
              <a:xfrm>
                <a:off x="3454400" y="4854498"/>
                <a:ext cx="6096000" cy="1142364"/>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458AA86-9C9A-96CC-4CDA-FBFCD3116D27}"/>
              </a:ext>
            </a:extLst>
          </p:cNvPr>
          <p:cNvSpPr txBox="1"/>
          <p:nvPr/>
        </p:nvSpPr>
        <p:spPr>
          <a:xfrm>
            <a:off x="293688" y="6002987"/>
            <a:ext cx="11523662" cy="580415"/>
          </a:xfrm>
          <a:prstGeom prst="rect">
            <a:avLst/>
          </a:prstGeom>
          <a:noFill/>
        </p:spPr>
        <p:txBody>
          <a:bodyPr wrap="square">
            <a:spAutoFit/>
          </a:bodyPr>
          <a:lstStyle/>
          <a:p>
            <a:pPr marL="0" indent="0" fontAlgn="auto">
              <a:lnSpc>
                <a:spcPct val="150000"/>
              </a:lnSpc>
              <a:spcAft>
                <a:spcPts val="0"/>
              </a:spcAft>
              <a:buNone/>
            </a:pPr>
            <a:r>
              <a:rPr lang="zh-CN" altLang="en-US" sz="2400" dirty="0"/>
              <a:t>分类的特征在类确定的条件下都是条件独立的</a:t>
            </a:r>
            <a:r>
              <a:rPr lang="zh-CN" altLang="en-US" dirty="0"/>
              <a:t>。</a:t>
            </a:r>
            <a:endParaRPr lang="en-US" altLang="zh-CN" sz="2400" dirty="0"/>
          </a:p>
        </p:txBody>
      </p:sp>
    </p:spTree>
    <p:extLst>
      <p:ext uri="{BB962C8B-B14F-4D97-AF65-F5344CB8AC3E}">
        <p14:creationId xmlns:p14="http://schemas.microsoft.com/office/powerpoint/2010/main" val="64684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234509"/>
            <a:ext cx="11389179" cy="580415"/>
          </a:xfrm>
          <a:prstGeom prst="rect">
            <a:avLst/>
          </a:prstGeom>
          <a:noFill/>
        </p:spPr>
        <p:txBody>
          <a:bodyPr wrap="square">
            <a:spAutoFit/>
          </a:bodyPr>
          <a:lstStyle/>
          <a:p>
            <a:pPr algn="just">
              <a:lnSpc>
                <a:spcPct val="150000"/>
              </a:lnSpc>
            </a:pPr>
            <a:r>
              <a:rPr lang="zh-CN" altLang="en-US" sz="2400" dirty="0"/>
              <a:t>计算后验概率</a:t>
            </a:r>
            <a:endParaRPr lang="en-US" altLang="zh-CN" sz="2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7D1144D-7468-2D26-CFC0-7C90418610E8}"/>
                  </a:ext>
                </a:extLst>
              </p:cNvPr>
              <p:cNvSpPr txBox="1"/>
              <p:nvPr/>
            </p:nvSpPr>
            <p:spPr>
              <a:xfrm>
                <a:off x="2315324" y="1907951"/>
                <a:ext cx="8374152" cy="955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e>
                          </m:nary>
                        </m:den>
                      </m:f>
                    </m:oMath>
                  </m:oMathPara>
                </a14:m>
                <a:endParaRPr lang="zh-CN" altLang="en-US" dirty="0"/>
              </a:p>
            </p:txBody>
          </p:sp>
        </mc:Choice>
        <mc:Fallback xmlns="">
          <p:sp>
            <p:nvSpPr>
              <p:cNvPr id="3" name="文本框 2">
                <a:extLst>
                  <a:ext uri="{FF2B5EF4-FFF2-40B4-BE49-F238E27FC236}">
                    <a16:creationId xmlns:a16="http://schemas.microsoft.com/office/drawing/2014/main" id="{F7D1144D-7468-2D26-CFC0-7C90418610E8}"/>
                  </a:ext>
                </a:extLst>
              </p:cNvPr>
              <p:cNvSpPr txBox="1">
                <a:spLocks noRot="1" noChangeAspect="1" noMove="1" noResize="1" noEditPoints="1" noAdjustHandles="1" noChangeArrowheads="1" noChangeShapeType="1" noTextEdit="1"/>
              </p:cNvSpPr>
              <p:nvPr/>
            </p:nvSpPr>
            <p:spPr>
              <a:xfrm>
                <a:off x="2315324" y="1907951"/>
                <a:ext cx="8374152" cy="955070"/>
              </a:xfrm>
              <a:prstGeom prst="rect">
                <a:avLst/>
              </a:prstGeom>
              <a:blipFill>
                <a:blip r:embed="rId3"/>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82DE4EE-DA14-1BF0-F00E-603B3C330746}"/>
              </a:ext>
            </a:extLst>
          </p:cNvPr>
          <p:cNvSpPr txBox="1"/>
          <p:nvPr/>
        </p:nvSpPr>
        <p:spPr>
          <a:xfrm>
            <a:off x="428171" y="3001963"/>
            <a:ext cx="11389179" cy="580415"/>
          </a:xfrm>
          <a:prstGeom prst="rect">
            <a:avLst/>
          </a:prstGeom>
          <a:noFill/>
        </p:spPr>
        <p:txBody>
          <a:bodyPr wrap="square">
            <a:spAutoFit/>
          </a:bodyPr>
          <a:lstStyle/>
          <a:p>
            <a:pPr fontAlgn="auto">
              <a:lnSpc>
                <a:spcPct val="150000"/>
              </a:lnSpc>
              <a:spcAft>
                <a:spcPts val="0"/>
              </a:spcAft>
            </a:pPr>
            <a:r>
              <a:rPr lang="zh-CN" altLang="en-US" sz="2400" dirty="0"/>
              <a:t>朴素贝叶斯分类器表示</a:t>
            </a:r>
            <a:endParaRPr lang="en-US" altLang="zh-CN" sz="2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58AA86-9C9A-96CC-4CDA-FBFCD3116D27}"/>
                  </a:ext>
                </a:extLst>
              </p:cNvPr>
              <p:cNvSpPr txBox="1"/>
              <p:nvPr/>
            </p:nvSpPr>
            <p:spPr>
              <a:xfrm>
                <a:off x="428171" y="4752869"/>
                <a:ext cx="11523662" cy="580415"/>
              </a:xfrm>
              <a:prstGeom prst="rect">
                <a:avLst/>
              </a:prstGeom>
              <a:noFill/>
            </p:spPr>
            <p:txBody>
              <a:bodyPr wrap="square">
                <a:spAutoFit/>
              </a:bodyPr>
              <a:lstStyle/>
              <a:p>
                <a:pPr marL="0" indent="0" fontAlgn="auto">
                  <a:lnSpc>
                    <a:spcPct val="150000"/>
                  </a:lnSpc>
                  <a:spcAft>
                    <a:spcPts val="0"/>
                  </a:spcAft>
                  <a:buNone/>
                </a:pPr>
                <a:r>
                  <a:rPr lang="zh-CN" altLang="en-US" sz="2400" dirty="0"/>
                  <a:t>分母对所有</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oMath>
                </a14:m>
                <a:r>
                  <a:rPr lang="zh-CN" altLang="en-US" sz="2400" dirty="0"/>
                  <a:t>都是相同的，所以</a:t>
                </a:r>
                <a:endParaRPr lang="en-US" altLang="zh-CN" sz="2400" dirty="0"/>
              </a:p>
            </p:txBody>
          </p:sp>
        </mc:Choice>
        <mc:Fallback xmlns="">
          <p:sp>
            <p:nvSpPr>
              <p:cNvPr id="16" name="文本框 15">
                <a:extLst>
                  <a:ext uri="{FF2B5EF4-FFF2-40B4-BE49-F238E27FC236}">
                    <a16:creationId xmlns:a16="http://schemas.microsoft.com/office/drawing/2014/main" id="{6458AA86-9C9A-96CC-4CDA-FBFCD3116D27}"/>
                  </a:ext>
                </a:extLst>
              </p:cNvPr>
              <p:cNvSpPr txBox="1">
                <a:spLocks noRot="1" noChangeAspect="1" noMove="1" noResize="1" noEditPoints="1" noAdjustHandles="1" noChangeArrowheads="1" noChangeShapeType="1" noTextEdit="1"/>
              </p:cNvSpPr>
              <p:nvPr/>
            </p:nvSpPr>
            <p:spPr>
              <a:xfrm>
                <a:off x="428171" y="4752869"/>
                <a:ext cx="11523662" cy="580415"/>
              </a:xfrm>
              <a:prstGeom prst="rect">
                <a:avLst/>
              </a:prstGeom>
              <a:blipFill>
                <a:blip r:embed="rId4"/>
                <a:stretch>
                  <a:fillRect l="-793"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911F423-979A-B67C-9D42-644C08E49A7E}"/>
                  </a:ext>
                </a:extLst>
              </p:cNvPr>
              <p:cNvSpPr txBox="1"/>
              <p:nvPr/>
            </p:nvSpPr>
            <p:spPr>
              <a:xfrm>
                <a:off x="1943100" y="3556003"/>
                <a:ext cx="9118600" cy="1047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h</m:t>
                          </m:r>
                        </m:e>
                        <m:sub>
                          <m:r>
                            <a:rPr lang="en-US" altLang="zh-CN" i="1" dirty="0">
                              <a:latin typeface="Cambria Math" panose="02040503050406030204" pitchFamily="18" charset="0"/>
                            </a:rPr>
                            <m:t>𝑛𝑏</m:t>
                          </m:r>
                        </m:sub>
                      </m:sSub>
                      <m:r>
                        <a:rPr lang="en-US" altLang="zh-CN" i="1">
                          <a:latin typeface="Cambria Math" panose="02040503050406030204" pitchFamily="18" charset="0"/>
                        </a:rPr>
                        <m:t>(</m:t>
                      </m:r>
                      <m:r>
                        <a:rPr lang="en-US" altLang="zh-CN" b="0" i="1">
                          <a:latin typeface="Cambria Math" panose="02040503050406030204" pitchFamily="18" charset="0"/>
                        </a:rPr>
                        <m:t>𝑥</m:t>
                      </m:r>
                      <m:r>
                        <a:rPr lang="en-US" altLang="zh-CN" i="1">
                          <a:latin typeface="Cambria Math" panose="02040503050406030204" pitchFamily="18" charset="0"/>
                        </a:rPr>
                        <m:t>)=</m:t>
                      </m:r>
                      <m:limLow>
                        <m:limLowPr>
                          <m:ctrlPr>
                            <a:rPr lang="en-US" altLang="zh-CN" i="1">
                              <a:latin typeface="Cambria Math" panose="02040503050406030204" pitchFamily="18" charset="0"/>
                            </a:rPr>
                          </m:ctrlPr>
                        </m:limLowPr>
                        <m:e>
                          <m:r>
                            <m:rPr>
                              <m:nor/>
                            </m:rPr>
                            <a:rPr lang="en-US" altLang="zh-CN">
                              <a:latin typeface="Cambria Math" panose="02040503050406030204" pitchFamily="18" charset="0"/>
                            </a:rPr>
                            <m:t>argmax</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lim>
                      </m:limLow>
                      <m:f>
                        <m:fPr>
                          <m:ctrlPr>
                            <a:rPr lang="en-US" altLang="zh-CN" i="1" smtClean="0">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e>
                          </m:nary>
                        </m:den>
                      </m:f>
                    </m:oMath>
                  </m:oMathPara>
                </a14:m>
                <a:endParaRPr lang="zh-CN" altLang="en-US" dirty="0"/>
              </a:p>
            </p:txBody>
          </p:sp>
        </mc:Choice>
        <mc:Fallback xmlns="">
          <p:sp>
            <p:nvSpPr>
              <p:cNvPr id="5" name="文本框 4">
                <a:extLst>
                  <a:ext uri="{FF2B5EF4-FFF2-40B4-BE49-F238E27FC236}">
                    <a16:creationId xmlns:a16="http://schemas.microsoft.com/office/drawing/2014/main" id="{4911F423-979A-B67C-9D42-644C08E49A7E}"/>
                  </a:ext>
                </a:extLst>
              </p:cNvPr>
              <p:cNvSpPr txBox="1">
                <a:spLocks noRot="1" noChangeAspect="1" noMove="1" noResize="1" noEditPoints="1" noAdjustHandles="1" noChangeArrowheads="1" noChangeShapeType="1" noTextEdit="1"/>
              </p:cNvSpPr>
              <p:nvPr/>
            </p:nvSpPr>
            <p:spPr>
              <a:xfrm>
                <a:off x="1943100" y="3556003"/>
                <a:ext cx="9118600" cy="10474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711667A-CAAF-271E-2C05-1FBE2F4EA87F}"/>
                  </a:ext>
                </a:extLst>
              </p:cNvPr>
              <p:cNvSpPr txBox="1"/>
              <p:nvPr/>
            </p:nvSpPr>
            <p:spPr>
              <a:xfrm>
                <a:off x="2315324" y="5229784"/>
                <a:ext cx="8166100"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en-US" altLang="zh-CN" i="0" smtClean="0">
                                  <a:latin typeface="Cambria Math" panose="02040503050406030204" pitchFamily="18" charset="0"/>
                                </a:rPr>
                                <m:t>max</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lim>
                          </m:limLow>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e>
                      </m:func>
                    </m:oMath>
                  </m:oMathPara>
                </a14:m>
                <a:endParaRPr lang="zh-CN" altLang="en-US" dirty="0"/>
              </a:p>
            </p:txBody>
          </p:sp>
        </mc:Choice>
        <mc:Fallback xmlns="">
          <p:sp>
            <p:nvSpPr>
              <p:cNvPr id="7" name="文本框 6">
                <a:extLst>
                  <a:ext uri="{FF2B5EF4-FFF2-40B4-BE49-F238E27FC236}">
                    <a16:creationId xmlns:a16="http://schemas.microsoft.com/office/drawing/2014/main" id="{1711667A-CAAF-271E-2C05-1FBE2F4EA87F}"/>
                  </a:ext>
                </a:extLst>
              </p:cNvPr>
              <p:cNvSpPr txBox="1">
                <a:spLocks noRot="1" noChangeAspect="1" noMove="1" noResize="1" noEditPoints="1" noAdjustHandles="1" noChangeArrowheads="1" noChangeShapeType="1" noTextEdit="1"/>
              </p:cNvSpPr>
              <p:nvPr/>
            </p:nvSpPr>
            <p:spPr>
              <a:xfrm>
                <a:off x="2315324" y="5229784"/>
                <a:ext cx="8166100" cy="11423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4040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1770356"/>
              </a:xfrm>
              <a:prstGeom prst="rect">
                <a:avLst/>
              </a:prstGeom>
              <a:noFill/>
            </p:spPr>
            <p:txBody>
              <a:bodyPr wrap="square">
                <a:spAutoFit/>
              </a:bodyPr>
              <a:lstStyle/>
              <a:p>
                <a:pPr indent="457200">
                  <a:lnSpc>
                    <a:spcPct val="150000"/>
                  </a:lnSpc>
                </a:pPr>
                <a:r>
                  <a:rPr lang="zh-CN" altLang="en-US" dirty="0"/>
                  <a:t>在朴素贝叶斯法中，</a:t>
                </a:r>
                <a:r>
                  <a:rPr lang="zh-CN" altLang="en-US" b="1" dirty="0">
                    <a:solidFill>
                      <a:srgbClr val="0066CC"/>
                    </a:solidFill>
                  </a:rPr>
                  <a:t>学习意味着估计</a:t>
                </a:r>
                <a14:m>
                  <m:oMath xmlns:m="http://schemas.openxmlformats.org/officeDocument/2006/math">
                    <m:r>
                      <a:rPr lang="zh-CN" altLang="en-US" b="0" i="1">
                        <a:solidFill>
                          <a:srgbClr val="0066CC"/>
                        </a:solidFill>
                        <a:latin typeface="Cambria Math" panose="02040503050406030204" pitchFamily="18" charset="0"/>
                      </a:rPr>
                      <m:t>𝑃</m:t>
                    </m:r>
                    <m:r>
                      <a:rPr lang="en-US" altLang="zh-CN" b="0" i="1">
                        <a:solidFill>
                          <a:srgbClr val="0066CC"/>
                        </a:solidFill>
                        <a:latin typeface="Cambria Math" panose="02040503050406030204" pitchFamily="18" charset="0"/>
                      </a:rPr>
                      <m:t>(</m:t>
                    </m:r>
                    <m:r>
                      <a:rPr lang="zh-CN" altLang="en-US" b="0" i="1">
                        <a:solidFill>
                          <a:srgbClr val="0066CC"/>
                        </a:solidFill>
                        <a:latin typeface="Cambria Math" panose="02040503050406030204" pitchFamily="18" charset="0"/>
                      </a:rPr>
                      <m:t>𝑌</m:t>
                    </m:r>
                    <m:r>
                      <a:rPr lang="en-US" altLang="zh-CN" b="0" i="1">
                        <a:solidFill>
                          <a:srgbClr val="0066CC"/>
                        </a:solidFill>
                        <a:latin typeface="Cambria Math" panose="02040503050406030204" pitchFamily="18" charset="0"/>
                      </a:rPr>
                      <m:t>=</m:t>
                    </m:r>
                    <m:sSub>
                      <m:sSubPr>
                        <m:ctrlPr>
                          <a:rPr lang="en-US" altLang="zh-CN" i="1">
                            <a:solidFill>
                              <a:srgbClr val="0066CC"/>
                            </a:solidFill>
                            <a:latin typeface="Cambria Math" panose="02040503050406030204" pitchFamily="18" charset="0"/>
                          </a:rPr>
                        </m:ctrlPr>
                      </m:sSubPr>
                      <m:e>
                        <m:r>
                          <a:rPr lang="en-US" altLang="zh-CN" b="0" i="1">
                            <a:solidFill>
                              <a:srgbClr val="0066CC"/>
                            </a:solidFill>
                            <a:latin typeface="Cambria Math" panose="02040503050406030204" pitchFamily="18" charset="0"/>
                          </a:rPr>
                          <m:t>𝑐</m:t>
                        </m:r>
                      </m:e>
                      <m:sub>
                        <m:r>
                          <a:rPr lang="en-US" altLang="zh-CN" b="0" i="1">
                            <a:solidFill>
                              <a:srgbClr val="0066CC"/>
                            </a:solidFill>
                            <a:latin typeface="Cambria Math" panose="02040503050406030204" pitchFamily="18" charset="0"/>
                          </a:rPr>
                          <m:t>𝑘</m:t>
                        </m:r>
                      </m:sub>
                    </m:sSub>
                    <m:r>
                      <a:rPr lang="en-US" altLang="zh-CN" b="0" i="1">
                        <a:solidFill>
                          <a:srgbClr val="0066CC"/>
                        </a:solidFill>
                        <a:latin typeface="Cambria Math" panose="02040503050406030204" pitchFamily="18" charset="0"/>
                      </a:rPr>
                      <m:t>)</m:t>
                    </m:r>
                  </m:oMath>
                </a14:m>
                <a:r>
                  <a:rPr lang="zh-CN" altLang="en-US" b="1" dirty="0">
                    <a:solidFill>
                      <a:srgbClr val="0066CC"/>
                    </a:solidFill>
                  </a:rPr>
                  <a:t>和</a:t>
                </a:r>
                <a14:m>
                  <m:oMath xmlns:m="http://schemas.openxmlformats.org/officeDocument/2006/math">
                    <m:r>
                      <a:rPr lang="en-US" altLang="zh-CN" b="1" i="1">
                        <a:solidFill>
                          <a:srgbClr val="0066CC"/>
                        </a:solidFill>
                        <a:latin typeface="Cambria Math" panose="02040503050406030204" pitchFamily="18" charset="0"/>
                      </a:rPr>
                      <m:t>𝑃</m:t>
                    </m:r>
                    <m:d>
                      <m:dPr>
                        <m:ctrlPr>
                          <a:rPr lang="en-US" altLang="zh-CN" b="1" i="1">
                            <a:solidFill>
                              <a:srgbClr val="0066CC"/>
                            </a:solidFill>
                            <a:latin typeface="Cambria Math" panose="02040503050406030204" pitchFamily="18" charset="0"/>
                          </a:rPr>
                        </m:ctrlPr>
                      </m:dPr>
                      <m:e>
                        <m:sSup>
                          <m:sSupPr>
                            <m:ctrlPr>
                              <a:rPr lang="en-US" altLang="zh-CN" b="1" i="1">
                                <a:solidFill>
                                  <a:srgbClr val="0066CC"/>
                                </a:solidFill>
                                <a:latin typeface="Cambria Math" panose="02040503050406030204" pitchFamily="18" charset="0"/>
                              </a:rPr>
                            </m:ctrlPr>
                          </m:sSupPr>
                          <m:e>
                            <m:r>
                              <a:rPr lang="en-US" altLang="zh-CN" b="1" i="1">
                                <a:solidFill>
                                  <a:srgbClr val="0066CC"/>
                                </a:solidFill>
                                <a:latin typeface="Cambria Math" panose="02040503050406030204" pitchFamily="18" charset="0"/>
                              </a:rPr>
                              <m:t>𝑋</m:t>
                            </m:r>
                          </m:e>
                          <m:sup>
                            <m:d>
                              <m:dPr>
                                <m:ctrlPr>
                                  <a:rPr lang="en-US" altLang="zh-CN" b="1" i="1">
                                    <a:solidFill>
                                      <a:srgbClr val="0066CC"/>
                                    </a:solidFill>
                                    <a:latin typeface="Cambria Math" panose="02040503050406030204" pitchFamily="18" charset="0"/>
                                  </a:rPr>
                                </m:ctrlPr>
                              </m:dPr>
                              <m:e>
                                <m:r>
                                  <a:rPr lang="en-US" altLang="zh-CN" b="1" i="1">
                                    <a:solidFill>
                                      <a:srgbClr val="0066CC"/>
                                    </a:solidFill>
                                    <a:latin typeface="Cambria Math" panose="02040503050406030204" pitchFamily="18" charset="0"/>
                                  </a:rPr>
                                  <m:t>𝑗</m:t>
                                </m:r>
                              </m:e>
                            </m:d>
                          </m:sup>
                        </m:sSup>
                        <m:r>
                          <a:rPr lang="en-US" altLang="zh-CN" b="1" i="1">
                            <a:solidFill>
                              <a:srgbClr val="0066CC"/>
                            </a:solidFill>
                            <a:latin typeface="Cambria Math" panose="02040503050406030204" pitchFamily="18" charset="0"/>
                          </a:rPr>
                          <m:t>=</m:t>
                        </m:r>
                        <m:sSup>
                          <m:sSupPr>
                            <m:ctrlPr>
                              <a:rPr lang="en-US" altLang="zh-CN" b="1" i="1">
                                <a:solidFill>
                                  <a:srgbClr val="0066CC"/>
                                </a:solidFill>
                                <a:latin typeface="Cambria Math" panose="02040503050406030204" pitchFamily="18" charset="0"/>
                              </a:rPr>
                            </m:ctrlPr>
                          </m:sSupPr>
                          <m:e>
                            <m:r>
                              <a:rPr lang="en-US" altLang="zh-CN" b="1" i="1">
                                <a:solidFill>
                                  <a:srgbClr val="0066CC"/>
                                </a:solidFill>
                                <a:latin typeface="Cambria Math" panose="02040503050406030204" pitchFamily="18" charset="0"/>
                              </a:rPr>
                              <m:t>𝑥</m:t>
                            </m:r>
                          </m:e>
                          <m:sup>
                            <m:d>
                              <m:dPr>
                                <m:ctrlPr>
                                  <a:rPr lang="en-US" altLang="zh-CN" b="1" i="1">
                                    <a:solidFill>
                                      <a:srgbClr val="0066CC"/>
                                    </a:solidFill>
                                    <a:latin typeface="Cambria Math" panose="02040503050406030204" pitchFamily="18" charset="0"/>
                                  </a:rPr>
                                </m:ctrlPr>
                              </m:dPr>
                              <m:e>
                                <m:r>
                                  <a:rPr lang="en-US" altLang="zh-CN" b="1" i="1">
                                    <a:solidFill>
                                      <a:srgbClr val="0066CC"/>
                                    </a:solidFill>
                                    <a:latin typeface="Cambria Math" panose="02040503050406030204" pitchFamily="18" charset="0"/>
                                  </a:rPr>
                                  <m:t>𝑗</m:t>
                                </m:r>
                              </m:e>
                            </m:d>
                          </m:sup>
                        </m:sSup>
                      </m:e>
                      <m:e>
                        <m:r>
                          <a:rPr lang="en-US" altLang="zh-CN" b="1" i="1">
                            <a:solidFill>
                              <a:srgbClr val="0066CC"/>
                            </a:solidFill>
                            <a:latin typeface="Cambria Math" panose="02040503050406030204" pitchFamily="18" charset="0"/>
                          </a:rPr>
                          <m:t>𝑌</m:t>
                        </m:r>
                        <m:r>
                          <a:rPr lang="en-US" altLang="zh-CN" b="1" i="1">
                            <a:solidFill>
                              <a:srgbClr val="0066CC"/>
                            </a:solidFill>
                            <a:latin typeface="Cambria Math" panose="02040503050406030204" pitchFamily="18" charset="0"/>
                          </a:rPr>
                          <m:t>=</m:t>
                        </m:r>
                        <m:sSub>
                          <m:sSubPr>
                            <m:ctrlPr>
                              <a:rPr lang="en-US" altLang="zh-CN" b="1" i="1">
                                <a:solidFill>
                                  <a:srgbClr val="0066CC"/>
                                </a:solidFill>
                                <a:latin typeface="Cambria Math" panose="02040503050406030204" pitchFamily="18" charset="0"/>
                              </a:rPr>
                            </m:ctrlPr>
                          </m:sSubPr>
                          <m:e>
                            <m:r>
                              <a:rPr lang="en-US" altLang="zh-CN" b="1" i="1">
                                <a:solidFill>
                                  <a:srgbClr val="0066CC"/>
                                </a:solidFill>
                                <a:latin typeface="Cambria Math" panose="02040503050406030204" pitchFamily="18" charset="0"/>
                              </a:rPr>
                              <m:t>𝑐</m:t>
                            </m:r>
                          </m:e>
                          <m:sub>
                            <m:r>
                              <a:rPr lang="en-US" altLang="zh-CN" b="1" i="1">
                                <a:solidFill>
                                  <a:srgbClr val="0066CC"/>
                                </a:solidFill>
                                <a:latin typeface="Cambria Math" panose="02040503050406030204" pitchFamily="18" charset="0"/>
                              </a:rPr>
                              <m:t>𝑘</m:t>
                            </m:r>
                          </m:sub>
                        </m:sSub>
                      </m:e>
                    </m:d>
                  </m:oMath>
                </a14:m>
                <a:r>
                  <a:rPr lang="zh-CN" altLang="en-US" b="1" dirty="0">
                    <a:solidFill>
                      <a:srgbClr val="0066CC"/>
                    </a:solidFill>
                  </a:rPr>
                  <a:t>，可应用极大似然估计法估计</a:t>
                </a:r>
                <a:r>
                  <a:rPr lang="zh-CN" altLang="en-US" dirty="0"/>
                  <a:t>。</a:t>
                </a:r>
                <a:endParaRPr lang="en-US" altLang="zh-CN" dirty="0"/>
              </a:p>
              <a:p>
                <a:pPr>
                  <a:lnSpc>
                    <a:spcPct val="150000"/>
                  </a:lnSpc>
                </a:pPr>
                <a:r>
                  <a:rPr lang="zh-CN" altLang="en-US" dirty="0">
                    <a:solidFill>
                      <a:schemeClr val="tx1"/>
                    </a:solidFill>
                  </a:rPr>
                  <a:t>先验概率</a:t>
                </a:r>
                <a14:m>
                  <m:oMath xmlns:m="http://schemas.openxmlformats.org/officeDocument/2006/math">
                    <m:r>
                      <a:rPr lang="zh-CN" altLang="en-US" b="0" i="1">
                        <a:solidFill>
                          <a:schemeClr val="tx1"/>
                        </a:solidFill>
                        <a:latin typeface="Cambria Math" panose="02040503050406030204" pitchFamily="18" charset="0"/>
                      </a:rPr>
                      <m:t>𝑃</m:t>
                    </m:r>
                    <m:r>
                      <a:rPr lang="en-US" altLang="zh-CN" b="0" i="1">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𝑌</m:t>
                    </m:r>
                    <m:r>
                      <a:rPr lang="en-US" altLang="zh-CN" b="0"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𝑐</m:t>
                        </m:r>
                      </m:e>
                      <m:sub>
                        <m:r>
                          <a:rPr lang="en-US" altLang="zh-CN" b="0" i="1">
                            <a:solidFill>
                              <a:schemeClr val="tx1"/>
                            </a:solidFill>
                            <a:latin typeface="Cambria Math" panose="02040503050406030204" pitchFamily="18" charset="0"/>
                          </a:rPr>
                          <m:t>𝑘</m:t>
                        </m:r>
                      </m:sub>
                    </m:sSub>
                    <m:r>
                      <a:rPr lang="en-US" altLang="zh-CN" b="0" i="1">
                        <a:solidFill>
                          <a:schemeClr val="tx1"/>
                        </a:solidFill>
                        <a:latin typeface="Cambria Math" panose="02040503050406030204" pitchFamily="18" charset="0"/>
                      </a:rPr>
                      <m:t>)</m:t>
                    </m:r>
                  </m:oMath>
                </a14:m>
                <a:r>
                  <a:rPr lang="zh-CN" altLang="en-US" dirty="0">
                    <a:solidFill>
                      <a:schemeClr val="tx1"/>
                    </a:solidFill>
                  </a:rPr>
                  <a:t>的极大似然估计：</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1770356"/>
              </a:xfrm>
              <a:prstGeom prst="rect">
                <a:avLst/>
              </a:prstGeom>
              <a:blipFill>
                <a:blip r:embed="rId3"/>
                <a:stretch>
                  <a:fillRect l="-803" b="-7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682BE03-A023-F5DF-B186-792B7362F4F8}"/>
                  </a:ext>
                </a:extLst>
              </p:cNvPr>
              <p:cNvSpPr txBox="1"/>
              <p:nvPr/>
            </p:nvSpPr>
            <p:spPr>
              <a:xfrm>
                <a:off x="1955800" y="3412782"/>
                <a:ext cx="9448800" cy="1219180"/>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zh-CN" altLang="en-US"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r>
                        <a:rPr lang="en-US" altLang="zh-CN" sz="2400" i="1">
                          <a:latin typeface="Cambria Math" panose="02040503050406030204" pitchFamily="18" charset="0"/>
                        </a:rPr>
                        <m:t>=</m:t>
                      </m:r>
                      <m:f>
                        <m:fPr>
                          <m:ctrlPr>
                            <a:rPr lang="en-US" altLang="zh-CN" i="1">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i="1">
                                  <a:latin typeface="Cambria Math" panose="02040503050406030204" pitchFamily="18" charset="0"/>
                                </a:rPr>
                                <m:t>)</m:t>
                              </m:r>
                            </m:e>
                          </m:nary>
                        </m:num>
                        <m:den>
                          <m:r>
                            <a:rPr lang="en-US" altLang="zh-CN" i="1">
                              <a:latin typeface="Cambria Math" panose="02040503050406030204" pitchFamily="18" charset="0"/>
                            </a:rPr>
                            <m:t>𝑁</m:t>
                          </m:r>
                        </m:den>
                      </m:f>
                      <m:r>
                        <a:rPr lang="zh-CN" altLang="en-US" sz="2400" i="1">
                          <a:latin typeface="Cambria Math" panose="02040503050406030204" pitchFamily="18" charset="0"/>
                        </a:rPr>
                        <m:t>，</m:t>
                      </m:r>
                      <m:r>
                        <a:rPr lang="en-US" altLang="zh-CN" sz="2400" i="1">
                          <a:latin typeface="Cambria Math" panose="02040503050406030204" pitchFamily="18" charset="0"/>
                        </a:rPr>
                        <m:t>𝑘</m:t>
                      </m:r>
                      <m:r>
                        <a:rPr lang="en-US" altLang="zh-CN" sz="2400" i="1">
                          <a:latin typeface="Cambria Math" panose="02040503050406030204" pitchFamily="18" charset="0"/>
                        </a:rPr>
                        <m:t>=1,2,⋯</m:t>
                      </m:r>
                      <m:r>
                        <a:rPr lang="en-US" altLang="zh-CN" sz="2400" i="1">
                          <a:latin typeface="Cambria Math" panose="02040503050406030204" pitchFamily="18" charset="0"/>
                        </a:rPr>
                        <m:t>𝐾</m:t>
                      </m:r>
                    </m:oMath>
                  </m:oMathPara>
                </a14:m>
                <a:endParaRPr lang="en-US" altLang="zh-CN" sz="2400" dirty="0"/>
              </a:p>
            </p:txBody>
          </p:sp>
        </mc:Choice>
        <mc:Fallback xmlns="">
          <p:sp>
            <p:nvSpPr>
              <p:cNvPr id="5" name="文本框 4">
                <a:extLst>
                  <a:ext uri="{FF2B5EF4-FFF2-40B4-BE49-F238E27FC236}">
                    <a16:creationId xmlns:a16="http://schemas.microsoft.com/office/drawing/2014/main" id="{B682BE03-A023-F5DF-B186-792B7362F4F8}"/>
                  </a:ext>
                </a:extLst>
              </p:cNvPr>
              <p:cNvSpPr txBox="1">
                <a:spLocks noRot="1" noChangeAspect="1" noMove="1" noResize="1" noEditPoints="1" noAdjustHandles="1" noChangeArrowheads="1" noChangeShapeType="1" noTextEdit="1"/>
              </p:cNvSpPr>
              <p:nvPr/>
            </p:nvSpPr>
            <p:spPr>
              <a:xfrm>
                <a:off x="1955800" y="3412782"/>
                <a:ext cx="9448800" cy="121918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7291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8E3BA19-0347-6251-1E80-5445C4FAD797}"/>
                  </a:ext>
                </a:extLst>
              </p:cNvPr>
              <p:cNvSpPr txBox="1"/>
              <p:nvPr/>
            </p:nvSpPr>
            <p:spPr>
              <a:xfrm>
                <a:off x="374650" y="1235823"/>
                <a:ext cx="11442700" cy="1880130"/>
              </a:xfrm>
              <a:prstGeom prst="rect">
                <a:avLst/>
              </a:prstGeom>
              <a:noFill/>
            </p:spPr>
            <p:txBody>
              <a:bodyPr wrap="square">
                <a:spAutoFit/>
              </a:bodyPr>
              <a:lstStyle/>
              <a:p>
                <a:pPr marL="0" lvl="1" fontAlgn="auto">
                  <a:lnSpc>
                    <a:spcPct val="150000"/>
                  </a:lnSpc>
                  <a:spcAft>
                    <a:spcPts val="0"/>
                  </a:spcAft>
                </a:pPr>
                <a:r>
                  <a:rPr lang="zh-CN" altLang="en-US" sz="2400" dirty="0"/>
                  <a:t>条件概率</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𝑋</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e>
                      <m:e>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oMath>
                </a14:m>
                <a:r>
                  <a:rPr lang="zh-CN" altLang="en-US" sz="2400" dirty="0"/>
                  <a:t>的极大似然估计</a:t>
                </a:r>
                <a:endParaRPr lang="en-US" altLang="zh-CN" sz="2400" dirty="0"/>
              </a:p>
              <a:p>
                <a:pPr marL="0" lvl="2" indent="0" fontAlgn="auto">
                  <a:lnSpc>
                    <a:spcPct val="150000"/>
                  </a:lnSpc>
                  <a:spcAft>
                    <a:spcPts val="0"/>
                  </a:spcAft>
                  <a:buNone/>
                </a:pPr>
                <a:r>
                  <a:rPr lang="zh-CN" altLang="en-US" dirty="0"/>
                  <a:t>设第</a:t>
                </a:r>
                <a14:m>
                  <m:oMath xmlns:m="http://schemas.openxmlformats.org/officeDocument/2006/math">
                    <m:r>
                      <a:rPr lang="en-US" altLang="zh-CN" i="1" dirty="0" smtClean="0">
                        <a:latin typeface="Cambria Math" panose="02040503050406030204" pitchFamily="18" charset="0"/>
                      </a:rPr>
                      <m:t>𝑗</m:t>
                    </m:r>
                  </m:oMath>
                </a14:m>
                <a:r>
                  <a:rPr lang="zh-CN" altLang="en-US" dirty="0"/>
                  <a:t>个特征</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p>
                    </m:sSup>
                  </m:oMath>
                </a14:m>
                <a:r>
                  <a:rPr lang="zh-CN" altLang="en-US" dirty="0"/>
                  <a:t>可能取值的集合为</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m:t>
                    </m:r>
                  </m:oMath>
                </a14:m>
                <a:r>
                  <a:rPr lang="zh-CN" altLang="en-US" dirty="0"/>
                  <a:t>，条件概率</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𝑗𝑙</m:t>
                            </m:r>
                          </m:sub>
                        </m:sSub>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oMath>
                </a14:m>
                <a:r>
                  <a:rPr lang="zh-CN" altLang="en-US" dirty="0"/>
                  <a:t>的极大似然估计为</a:t>
                </a:r>
                <a:endParaRPr lang="en-US" altLang="zh-CN" dirty="0"/>
              </a:p>
            </p:txBody>
          </p:sp>
        </mc:Choice>
        <mc:Fallback xmlns="">
          <p:sp>
            <p:nvSpPr>
              <p:cNvPr id="6" name="文本框 5">
                <a:extLst>
                  <a:ext uri="{FF2B5EF4-FFF2-40B4-BE49-F238E27FC236}">
                    <a16:creationId xmlns:a16="http://schemas.microsoft.com/office/drawing/2014/main" id="{E8E3BA19-0347-6251-1E80-5445C4FAD797}"/>
                  </a:ext>
                </a:extLst>
              </p:cNvPr>
              <p:cNvSpPr txBox="1">
                <a:spLocks noRot="1" noChangeAspect="1" noMove="1" noResize="1" noEditPoints="1" noAdjustHandles="1" noChangeArrowheads="1" noChangeShapeType="1" noTextEdit="1"/>
              </p:cNvSpPr>
              <p:nvPr/>
            </p:nvSpPr>
            <p:spPr>
              <a:xfrm>
                <a:off x="374650" y="1235823"/>
                <a:ext cx="11442700" cy="1880130"/>
              </a:xfrm>
              <a:prstGeom prst="rect">
                <a:avLst/>
              </a:prstGeom>
              <a:blipFill>
                <a:blip r:embed="rId3"/>
                <a:stretch>
                  <a:fillRect l="-799" r="-745" b="-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296190-2EA5-E09C-7B84-BDFB615F023B}"/>
                  </a:ext>
                </a:extLst>
              </p:cNvPr>
              <p:cNvSpPr txBox="1"/>
              <p:nvPr/>
            </p:nvSpPr>
            <p:spPr>
              <a:xfrm>
                <a:off x="1085850" y="2808933"/>
                <a:ext cx="10020300" cy="1087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p>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𝑗𝑙</m:t>
                              </m:r>
                            </m:sub>
                          </m:sSub>
                        </m:e>
                        <m:e>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e>
                              </m:d>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e>
                              </m:d>
                            </m:e>
                          </m:nary>
                        </m:den>
                      </m:f>
                    </m:oMath>
                  </m:oMathPara>
                </a14:m>
                <a:endParaRPr lang="zh-CN" altLang="en-US" dirty="0"/>
              </a:p>
            </p:txBody>
          </p:sp>
        </mc:Choice>
        <mc:Fallback xmlns="">
          <p:sp>
            <p:nvSpPr>
              <p:cNvPr id="11" name="文本框 10">
                <a:extLst>
                  <a:ext uri="{FF2B5EF4-FFF2-40B4-BE49-F238E27FC236}">
                    <a16:creationId xmlns:a16="http://schemas.microsoft.com/office/drawing/2014/main" id="{A3296190-2EA5-E09C-7B84-BDFB615F023B}"/>
                  </a:ext>
                </a:extLst>
              </p:cNvPr>
              <p:cNvSpPr txBox="1">
                <a:spLocks noRot="1" noChangeAspect="1" noMove="1" noResize="1" noEditPoints="1" noAdjustHandles="1" noChangeArrowheads="1" noChangeShapeType="1" noTextEdit="1"/>
              </p:cNvSpPr>
              <p:nvPr/>
            </p:nvSpPr>
            <p:spPr>
              <a:xfrm>
                <a:off x="1085850" y="2808933"/>
                <a:ext cx="10020300" cy="108773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2D1C8C5-E9FE-3289-32ED-B8FBEB82D11E}"/>
                  </a:ext>
                </a:extLst>
              </p:cNvPr>
              <p:cNvSpPr txBox="1"/>
              <p:nvPr/>
            </p:nvSpPr>
            <p:spPr>
              <a:xfrm>
                <a:off x="455612" y="3896667"/>
                <a:ext cx="11442700" cy="727315"/>
              </a:xfrm>
              <a:prstGeom prst="rect">
                <a:avLst/>
              </a:prstGeom>
              <a:noFill/>
            </p:spPr>
            <p:txBody>
              <a:bodyPr wrap="square">
                <a:spAutoFit/>
              </a:bodyPr>
              <a:lstStyle/>
              <a:p>
                <a:pPr marL="0" lvl="2" indent="0" fontAlgn="auto">
                  <a:lnSpc>
                    <a:spcPct val="150000"/>
                  </a:lnSpc>
                  <a:spcAft>
                    <a:spcPts val="0"/>
                  </a:spcAft>
                  <a:buNone/>
                </a:pPr>
                <a:r>
                  <a:rPr lang="zh-CN" altLang="en-US" dirty="0"/>
                  <a:t>式中，</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bSup>
                  </m:oMath>
                </a14:m>
                <a:r>
                  <a:rPr lang="zh-CN" altLang="en-US" dirty="0"/>
                  <a:t>是第</a:t>
                </a:r>
                <a14:m>
                  <m:oMath xmlns:m="http://schemas.openxmlformats.org/officeDocument/2006/math">
                    <m:r>
                      <a:rPr lang="en-US" altLang="zh-CN" i="1" dirty="0" smtClean="0">
                        <a:latin typeface="Cambria Math" panose="02040503050406030204" pitchFamily="18" charset="0"/>
                      </a:rPr>
                      <m:t>𝑖</m:t>
                    </m:r>
                  </m:oMath>
                </a14:m>
                <a:r>
                  <a:rPr lang="zh-CN" altLang="en-US" dirty="0"/>
                  <a:t>个样本的第</a:t>
                </a:r>
                <a14:m>
                  <m:oMath xmlns:m="http://schemas.openxmlformats.org/officeDocument/2006/math">
                    <m:r>
                      <a:rPr lang="en-US" altLang="zh-CN" i="1" dirty="0" smtClean="0">
                        <a:latin typeface="Cambria Math" panose="02040503050406030204" pitchFamily="18" charset="0"/>
                      </a:rPr>
                      <m:t>𝑗</m:t>
                    </m:r>
                  </m:oMath>
                </a14:m>
                <a:r>
                  <a:rPr lang="zh-CN" altLang="en-US" dirty="0"/>
                  <a:t>个特征；</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𝑗𝑙</m:t>
                        </m:r>
                      </m:sub>
                    </m:sSub>
                  </m:oMath>
                </a14:m>
                <a:r>
                  <a:rPr lang="zh-CN" altLang="en-US" dirty="0"/>
                  <a:t>是第</a:t>
                </a:r>
                <a14:m>
                  <m:oMath xmlns:m="http://schemas.openxmlformats.org/officeDocument/2006/math">
                    <m:r>
                      <a:rPr lang="en-US" altLang="zh-CN" i="1" dirty="0">
                        <a:latin typeface="Cambria Math" panose="02040503050406030204" pitchFamily="18" charset="0"/>
                      </a:rPr>
                      <m:t>𝑗</m:t>
                    </m:r>
                  </m:oMath>
                </a14:m>
                <a:r>
                  <a:rPr lang="zh-CN" altLang="en-US" dirty="0"/>
                  <a:t>个特征可能取的第</a:t>
                </a:r>
                <a14:m>
                  <m:oMath xmlns:m="http://schemas.openxmlformats.org/officeDocument/2006/math">
                    <m:r>
                      <a:rPr lang="en-US" altLang="zh-CN" i="1" dirty="0" smtClean="0">
                        <a:latin typeface="Cambria Math" panose="02040503050406030204" pitchFamily="18" charset="0"/>
                      </a:rPr>
                      <m:t>𝑙</m:t>
                    </m:r>
                  </m:oMath>
                </a14:m>
                <a:r>
                  <a:rPr lang="zh-CN" altLang="en-US" dirty="0"/>
                  <a:t>个值；</a:t>
                </a:r>
                <a:endParaRPr lang="en-US" altLang="zh-CN" dirty="0"/>
              </a:p>
            </p:txBody>
          </p:sp>
        </mc:Choice>
        <mc:Fallback xmlns="">
          <p:sp>
            <p:nvSpPr>
              <p:cNvPr id="13" name="文本框 12">
                <a:extLst>
                  <a:ext uri="{FF2B5EF4-FFF2-40B4-BE49-F238E27FC236}">
                    <a16:creationId xmlns:a16="http://schemas.microsoft.com/office/drawing/2014/main" id="{C2D1C8C5-E9FE-3289-32ED-B8FBEB82D11E}"/>
                  </a:ext>
                </a:extLst>
              </p:cNvPr>
              <p:cNvSpPr txBox="1">
                <a:spLocks noRot="1" noChangeAspect="1" noMove="1" noResize="1" noEditPoints="1" noAdjustHandles="1" noChangeArrowheads="1" noChangeShapeType="1" noTextEdit="1"/>
              </p:cNvSpPr>
              <p:nvPr/>
            </p:nvSpPr>
            <p:spPr>
              <a:xfrm>
                <a:off x="455612" y="3896667"/>
                <a:ext cx="11442700" cy="727315"/>
              </a:xfrm>
              <a:prstGeom prst="rect">
                <a:avLst/>
              </a:prstGeom>
              <a:blipFill>
                <a:blip r:embed="rId5"/>
                <a:stretch>
                  <a:fillRect l="-852"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EFF749-B6C2-2CE1-5C68-3BE17FFD70C3}"/>
                  </a:ext>
                </a:extLst>
              </p:cNvPr>
              <p:cNvSpPr txBox="1"/>
              <p:nvPr/>
            </p:nvSpPr>
            <p:spPr>
              <a:xfrm>
                <a:off x="488950" y="5433528"/>
                <a:ext cx="6096000" cy="1225079"/>
              </a:xfrm>
              <a:prstGeom prst="rect">
                <a:avLst/>
              </a:prstGeom>
              <a:noFill/>
            </p:spPr>
            <p:txBody>
              <a:bodyPr wrap="square">
                <a:spAutoFit/>
              </a:bodyPr>
              <a:lstStyle/>
              <a:p>
                <a:pPr marL="0" lvl="2" indent="0" fontAlgn="auto">
                  <a:lnSpc>
                    <a:spcPct val="150000"/>
                  </a:lnSpc>
                  <a:spcAft>
                    <a:spcPts val="0"/>
                  </a:spcAft>
                  <a:buNone/>
                </a:pPr>
                <a14:m>
                  <m:oMath xmlns:m="http://schemas.openxmlformats.org/officeDocument/2006/math">
                    <m:r>
                      <a:rPr lang="en-US" altLang="zh-CN" i="1" dirty="0" smtClean="0">
                        <a:latin typeface="Cambria Math" panose="02040503050406030204" pitchFamily="18" charset="0"/>
                      </a:rPr>
                      <m:t>𝐼</m:t>
                    </m:r>
                  </m:oMath>
                </a14:m>
                <a:r>
                  <a:rPr lang="zh-CN" altLang="en-US" dirty="0"/>
                  <a:t>为指示函数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𝐴</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e>
                        </m:eqArr>
                      </m:e>
                    </m:d>
                  </m:oMath>
                </a14:m>
                <a:endParaRPr lang="en-US" altLang="zh-CN" sz="3200" dirty="0"/>
              </a:p>
            </p:txBody>
          </p:sp>
        </mc:Choice>
        <mc:Fallback xmlns="">
          <p:sp>
            <p:nvSpPr>
              <p:cNvPr id="15" name="文本框 14">
                <a:extLst>
                  <a:ext uri="{FF2B5EF4-FFF2-40B4-BE49-F238E27FC236}">
                    <a16:creationId xmlns:a16="http://schemas.microsoft.com/office/drawing/2014/main" id="{10EFF749-B6C2-2CE1-5C68-3BE17FFD70C3}"/>
                  </a:ext>
                </a:extLst>
              </p:cNvPr>
              <p:cNvSpPr txBox="1">
                <a:spLocks noRot="1" noChangeAspect="1" noMove="1" noResize="1" noEditPoints="1" noAdjustHandles="1" noChangeArrowheads="1" noChangeShapeType="1" noTextEdit="1"/>
              </p:cNvSpPr>
              <p:nvPr/>
            </p:nvSpPr>
            <p:spPr>
              <a:xfrm>
                <a:off x="488950" y="5433528"/>
                <a:ext cx="6096000" cy="12250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62B5463-C393-4DA9-C954-E9B9B8242BAF}"/>
                  </a:ext>
                </a:extLst>
              </p:cNvPr>
              <p:cNvSpPr txBox="1"/>
              <p:nvPr/>
            </p:nvSpPr>
            <p:spPr>
              <a:xfrm>
                <a:off x="679450" y="4960745"/>
                <a:ext cx="16946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m:oMathPara>
                </a14:m>
                <a:endParaRPr lang="zh-CN" altLang="en-US" dirty="0"/>
              </a:p>
            </p:txBody>
          </p:sp>
        </mc:Choice>
        <mc:Fallback xmlns="">
          <p:sp>
            <p:nvSpPr>
              <p:cNvPr id="17" name="文本框 16">
                <a:extLst>
                  <a:ext uri="{FF2B5EF4-FFF2-40B4-BE49-F238E27FC236}">
                    <a16:creationId xmlns:a16="http://schemas.microsoft.com/office/drawing/2014/main" id="{662B5463-C393-4DA9-C954-E9B9B8242BAF}"/>
                  </a:ext>
                </a:extLst>
              </p:cNvPr>
              <p:cNvSpPr txBox="1">
                <a:spLocks noRot="1" noChangeAspect="1" noMove="1" noResize="1" noEditPoints="1" noAdjustHandles="1" noChangeArrowheads="1" noChangeShapeType="1" noTextEdit="1"/>
              </p:cNvSpPr>
              <p:nvPr/>
            </p:nvSpPr>
            <p:spPr>
              <a:xfrm>
                <a:off x="679450" y="4960745"/>
                <a:ext cx="1694695" cy="369332"/>
              </a:xfrm>
              <a:prstGeom prst="rect">
                <a:avLst/>
              </a:prstGeom>
              <a:blipFill>
                <a:blip r:embed="rId7"/>
                <a:stretch>
                  <a:fillRect l="-5396" r="-1439" b="-3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5E5D1DE-8982-DCB8-3FF0-6965B8DC349B}"/>
                  </a:ext>
                </a:extLst>
              </p:cNvPr>
              <p:cNvSpPr txBox="1"/>
              <p:nvPr/>
            </p:nvSpPr>
            <p:spPr>
              <a:xfrm>
                <a:off x="2965450" y="4960745"/>
                <a:ext cx="17536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=1,2,…,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35E5D1DE-8982-DCB8-3FF0-6965B8DC349B}"/>
                  </a:ext>
                </a:extLst>
              </p:cNvPr>
              <p:cNvSpPr txBox="1">
                <a:spLocks noRot="1" noChangeAspect="1" noMove="1" noResize="1" noEditPoints="1" noAdjustHandles="1" noChangeArrowheads="1" noChangeShapeType="1" noTextEdit="1"/>
              </p:cNvSpPr>
              <p:nvPr/>
            </p:nvSpPr>
            <p:spPr>
              <a:xfrm>
                <a:off x="2965450" y="4960745"/>
                <a:ext cx="1753621" cy="399084"/>
              </a:xfrm>
              <a:prstGeom prst="rect">
                <a:avLst/>
              </a:prstGeom>
              <a:blipFill>
                <a:blip r:embed="rId8"/>
                <a:stretch>
                  <a:fillRect l="-3472" r="-1736"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183B6B6-6173-6C02-C4B3-BF4F7AFE8CCE}"/>
                  </a:ext>
                </a:extLst>
              </p:cNvPr>
              <p:cNvSpPr txBox="1"/>
              <p:nvPr/>
            </p:nvSpPr>
            <p:spPr>
              <a:xfrm>
                <a:off x="5403433" y="4935675"/>
                <a:ext cx="1800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r>
                        <a:rPr lang="en-US" altLang="zh-CN" b="0" i="1" smtClean="0">
                          <a:latin typeface="Cambria Math" panose="02040503050406030204" pitchFamily="18" charset="0"/>
                        </a:rPr>
                        <m:t>𝐾</m:t>
                      </m:r>
                    </m:oMath>
                  </m:oMathPara>
                </a14:m>
                <a:endParaRPr lang="zh-CN" altLang="en-US" dirty="0"/>
              </a:p>
            </p:txBody>
          </p:sp>
        </mc:Choice>
        <mc:Fallback xmlns="">
          <p:sp>
            <p:nvSpPr>
              <p:cNvPr id="19" name="文本框 18">
                <a:extLst>
                  <a:ext uri="{FF2B5EF4-FFF2-40B4-BE49-F238E27FC236}">
                    <a16:creationId xmlns:a16="http://schemas.microsoft.com/office/drawing/2014/main" id="{4183B6B6-6173-6C02-C4B3-BF4F7AFE8CCE}"/>
                  </a:ext>
                </a:extLst>
              </p:cNvPr>
              <p:cNvSpPr txBox="1">
                <a:spLocks noRot="1" noChangeAspect="1" noMove="1" noResize="1" noEditPoints="1" noAdjustHandles="1" noChangeArrowheads="1" noChangeShapeType="1" noTextEdit="1"/>
              </p:cNvSpPr>
              <p:nvPr/>
            </p:nvSpPr>
            <p:spPr>
              <a:xfrm>
                <a:off x="5403433" y="4935675"/>
                <a:ext cx="1800301" cy="369332"/>
              </a:xfrm>
              <a:prstGeom prst="rect">
                <a:avLst/>
              </a:prstGeom>
              <a:blipFill>
                <a:blip r:embed="rId9"/>
                <a:stretch>
                  <a:fillRect l="-3378" r="-2703" b="-1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189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57785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pPr>
              <a:lnSpc>
                <a:spcPct val="150000"/>
              </a:lnSpc>
            </a:pPr>
            <a:r>
              <a:rPr lang="zh-CN" altLang="en-US" dirty="0">
                <a:solidFill>
                  <a:schemeClr val="tx1"/>
                </a:solidFill>
              </a:rPr>
              <a:t>例子：</a:t>
            </a:r>
          </a:p>
        </p:txBody>
      </p:sp>
      <p:graphicFrame>
        <p:nvGraphicFramePr>
          <p:cNvPr id="3" name="表格 3">
            <a:extLst>
              <a:ext uri="{FF2B5EF4-FFF2-40B4-BE49-F238E27FC236}">
                <a16:creationId xmlns:a16="http://schemas.microsoft.com/office/drawing/2014/main" id="{D7E5DF37-6DEB-A10B-64E0-4D6EA5EFB04F}"/>
              </a:ext>
            </a:extLst>
          </p:cNvPr>
          <p:cNvGraphicFramePr>
            <a:graphicFrameLocks noGrp="1"/>
          </p:cNvGraphicFramePr>
          <p:nvPr>
            <p:extLst>
              <p:ext uri="{D42A27DB-BD31-4B8C-83A1-F6EECF244321}">
                <p14:modId xmlns:p14="http://schemas.microsoft.com/office/powerpoint/2010/main" val="3433215790"/>
              </p:ext>
            </p:extLst>
          </p:nvPr>
        </p:nvGraphicFramePr>
        <p:xfrm>
          <a:off x="6024563" y="1344611"/>
          <a:ext cx="5900738" cy="5291143"/>
        </p:xfrm>
        <a:graphic>
          <a:graphicData uri="http://schemas.openxmlformats.org/drawingml/2006/table">
            <a:tbl>
              <a:tblPr firstRow="1" bandRow="1">
                <a:tableStyleId>{5940675A-B579-460E-94D1-54222C63F5DA}</a:tableStyleId>
              </a:tblPr>
              <a:tblGrid>
                <a:gridCol w="760903">
                  <a:extLst>
                    <a:ext uri="{9D8B030D-6E8A-4147-A177-3AD203B41FA5}">
                      <a16:colId xmlns:a16="http://schemas.microsoft.com/office/drawing/2014/main" val="2502835687"/>
                    </a:ext>
                  </a:extLst>
                </a:gridCol>
                <a:gridCol w="1048946">
                  <a:extLst>
                    <a:ext uri="{9D8B030D-6E8A-4147-A177-3AD203B41FA5}">
                      <a16:colId xmlns:a16="http://schemas.microsoft.com/office/drawing/2014/main" val="1939384830"/>
                    </a:ext>
                  </a:extLst>
                </a:gridCol>
                <a:gridCol w="1188805">
                  <a:extLst>
                    <a:ext uri="{9D8B030D-6E8A-4147-A177-3AD203B41FA5}">
                      <a16:colId xmlns:a16="http://schemas.microsoft.com/office/drawing/2014/main" val="3341599365"/>
                    </a:ext>
                  </a:extLst>
                </a:gridCol>
                <a:gridCol w="1721937">
                  <a:extLst>
                    <a:ext uri="{9D8B030D-6E8A-4147-A177-3AD203B41FA5}">
                      <a16:colId xmlns:a16="http://schemas.microsoft.com/office/drawing/2014/main" val="1405239873"/>
                    </a:ext>
                  </a:extLst>
                </a:gridCol>
                <a:gridCol w="1180147">
                  <a:extLst>
                    <a:ext uri="{9D8B030D-6E8A-4147-A177-3AD203B41FA5}">
                      <a16:colId xmlns:a16="http://schemas.microsoft.com/office/drawing/2014/main" val="262005739"/>
                    </a:ext>
                  </a:extLst>
                </a:gridCol>
              </a:tblGrid>
              <a:tr h="481013">
                <a:tc>
                  <a:txBody>
                    <a:bodyPr/>
                    <a:lstStyle/>
                    <a:p>
                      <a:pPr algn="ctr"/>
                      <a:r>
                        <a:rPr lang="zh-CN" altLang="en-US" sz="2000" b="1" dirty="0">
                          <a:solidFill>
                            <a:schemeClr val="bg1"/>
                          </a:solidFill>
                          <a:latin typeface="+mj-ea"/>
                          <a:ea typeface="+mj-ea"/>
                        </a:rPr>
                        <a:t>编号</a:t>
                      </a:r>
                    </a:p>
                  </a:txBody>
                  <a:tcPr>
                    <a:solidFill>
                      <a:srgbClr val="0066CC"/>
                    </a:solidFill>
                  </a:tcPr>
                </a:tc>
                <a:tc>
                  <a:txBody>
                    <a:bodyPr/>
                    <a:lstStyle/>
                    <a:p>
                      <a:pPr algn="ctr"/>
                      <a:r>
                        <a:rPr lang="zh-CN" altLang="en-US" sz="2000" b="1" dirty="0">
                          <a:solidFill>
                            <a:schemeClr val="bg1"/>
                          </a:solidFill>
                          <a:latin typeface="+mj-ea"/>
                          <a:ea typeface="+mj-ea"/>
                        </a:rPr>
                        <a:t>大小</a:t>
                      </a:r>
                    </a:p>
                  </a:txBody>
                  <a:tcPr>
                    <a:solidFill>
                      <a:srgbClr val="0066CC"/>
                    </a:solidFill>
                  </a:tcPr>
                </a:tc>
                <a:tc>
                  <a:txBody>
                    <a:bodyPr/>
                    <a:lstStyle/>
                    <a:p>
                      <a:pPr algn="ctr"/>
                      <a:r>
                        <a:rPr lang="zh-CN" altLang="en-US" sz="2000" b="1" dirty="0">
                          <a:solidFill>
                            <a:schemeClr val="bg1"/>
                          </a:solidFill>
                          <a:latin typeface="+mj-ea"/>
                          <a:ea typeface="+mj-ea"/>
                        </a:rPr>
                        <a:t>颜色</a:t>
                      </a:r>
                    </a:p>
                  </a:txBody>
                  <a:tcPr>
                    <a:solidFill>
                      <a:srgbClr val="0066CC"/>
                    </a:solidFill>
                  </a:tcPr>
                </a:tc>
                <a:tc>
                  <a:txBody>
                    <a:bodyPr/>
                    <a:lstStyle/>
                    <a:p>
                      <a:pPr algn="ctr"/>
                      <a:r>
                        <a:rPr lang="zh-CN" altLang="en-US" sz="2000" b="1" dirty="0">
                          <a:solidFill>
                            <a:schemeClr val="bg1"/>
                          </a:solidFill>
                          <a:latin typeface="+mj-ea"/>
                          <a:ea typeface="+mj-ea"/>
                        </a:rPr>
                        <a:t>形状</a:t>
                      </a:r>
                    </a:p>
                  </a:txBody>
                  <a:tcPr>
                    <a:solidFill>
                      <a:srgbClr val="0066CC"/>
                    </a:solidFill>
                  </a:tcPr>
                </a:tc>
                <a:tc>
                  <a:txBody>
                    <a:bodyPr/>
                    <a:lstStyle/>
                    <a:p>
                      <a:pPr algn="ctr"/>
                      <a:r>
                        <a:rPr lang="zh-CN" altLang="en-US" sz="2000" b="1" dirty="0">
                          <a:solidFill>
                            <a:schemeClr val="bg1"/>
                          </a:solidFill>
                          <a:latin typeface="+mj-ea"/>
                          <a:ea typeface="+mj-ea"/>
                        </a:rPr>
                        <a:t>好果</a:t>
                      </a:r>
                    </a:p>
                  </a:txBody>
                  <a:tcPr>
                    <a:solidFill>
                      <a:srgbClr val="0066CC"/>
                    </a:solidFill>
                  </a:tcPr>
                </a:tc>
                <a:extLst>
                  <a:ext uri="{0D108BD9-81ED-4DB2-BD59-A6C34878D82A}">
                    <a16:rowId xmlns:a16="http://schemas.microsoft.com/office/drawing/2014/main" val="4209095042"/>
                  </a:ext>
                </a:extLst>
              </a:tr>
              <a:tr h="481013">
                <a:tc>
                  <a:txBody>
                    <a:bodyPr/>
                    <a:lstStyle/>
                    <a:p>
                      <a:pPr algn="ctr"/>
                      <a:r>
                        <a:rPr lang="en-US" altLang="zh-CN" sz="2000" b="0" dirty="0">
                          <a:latin typeface="+mj-ea"/>
                          <a:ea typeface="+mj-ea"/>
                        </a:rPr>
                        <a:t>1</a:t>
                      </a:r>
                      <a:endParaRPr lang="zh-CN" altLang="en-US" sz="2000" b="0" dirty="0">
                        <a:latin typeface="+mj-ea"/>
                        <a:ea typeface="+mj-ea"/>
                      </a:endParaRPr>
                    </a:p>
                  </a:txBody>
                  <a:tcPr/>
                </a:tc>
                <a:tc>
                  <a:txBody>
                    <a:bodyPr/>
                    <a:lstStyle/>
                    <a:p>
                      <a:pPr algn="ctr"/>
                      <a:r>
                        <a:rPr lang="zh-CN" altLang="en-US" sz="2000" b="0" dirty="0">
                          <a:latin typeface="+mj-ea"/>
                          <a:ea typeface="+mj-ea"/>
                        </a:rPr>
                        <a:t>小</a:t>
                      </a:r>
                    </a:p>
                  </a:txBody>
                  <a:tcPr/>
                </a:tc>
                <a:tc>
                  <a:txBody>
                    <a:bodyPr/>
                    <a:lstStyle/>
                    <a:p>
                      <a:pPr algn="ctr"/>
                      <a:r>
                        <a:rPr lang="zh-CN" altLang="en-US" sz="2000" b="0" dirty="0">
                          <a:latin typeface="+mj-ea"/>
                          <a:ea typeface="+mj-ea"/>
                        </a:rPr>
                        <a:t>青</a:t>
                      </a:r>
                    </a:p>
                  </a:txBody>
                  <a:tcPr/>
                </a:tc>
                <a:tc>
                  <a:txBody>
                    <a:bodyPr/>
                    <a:lstStyle/>
                    <a:p>
                      <a:pPr algn="ctr"/>
                      <a:r>
                        <a:rPr lang="zh-CN" altLang="en-US" sz="2000" b="0" dirty="0">
                          <a:latin typeface="+mj-ea"/>
                          <a:ea typeface="+mj-ea"/>
                        </a:rPr>
                        <a:t>非规则</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2342030588"/>
                  </a:ext>
                </a:extLst>
              </a:tr>
              <a:tr h="481013">
                <a:tc>
                  <a:txBody>
                    <a:bodyPr/>
                    <a:lstStyle/>
                    <a:p>
                      <a:pPr algn="ctr"/>
                      <a:r>
                        <a:rPr lang="en-US" altLang="zh-CN" sz="2000" b="0" dirty="0">
                          <a:latin typeface="+mj-ea"/>
                          <a:ea typeface="+mj-ea"/>
                        </a:rPr>
                        <a:t>2</a:t>
                      </a:r>
                      <a:endParaRPr lang="zh-CN" altLang="en-US" sz="2000" b="0" dirty="0">
                        <a:latin typeface="+mj-ea"/>
                        <a:ea typeface="+mj-ea"/>
                      </a:endParaRPr>
                    </a:p>
                  </a:txBody>
                  <a:tcPr/>
                </a:tc>
                <a:tc>
                  <a:txBody>
                    <a:bodyPr/>
                    <a:lstStyle/>
                    <a:p>
                      <a:pPr algn="ctr"/>
                      <a:r>
                        <a:rPr lang="zh-CN" altLang="en-US" sz="2000" b="0" dirty="0">
                          <a:latin typeface="+mj-ea"/>
                          <a:ea typeface="+mj-ea"/>
                        </a:rPr>
                        <a:t>大</a:t>
                      </a:r>
                    </a:p>
                  </a:txBody>
                  <a:tcPr/>
                </a:tc>
                <a:tc>
                  <a:txBody>
                    <a:bodyPr/>
                    <a:lstStyle/>
                    <a:p>
                      <a:pPr algn="ctr"/>
                      <a:r>
                        <a:rPr lang="zh-CN" altLang="en-US" sz="2000" b="0" dirty="0">
                          <a:latin typeface="+mj-ea"/>
                          <a:ea typeface="+mj-ea"/>
                        </a:rPr>
                        <a:t>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非规则</a:t>
                      </a:r>
                    </a:p>
                  </a:txBody>
                  <a:tcPr/>
                </a:tc>
                <a:tc>
                  <a:txBody>
                    <a:bodyPr/>
                    <a:lstStyle/>
                    <a:p>
                      <a:pPr algn="ctr"/>
                      <a:r>
                        <a:rPr lang="zh-CN" altLang="en-US" sz="2000" b="0" dirty="0">
                          <a:latin typeface="+mj-ea"/>
                          <a:ea typeface="+mj-ea"/>
                        </a:rPr>
                        <a:t>是</a:t>
                      </a:r>
                    </a:p>
                  </a:txBody>
                  <a:tcPr/>
                </a:tc>
                <a:extLst>
                  <a:ext uri="{0D108BD9-81ED-4DB2-BD59-A6C34878D82A}">
                    <a16:rowId xmlns:a16="http://schemas.microsoft.com/office/drawing/2014/main" val="3730697287"/>
                  </a:ext>
                </a:extLst>
              </a:tr>
              <a:tr h="481013">
                <a:tc>
                  <a:txBody>
                    <a:bodyPr/>
                    <a:lstStyle/>
                    <a:p>
                      <a:pPr algn="ctr"/>
                      <a:r>
                        <a:rPr lang="en-US" altLang="zh-CN" sz="2000" b="0" dirty="0">
                          <a:latin typeface="+mj-ea"/>
                          <a:ea typeface="+mj-ea"/>
                        </a:rPr>
                        <a:t>3</a:t>
                      </a:r>
                      <a:endParaRPr lang="zh-CN" altLang="en-US" sz="2000" b="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大</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红</a:t>
                      </a:r>
                    </a:p>
                  </a:txBody>
                  <a:tcPr/>
                </a:tc>
                <a:tc>
                  <a:txBody>
                    <a:bodyPr/>
                    <a:lstStyle/>
                    <a:p>
                      <a:pPr algn="ctr"/>
                      <a:r>
                        <a:rPr lang="zh-CN" altLang="en-US" sz="2000" b="0" dirty="0">
                          <a:latin typeface="+mj-ea"/>
                          <a:ea typeface="+mj-ea"/>
                        </a:rPr>
                        <a:t>圆形</a:t>
                      </a:r>
                    </a:p>
                  </a:txBody>
                  <a:tcPr/>
                </a:tc>
                <a:tc>
                  <a:txBody>
                    <a:bodyPr/>
                    <a:lstStyle/>
                    <a:p>
                      <a:pPr algn="ctr"/>
                      <a:r>
                        <a:rPr lang="zh-CN" altLang="en-US" sz="2000" b="0" dirty="0">
                          <a:latin typeface="+mj-ea"/>
                          <a:ea typeface="+mj-ea"/>
                        </a:rPr>
                        <a:t>是</a:t>
                      </a:r>
                    </a:p>
                  </a:txBody>
                  <a:tcPr/>
                </a:tc>
                <a:extLst>
                  <a:ext uri="{0D108BD9-81ED-4DB2-BD59-A6C34878D82A}">
                    <a16:rowId xmlns:a16="http://schemas.microsoft.com/office/drawing/2014/main" val="3253860892"/>
                  </a:ext>
                </a:extLst>
              </a:tr>
              <a:tr h="481013">
                <a:tc>
                  <a:txBody>
                    <a:bodyPr/>
                    <a:lstStyle/>
                    <a:p>
                      <a:pPr algn="ctr"/>
                      <a:r>
                        <a:rPr lang="en-US" altLang="zh-CN" sz="2000" b="0" dirty="0">
                          <a:latin typeface="+mj-ea"/>
                          <a:ea typeface="+mj-ea"/>
                        </a:rPr>
                        <a:t>4</a:t>
                      </a:r>
                      <a:endParaRPr lang="zh-CN" altLang="en-US" sz="2000" b="0" dirty="0">
                        <a:latin typeface="+mj-ea"/>
                        <a:ea typeface="+mj-ea"/>
                      </a:endParaRPr>
                    </a:p>
                  </a:txBody>
                  <a:tcPr/>
                </a:tc>
                <a:tc>
                  <a:txBody>
                    <a:bodyPr/>
                    <a:lstStyle/>
                    <a:p>
                      <a:pPr algn="ctr"/>
                      <a:r>
                        <a:rPr lang="zh-CN" altLang="en-US" sz="2000" b="0" kern="1200" dirty="0">
                          <a:solidFill>
                            <a:schemeClr val="tx1"/>
                          </a:solidFill>
                          <a:latin typeface="+mj-ea"/>
                          <a:ea typeface="+mj-ea"/>
                          <a:cs typeface="+mn-cs"/>
                        </a:rPr>
                        <a:t>大</a:t>
                      </a:r>
                    </a:p>
                  </a:txBody>
                  <a:tcPr/>
                </a:tc>
                <a:tc>
                  <a:txBody>
                    <a:bodyPr/>
                    <a:lstStyle/>
                    <a:p>
                      <a:pPr algn="ctr"/>
                      <a:r>
                        <a:rPr lang="zh-CN" altLang="en-US" sz="2000" b="0" kern="1200" dirty="0">
                          <a:solidFill>
                            <a:schemeClr val="tx1"/>
                          </a:solidFill>
                          <a:latin typeface="+mj-ea"/>
                          <a:ea typeface="+mj-ea"/>
                          <a:cs typeface="+mn-cs"/>
                        </a:rPr>
                        <a:t>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圆形</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1508902241"/>
                  </a:ext>
                </a:extLst>
              </a:tr>
              <a:tr h="481013">
                <a:tc>
                  <a:txBody>
                    <a:bodyPr/>
                    <a:lstStyle/>
                    <a:p>
                      <a:pPr algn="ctr"/>
                      <a:r>
                        <a:rPr lang="en-US" altLang="zh-CN" sz="2000" b="0" dirty="0">
                          <a:latin typeface="+mj-ea"/>
                          <a:ea typeface="+mj-ea"/>
                        </a:rPr>
                        <a:t>5</a:t>
                      </a:r>
                      <a:endParaRPr lang="zh-CN" altLang="en-US" sz="2000" b="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大</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非规则</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3598175365"/>
                  </a:ext>
                </a:extLst>
              </a:tr>
              <a:tr h="481013">
                <a:tc>
                  <a:txBody>
                    <a:bodyPr/>
                    <a:lstStyle/>
                    <a:p>
                      <a:pPr algn="ctr"/>
                      <a:r>
                        <a:rPr lang="en-US" altLang="zh-CN" sz="2000" b="0" dirty="0">
                          <a:latin typeface="+mj-ea"/>
                          <a:ea typeface="+mj-ea"/>
                        </a:rPr>
                        <a:t>6</a:t>
                      </a:r>
                      <a:endParaRPr lang="zh-CN" altLang="en-US" sz="2000" b="0" dirty="0">
                        <a:latin typeface="+mj-ea"/>
                        <a:ea typeface="+mj-ea"/>
                      </a:endParaRPr>
                    </a:p>
                  </a:txBody>
                  <a:tcPr/>
                </a:tc>
                <a:tc>
                  <a:txBody>
                    <a:bodyPr/>
                    <a:lstStyle/>
                    <a:p>
                      <a:pPr algn="ctr"/>
                      <a:r>
                        <a:rPr lang="zh-CN" altLang="en-US" sz="2000" b="0" dirty="0">
                          <a:latin typeface="+mj-ea"/>
                          <a:ea typeface="+mj-ea"/>
                        </a:rPr>
                        <a:t>小</a:t>
                      </a:r>
                    </a:p>
                  </a:txBody>
                  <a:tcPr/>
                </a:tc>
                <a:tc>
                  <a:txBody>
                    <a:bodyPr/>
                    <a:lstStyle/>
                    <a:p>
                      <a:pPr algn="ctr"/>
                      <a:r>
                        <a:rPr lang="zh-CN" altLang="en-US" sz="2000" b="0" dirty="0">
                          <a:latin typeface="+mj-ea"/>
                          <a:ea typeface="+mj-ea"/>
                        </a:rPr>
                        <a:t>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圆形</a:t>
                      </a:r>
                    </a:p>
                  </a:txBody>
                  <a:tcPr/>
                </a:tc>
                <a:tc>
                  <a:txBody>
                    <a:bodyPr/>
                    <a:lstStyle/>
                    <a:p>
                      <a:pPr algn="ctr"/>
                      <a:r>
                        <a:rPr lang="zh-CN" altLang="en-US" sz="2000" b="0" dirty="0">
                          <a:latin typeface="+mj-ea"/>
                          <a:ea typeface="+mj-ea"/>
                        </a:rPr>
                        <a:t>是</a:t>
                      </a:r>
                    </a:p>
                  </a:txBody>
                  <a:tcPr/>
                </a:tc>
                <a:extLst>
                  <a:ext uri="{0D108BD9-81ED-4DB2-BD59-A6C34878D82A}">
                    <a16:rowId xmlns:a16="http://schemas.microsoft.com/office/drawing/2014/main" val="482184877"/>
                  </a:ext>
                </a:extLst>
              </a:tr>
              <a:tr h="481013">
                <a:tc>
                  <a:txBody>
                    <a:bodyPr/>
                    <a:lstStyle/>
                    <a:p>
                      <a:pPr algn="ctr"/>
                      <a:r>
                        <a:rPr lang="en-US" altLang="zh-CN" sz="2000" b="0" dirty="0">
                          <a:latin typeface="+mj-ea"/>
                          <a:ea typeface="+mj-ea"/>
                        </a:rPr>
                        <a:t>7</a:t>
                      </a:r>
                      <a:endParaRPr lang="zh-CN" altLang="en-US" sz="2000" b="0" dirty="0">
                        <a:latin typeface="+mj-ea"/>
                        <a:ea typeface="+mj-ea"/>
                      </a:endParaRPr>
                    </a:p>
                  </a:txBody>
                  <a:tcPr/>
                </a:tc>
                <a:tc>
                  <a:txBody>
                    <a:bodyPr/>
                    <a:lstStyle/>
                    <a:p>
                      <a:pPr algn="ctr"/>
                      <a:r>
                        <a:rPr lang="zh-CN" altLang="en-US" sz="2000" b="0" dirty="0">
                          <a:latin typeface="+mj-ea"/>
                          <a:ea typeface="+mj-ea"/>
                        </a:rPr>
                        <a:t>大</a:t>
                      </a:r>
                    </a:p>
                  </a:txBody>
                  <a:tcPr/>
                </a:tc>
                <a:tc>
                  <a:txBody>
                    <a:bodyPr/>
                    <a:lstStyle/>
                    <a:p>
                      <a:pPr algn="ctr"/>
                      <a:r>
                        <a:rPr lang="zh-CN" altLang="en-US" sz="2000" b="0" dirty="0">
                          <a:latin typeface="+mj-ea"/>
                          <a:ea typeface="+mj-ea"/>
                        </a:rPr>
                        <a:t>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非规则</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4055139611"/>
                  </a:ext>
                </a:extLst>
              </a:tr>
              <a:tr h="481013">
                <a:tc>
                  <a:txBody>
                    <a:bodyPr/>
                    <a:lstStyle/>
                    <a:p>
                      <a:pPr algn="ctr"/>
                      <a:r>
                        <a:rPr lang="en-US" altLang="zh-CN" sz="2000" b="0" dirty="0">
                          <a:latin typeface="+mj-ea"/>
                          <a:ea typeface="+mj-ea"/>
                        </a:rPr>
                        <a:t>8</a:t>
                      </a:r>
                      <a:endParaRPr lang="zh-CN" altLang="en-US" sz="2000" b="0" dirty="0">
                        <a:latin typeface="+mj-ea"/>
                        <a:ea typeface="+mj-ea"/>
                      </a:endParaRPr>
                    </a:p>
                  </a:txBody>
                  <a:tcPr/>
                </a:tc>
                <a:tc>
                  <a:txBody>
                    <a:bodyPr/>
                    <a:lstStyle/>
                    <a:p>
                      <a:pPr algn="ctr"/>
                      <a:r>
                        <a:rPr lang="zh-CN" altLang="en-US" sz="2000" b="0" dirty="0">
                          <a:latin typeface="+mj-ea"/>
                          <a:ea typeface="+mj-ea"/>
                        </a:rPr>
                        <a:t>小</a:t>
                      </a:r>
                    </a:p>
                  </a:txBody>
                  <a:tcPr/>
                </a:tc>
                <a:tc>
                  <a:txBody>
                    <a:bodyPr/>
                    <a:lstStyle/>
                    <a:p>
                      <a:pPr algn="ctr"/>
                      <a:r>
                        <a:rPr lang="zh-CN" altLang="en-US" sz="2000" b="0" dirty="0">
                          <a:latin typeface="+mj-ea"/>
                          <a:ea typeface="+mj-ea"/>
                        </a:rPr>
                        <a:t>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非规则</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1945570491"/>
                  </a:ext>
                </a:extLst>
              </a:tr>
              <a:tr h="481013">
                <a:tc>
                  <a:txBody>
                    <a:bodyPr/>
                    <a:lstStyle/>
                    <a:p>
                      <a:pPr algn="ctr"/>
                      <a:r>
                        <a:rPr lang="en-US" altLang="zh-CN" sz="2000" b="0" dirty="0">
                          <a:latin typeface="+mj-ea"/>
                          <a:ea typeface="+mj-ea"/>
                        </a:rPr>
                        <a:t>9</a:t>
                      </a:r>
                      <a:endParaRPr lang="zh-CN" altLang="en-US" sz="2000" b="0" dirty="0">
                        <a:latin typeface="+mj-ea"/>
                        <a:ea typeface="+mj-ea"/>
                      </a:endParaRPr>
                    </a:p>
                  </a:txBody>
                  <a:tcPr/>
                </a:tc>
                <a:tc>
                  <a:txBody>
                    <a:bodyPr/>
                    <a:lstStyle/>
                    <a:p>
                      <a:pPr algn="ctr"/>
                      <a:r>
                        <a:rPr lang="zh-CN" altLang="en-US" sz="2000" b="0" dirty="0">
                          <a:latin typeface="+mj-ea"/>
                          <a:ea typeface="+mj-ea"/>
                        </a:rPr>
                        <a:t>小</a:t>
                      </a:r>
                    </a:p>
                  </a:txBody>
                  <a:tcPr/>
                </a:tc>
                <a:tc>
                  <a:txBody>
                    <a:bodyPr/>
                    <a:lstStyle/>
                    <a:p>
                      <a:pPr algn="ctr"/>
                      <a:r>
                        <a:rPr lang="zh-CN" altLang="en-US" sz="2000" b="0" dirty="0">
                          <a:latin typeface="+mj-ea"/>
                          <a:ea typeface="+mj-ea"/>
                        </a:rPr>
                        <a:t>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圆形</a:t>
                      </a:r>
                    </a:p>
                  </a:txBody>
                  <a:tcPr/>
                </a:tc>
                <a:tc>
                  <a:txBody>
                    <a:bodyPr/>
                    <a:lstStyle/>
                    <a:p>
                      <a:pPr algn="ctr"/>
                      <a:r>
                        <a:rPr lang="zh-CN" altLang="en-US" sz="2000" b="0" dirty="0">
                          <a:latin typeface="+mj-ea"/>
                          <a:ea typeface="+mj-ea"/>
                        </a:rPr>
                        <a:t>否</a:t>
                      </a:r>
                    </a:p>
                  </a:txBody>
                  <a:tcPr/>
                </a:tc>
                <a:extLst>
                  <a:ext uri="{0D108BD9-81ED-4DB2-BD59-A6C34878D82A}">
                    <a16:rowId xmlns:a16="http://schemas.microsoft.com/office/drawing/2014/main" val="1349434990"/>
                  </a:ext>
                </a:extLst>
              </a:tr>
              <a:tr h="481013">
                <a:tc>
                  <a:txBody>
                    <a:bodyPr/>
                    <a:lstStyle/>
                    <a:p>
                      <a:pPr algn="ctr"/>
                      <a:r>
                        <a:rPr lang="en-US" altLang="zh-CN" sz="2000" b="0" dirty="0">
                          <a:latin typeface="+mj-ea"/>
                          <a:ea typeface="+mj-ea"/>
                        </a:rPr>
                        <a:t>10</a:t>
                      </a:r>
                      <a:endParaRPr lang="zh-CN" altLang="en-US" sz="2000" b="0" dirty="0">
                        <a:latin typeface="+mj-ea"/>
                        <a:ea typeface="+mj-ea"/>
                      </a:endParaRPr>
                    </a:p>
                  </a:txBody>
                  <a:tcPr/>
                </a:tc>
                <a:tc>
                  <a:txBody>
                    <a:bodyPr/>
                    <a:lstStyle/>
                    <a:p>
                      <a:pPr algn="ctr"/>
                      <a:r>
                        <a:rPr lang="zh-CN" altLang="en-US" sz="2000" b="0" dirty="0">
                          <a:latin typeface="+mj-ea"/>
                          <a:ea typeface="+mj-ea"/>
                        </a:rPr>
                        <a:t>大</a:t>
                      </a:r>
                    </a:p>
                  </a:txBody>
                  <a:tcPr/>
                </a:tc>
                <a:tc>
                  <a:txBody>
                    <a:bodyPr/>
                    <a:lstStyle/>
                    <a:p>
                      <a:pPr algn="ctr"/>
                      <a:r>
                        <a:rPr lang="zh-CN" altLang="en-US" sz="2000" b="0" dirty="0">
                          <a:latin typeface="+mj-ea"/>
                          <a:ea typeface="+mj-ea"/>
                        </a:rPr>
                        <a:t>红</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solidFill>
                          <a:latin typeface="+mj-ea"/>
                          <a:ea typeface="+mj-ea"/>
                          <a:cs typeface="+mn-cs"/>
                        </a:rPr>
                        <a:t>圆形</a:t>
                      </a:r>
                    </a:p>
                  </a:txBody>
                  <a:tcPr/>
                </a:tc>
                <a:tc>
                  <a:txBody>
                    <a:bodyPr/>
                    <a:lstStyle/>
                    <a:p>
                      <a:pPr algn="ctr"/>
                      <a:r>
                        <a:rPr lang="zh-CN" altLang="en-US" sz="2000" b="0" dirty="0">
                          <a:latin typeface="+mj-ea"/>
                          <a:ea typeface="+mj-ea"/>
                        </a:rPr>
                        <a:t>是</a:t>
                      </a:r>
                    </a:p>
                  </a:txBody>
                  <a:tcPr/>
                </a:tc>
                <a:extLst>
                  <a:ext uri="{0D108BD9-81ED-4DB2-BD59-A6C34878D82A}">
                    <a16:rowId xmlns:a16="http://schemas.microsoft.com/office/drawing/2014/main" val="1023130858"/>
                  </a:ext>
                </a:extLst>
              </a:tr>
            </a:tbl>
          </a:graphicData>
        </a:graphic>
      </p:graphicFrame>
      <p:graphicFrame>
        <p:nvGraphicFramePr>
          <p:cNvPr id="4" name="表格 5">
            <a:extLst>
              <a:ext uri="{FF2B5EF4-FFF2-40B4-BE49-F238E27FC236}">
                <a16:creationId xmlns:a16="http://schemas.microsoft.com/office/drawing/2014/main" id="{FCA46EB4-2553-EC71-D21A-3E643C06D342}"/>
              </a:ext>
            </a:extLst>
          </p:cNvPr>
          <p:cNvGraphicFramePr>
            <a:graphicFrameLocks noGrp="1"/>
          </p:cNvGraphicFramePr>
          <p:nvPr>
            <p:extLst>
              <p:ext uri="{D42A27DB-BD31-4B8C-83A1-F6EECF244321}">
                <p14:modId xmlns:p14="http://schemas.microsoft.com/office/powerpoint/2010/main" val="4034673112"/>
              </p:ext>
            </p:extLst>
          </p:nvPr>
        </p:nvGraphicFramePr>
        <p:xfrm>
          <a:off x="759165" y="2146120"/>
          <a:ext cx="4405312" cy="792480"/>
        </p:xfrm>
        <a:graphic>
          <a:graphicData uri="http://schemas.openxmlformats.org/drawingml/2006/table">
            <a:tbl>
              <a:tblPr firstRow="1" bandRow="1">
                <a:tableStyleId>{5940675A-B579-460E-94D1-54222C63F5DA}</a:tableStyleId>
              </a:tblPr>
              <a:tblGrid>
                <a:gridCol w="1101328">
                  <a:extLst>
                    <a:ext uri="{9D8B030D-6E8A-4147-A177-3AD203B41FA5}">
                      <a16:colId xmlns:a16="http://schemas.microsoft.com/office/drawing/2014/main" val="3221034104"/>
                    </a:ext>
                  </a:extLst>
                </a:gridCol>
                <a:gridCol w="1101328">
                  <a:extLst>
                    <a:ext uri="{9D8B030D-6E8A-4147-A177-3AD203B41FA5}">
                      <a16:colId xmlns:a16="http://schemas.microsoft.com/office/drawing/2014/main" val="1420675960"/>
                    </a:ext>
                  </a:extLst>
                </a:gridCol>
                <a:gridCol w="1101328">
                  <a:extLst>
                    <a:ext uri="{9D8B030D-6E8A-4147-A177-3AD203B41FA5}">
                      <a16:colId xmlns:a16="http://schemas.microsoft.com/office/drawing/2014/main" val="3823237234"/>
                    </a:ext>
                  </a:extLst>
                </a:gridCol>
                <a:gridCol w="1101328">
                  <a:extLst>
                    <a:ext uri="{9D8B030D-6E8A-4147-A177-3AD203B41FA5}">
                      <a16:colId xmlns:a16="http://schemas.microsoft.com/office/drawing/2014/main" val="57271097"/>
                    </a:ext>
                  </a:extLst>
                </a:gridCol>
              </a:tblGrid>
              <a:tr h="370840">
                <a:tc>
                  <a:txBody>
                    <a:bodyPr/>
                    <a:lstStyle/>
                    <a:p>
                      <a:pPr marL="0" algn="ctr" defTabSz="914400" rtl="0" eaLnBrk="1" latinLnBrk="0" hangingPunct="1"/>
                      <a:r>
                        <a:rPr lang="zh-CN" altLang="en-US" sz="2000" b="1" kern="1200" dirty="0">
                          <a:solidFill>
                            <a:schemeClr val="bg1"/>
                          </a:solidFill>
                          <a:latin typeface="+mj-ea"/>
                          <a:ea typeface="+mj-ea"/>
                        </a:rPr>
                        <a:t>大小</a:t>
                      </a:r>
                      <a:endParaRPr lang="zh-CN" altLang="en-US" sz="2000" b="1" kern="1200" dirty="0">
                        <a:solidFill>
                          <a:schemeClr val="bg1"/>
                        </a:solidFill>
                        <a:latin typeface="+mj-ea"/>
                        <a:ea typeface="+mj-ea"/>
                        <a:cs typeface="+mn-cs"/>
                      </a:endParaRPr>
                    </a:p>
                  </a:txBody>
                  <a:tcPr>
                    <a:solidFill>
                      <a:srgbClr val="0066CC"/>
                    </a:solidFill>
                  </a:tcPr>
                </a:tc>
                <a:tc>
                  <a:txBody>
                    <a:bodyPr/>
                    <a:lstStyle/>
                    <a:p>
                      <a:pPr algn="ctr"/>
                      <a:r>
                        <a:rPr lang="zh-CN" altLang="en-US" sz="2000" b="1" dirty="0">
                          <a:solidFill>
                            <a:schemeClr val="bg1"/>
                          </a:solidFill>
                          <a:latin typeface="+mj-ea"/>
                          <a:ea typeface="+mj-ea"/>
                        </a:rPr>
                        <a:t>颜色</a:t>
                      </a:r>
                    </a:p>
                  </a:txBody>
                  <a:tcPr>
                    <a:solidFill>
                      <a:srgbClr val="0066CC"/>
                    </a:solidFill>
                  </a:tcPr>
                </a:tc>
                <a:tc>
                  <a:txBody>
                    <a:bodyPr/>
                    <a:lstStyle/>
                    <a:p>
                      <a:pPr algn="ctr"/>
                      <a:r>
                        <a:rPr lang="zh-CN" altLang="en-US" sz="2000" b="1" dirty="0">
                          <a:solidFill>
                            <a:schemeClr val="bg1"/>
                          </a:solidFill>
                          <a:latin typeface="+mj-ea"/>
                          <a:ea typeface="+mj-ea"/>
                        </a:rPr>
                        <a:t>形状</a:t>
                      </a:r>
                    </a:p>
                  </a:txBody>
                  <a:tcPr>
                    <a:solidFill>
                      <a:srgbClr val="0066CC"/>
                    </a:solidFill>
                  </a:tcPr>
                </a:tc>
                <a:tc>
                  <a:txBody>
                    <a:bodyPr/>
                    <a:lstStyle/>
                    <a:p>
                      <a:pPr algn="ctr"/>
                      <a:r>
                        <a:rPr lang="zh-CN" altLang="en-US" sz="2000" b="1">
                          <a:solidFill>
                            <a:schemeClr val="bg1"/>
                          </a:solidFill>
                          <a:latin typeface="+mj-ea"/>
                          <a:ea typeface="+mj-ea"/>
                        </a:rPr>
                        <a:t>好果</a:t>
                      </a:r>
                      <a:endParaRPr lang="zh-CN" altLang="en-US" sz="2000" b="1" dirty="0">
                        <a:solidFill>
                          <a:schemeClr val="bg1"/>
                        </a:solidFill>
                        <a:latin typeface="+mj-ea"/>
                        <a:ea typeface="+mj-ea"/>
                      </a:endParaRPr>
                    </a:p>
                  </a:txBody>
                  <a:tcPr>
                    <a:solidFill>
                      <a:srgbClr val="0066CC"/>
                    </a:solidFill>
                  </a:tcPr>
                </a:tc>
                <a:extLst>
                  <a:ext uri="{0D108BD9-81ED-4DB2-BD59-A6C34878D82A}">
                    <a16:rowId xmlns:a16="http://schemas.microsoft.com/office/drawing/2014/main" val="1680853719"/>
                  </a:ext>
                </a:extLst>
              </a:tr>
              <a:tr h="370840">
                <a:tc>
                  <a:txBody>
                    <a:bodyPr/>
                    <a:lstStyle/>
                    <a:p>
                      <a:pPr marL="0" algn="ctr" defTabSz="914400" rtl="0" eaLnBrk="1" latinLnBrk="0" hangingPunct="1"/>
                      <a:r>
                        <a:rPr lang="zh-CN" altLang="en-US" sz="2000" b="0" kern="1200" dirty="0">
                          <a:solidFill>
                            <a:schemeClr val="tx1"/>
                          </a:solidFill>
                          <a:latin typeface="+mj-ea"/>
                          <a:ea typeface="+mj-ea"/>
                          <a:cs typeface="+mn-cs"/>
                        </a:rPr>
                        <a:t>大</a:t>
                      </a:r>
                    </a:p>
                  </a:txBody>
                  <a:tcPr/>
                </a:tc>
                <a:tc>
                  <a:txBody>
                    <a:bodyPr/>
                    <a:lstStyle/>
                    <a:p>
                      <a:pPr marL="0" algn="ctr" defTabSz="914400" rtl="0" eaLnBrk="1" latinLnBrk="0" hangingPunct="1"/>
                      <a:r>
                        <a:rPr lang="zh-CN" altLang="en-US" sz="2000" b="0" kern="1200" dirty="0">
                          <a:solidFill>
                            <a:schemeClr val="tx1"/>
                          </a:solidFill>
                          <a:latin typeface="+mj-ea"/>
                          <a:ea typeface="+mj-ea"/>
                          <a:cs typeface="+mn-cs"/>
                        </a:rPr>
                        <a:t>红色</a:t>
                      </a:r>
                    </a:p>
                  </a:txBody>
                  <a:tcPr/>
                </a:tc>
                <a:tc>
                  <a:txBody>
                    <a:bodyPr/>
                    <a:lstStyle/>
                    <a:p>
                      <a:pPr marL="0" algn="ctr" defTabSz="914400" rtl="0" eaLnBrk="1" latinLnBrk="0" hangingPunct="1"/>
                      <a:r>
                        <a:rPr lang="zh-CN" altLang="en-US" sz="2000" b="0" kern="1200" dirty="0">
                          <a:solidFill>
                            <a:schemeClr val="tx1"/>
                          </a:solidFill>
                          <a:latin typeface="+mj-ea"/>
                          <a:ea typeface="+mj-ea"/>
                          <a:cs typeface="+mn-cs"/>
                        </a:rPr>
                        <a:t>圆形</a:t>
                      </a:r>
                    </a:p>
                  </a:txBody>
                  <a:tcPr/>
                </a:tc>
                <a:tc>
                  <a:txBody>
                    <a:bodyPr/>
                    <a:lstStyle/>
                    <a:p>
                      <a:pPr marL="0" algn="ctr" defTabSz="914400" rtl="0" eaLnBrk="1" latinLnBrk="0" hangingPunct="1"/>
                      <a:r>
                        <a:rPr lang="zh-CN" altLang="en-US" sz="2000" b="0" kern="1200" dirty="0">
                          <a:solidFill>
                            <a:schemeClr val="tx1"/>
                          </a:solidFill>
                          <a:latin typeface="+mj-ea"/>
                          <a:ea typeface="+mj-ea"/>
                          <a:cs typeface="+mn-cs"/>
                        </a:rPr>
                        <a:t>？</a:t>
                      </a:r>
                    </a:p>
                  </a:txBody>
                  <a:tcPr/>
                </a:tc>
                <a:extLst>
                  <a:ext uri="{0D108BD9-81ED-4DB2-BD59-A6C34878D82A}">
                    <a16:rowId xmlns:a16="http://schemas.microsoft.com/office/drawing/2014/main" val="1623752650"/>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CCB5856-2916-7963-E045-7A60159217F5}"/>
                  </a:ext>
                </a:extLst>
              </p:cNvPr>
              <p:cNvSpPr txBox="1"/>
              <p:nvPr/>
            </p:nvSpPr>
            <p:spPr>
              <a:xfrm>
                <a:off x="428171" y="3338986"/>
                <a:ext cx="5067301" cy="580415"/>
              </a:xfrm>
              <a:prstGeom prst="rect">
                <a:avLst/>
              </a:prstGeom>
              <a:noFill/>
            </p:spPr>
            <p:txBody>
              <a:bodyPr wrap="square">
                <a:spAutoFit/>
              </a:bodyPr>
              <a:lstStyle/>
              <a:p>
                <a:pPr indent="457200">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oMath>
                </a14:m>
                <a:r>
                  <a:rPr lang="en-US" altLang="zh-CN" dirty="0">
                    <a:solidFill>
                      <a:schemeClr val="tx1"/>
                    </a:solidFill>
                  </a:rPr>
                  <a:t>=</a:t>
                </a:r>
                <a:r>
                  <a:rPr lang="zh-CN" altLang="en-US" dirty="0"/>
                  <a:t>是（好果）</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oMath>
                </a14:m>
                <a:r>
                  <a:rPr lang="en-US" altLang="zh-CN" dirty="0"/>
                  <a:t>=</a:t>
                </a:r>
                <a:r>
                  <a:rPr lang="zh-CN" altLang="en-US" dirty="0"/>
                  <a:t>否（坏果）</a:t>
                </a:r>
              </a:p>
            </p:txBody>
          </p:sp>
        </mc:Choice>
        <mc:Fallback xmlns="">
          <p:sp>
            <p:nvSpPr>
              <p:cNvPr id="6" name="文本框 5">
                <a:extLst>
                  <a:ext uri="{FF2B5EF4-FFF2-40B4-BE49-F238E27FC236}">
                    <a16:creationId xmlns:a16="http://schemas.microsoft.com/office/drawing/2014/main" id="{1CCB5856-2916-7963-E045-7A60159217F5}"/>
                  </a:ext>
                </a:extLst>
              </p:cNvPr>
              <p:cNvSpPr txBox="1">
                <a:spLocks noRot="1" noChangeAspect="1" noMove="1" noResize="1" noEditPoints="1" noAdjustHandles="1" noChangeArrowheads="1" noChangeShapeType="1" noTextEdit="1"/>
              </p:cNvSpPr>
              <p:nvPr/>
            </p:nvSpPr>
            <p:spPr>
              <a:xfrm>
                <a:off x="428171" y="3338986"/>
                <a:ext cx="5067301" cy="580415"/>
              </a:xfrm>
              <a:prstGeom prst="rect">
                <a:avLst/>
              </a:prstGeom>
              <a:blipFill>
                <a:blip r:embed="rId3"/>
                <a:stretch>
                  <a:fillRect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5625F0A-A06E-1FE2-EFBA-46981543299C}"/>
                  </a:ext>
                </a:extLst>
              </p:cNvPr>
              <p:cNvSpPr txBox="1"/>
              <p:nvPr/>
            </p:nvSpPr>
            <p:spPr>
              <a:xfrm>
                <a:off x="266698" y="4193847"/>
                <a:ext cx="5757865" cy="1133131"/>
              </a:xfrm>
              <a:prstGeom prst="rect">
                <a:avLst/>
              </a:prstGeom>
              <a:noFill/>
            </p:spPr>
            <p:txBody>
              <a:bodyPr wrap="square">
                <a:spAutoFit/>
              </a:bodyPr>
              <a:lstStyle/>
              <a:p>
                <a:pPr marL="400050" lvl="1" fontAlgn="auto">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zh-CN" altLang="en-US"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1</m:t>
                              </m:r>
                            </m:sub>
                          </m:sSub>
                        </m:e>
                      </m:d>
                      <m:r>
                        <a:rPr lang="en-US" altLang="zh-CN" sz="2400"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10</m:t>
                          </m:r>
                        </m:den>
                      </m:f>
                      <m:r>
                        <a:rPr lang="zh-CN" altLang="en-US"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𝑌</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6</m:t>
                          </m:r>
                        </m:num>
                        <m:den>
                          <m:r>
                            <a:rPr lang="en-US" altLang="zh-CN" i="1">
                              <a:latin typeface="Cambria Math" panose="02040503050406030204" pitchFamily="18" charset="0"/>
                            </a:rPr>
                            <m:t>10</m:t>
                          </m:r>
                        </m:den>
                      </m:f>
                    </m:oMath>
                  </m:oMathPara>
                </a14:m>
                <a:endParaRPr lang="en-US" altLang="zh-CN" dirty="0"/>
              </a:p>
            </p:txBody>
          </p:sp>
        </mc:Choice>
        <mc:Fallback xmlns="">
          <p:sp>
            <p:nvSpPr>
              <p:cNvPr id="7" name="文本框 6">
                <a:extLst>
                  <a:ext uri="{FF2B5EF4-FFF2-40B4-BE49-F238E27FC236}">
                    <a16:creationId xmlns:a16="http://schemas.microsoft.com/office/drawing/2014/main" id="{F5625F0A-A06E-1FE2-EFBA-46981543299C}"/>
                  </a:ext>
                </a:extLst>
              </p:cNvPr>
              <p:cNvSpPr txBox="1">
                <a:spLocks noRot="1" noChangeAspect="1" noMove="1" noResize="1" noEditPoints="1" noAdjustHandles="1" noChangeArrowheads="1" noChangeShapeType="1" noTextEdit="1"/>
              </p:cNvSpPr>
              <p:nvPr/>
            </p:nvSpPr>
            <p:spPr>
              <a:xfrm>
                <a:off x="266698" y="4193847"/>
                <a:ext cx="5757865" cy="113313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1459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10" name="文本框 9">
            <a:extLst>
              <a:ext uri="{FF2B5EF4-FFF2-40B4-BE49-F238E27FC236}">
                <a16:creationId xmlns:a16="http://schemas.microsoft.com/office/drawing/2014/main" id="{4C218673-6D16-5065-5C8B-02B1BA641FB6}"/>
              </a:ext>
            </a:extLst>
          </p:cNvPr>
          <p:cNvSpPr txBox="1"/>
          <p:nvPr/>
        </p:nvSpPr>
        <p:spPr>
          <a:xfrm>
            <a:off x="329973" y="1250216"/>
            <a:ext cx="11389179" cy="57785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pPr>
              <a:lnSpc>
                <a:spcPct val="150000"/>
              </a:lnSpc>
            </a:pPr>
            <a:r>
              <a:rPr lang="zh-CN" altLang="en-US" dirty="0"/>
              <a:t>条件独立假设</a:t>
            </a:r>
            <a:r>
              <a:rPr lang="zh-CN" altLang="en-US" dirty="0">
                <a:solidFill>
                  <a:schemeClr val="tx1"/>
                </a:solidFill>
              </a:rPr>
              <a:t>：</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20968AA-E9F8-2943-5202-551EB7E7DF30}"/>
                  </a:ext>
                </a:extLst>
              </p:cNvPr>
              <p:cNvSpPr txBox="1"/>
              <p:nvPr/>
            </p:nvSpPr>
            <p:spPr>
              <a:xfrm>
                <a:off x="293688" y="3703357"/>
                <a:ext cx="11523662" cy="445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d>
                        <m:dPr>
                          <m:ctrlPr>
                            <a:rPr lang="en-US" altLang="zh-CN" sz="200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b="0" i="1" smtClean="0">
                              <a:latin typeface="Cambria Math" panose="02040503050406030204" pitchFamily="18" charset="0"/>
                            </a:rPr>
                            <m:t>|</m:t>
                          </m:r>
                          <m:r>
                            <a:rPr lang="zh-CN" altLang="en-US" sz="2000" i="1" smtClean="0">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a:rPr lang="en-US" altLang="zh-CN" sz="2000" i="1">
                              <a:latin typeface="Cambria Math" panose="02040503050406030204" pitchFamily="18" charset="0"/>
                            </a:rPr>
                            <m:t> |</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1</m:t>
                              </m:r>
                            </m:sub>
                          </m:sSub>
                        </m:e>
                      </m:d>
                      <m:r>
                        <m:rPr>
                          <m:nor/>
                        </m:rPr>
                        <a:rPr lang="en-US" altLang="zh-CN" sz="2000" dirty="0"/>
                        <m:t>∗ </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a:rPr lang="en-US" altLang="zh-CN" sz="2000" i="1">
                              <a:latin typeface="Cambria Math" panose="02040503050406030204" pitchFamily="18" charset="0"/>
                            </a:rPr>
                            <m:t>|</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1</m:t>
                              </m:r>
                            </m:sub>
                          </m:sSub>
                        </m:e>
                      </m:d>
                      <m:r>
                        <m:rPr>
                          <m:nor/>
                        </m:rPr>
                        <a:rPr lang="en-US" altLang="zh-CN" sz="2000" dirty="0"/>
                        <m:t>∗ </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i="1">
                              <a:latin typeface="Cambria Math" panose="02040503050406030204" pitchFamily="18" charset="0"/>
                            </a:rPr>
                            <m:t>|</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1</m:t>
                              </m:r>
                            </m:sub>
                          </m:sSub>
                        </m:e>
                      </m:d>
                    </m:oMath>
                  </m:oMathPara>
                </a14:m>
                <a:endParaRPr lang="en-US" altLang="zh-CN" sz="2000" dirty="0"/>
              </a:p>
            </p:txBody>
          </p:sp>
        </mc:Choice>
        <mc:Fallback xmlns="">
          <p:sp>
            <p:nvSpPr>
              <p:cNvPr id="12" name="文本框 11">
                <a:extLst>
                  <a:ext uri="{FF2B5EF4-FFF2-40B4-BE49-F238E27FC236}">
                    <a16:creationId xmlns:a16="http://schemas.microsoft.com/office/drawing/2014/main" id="{220968AA-E9F8-2943-5202-551EB7E7DF30}"/>
                  </a:ext>
                </a:extLst>
              </p:cNvPr>
              <p:cNvSpPr txBox="1">
                <a:spLocks noRot="1" noChangeAspect="1" noMove="1" noResize="1" noEditPoints="1" noAdjustHandles="1" noChangeArrowheads="1" noChangeShapeType="1" noTextEdit="1"/>
              </p:cNvSpPr>
              <p:nvPr/>
            </p:nvSpPr>
            <p:spPr>
              <a:xfrm>
                <a:off x="293688" y="3703357"/>
                <a:ext cx="11523662" cy="445635"/>
              </a:xfrm>
              <a:prstGeom prst="rect">
                <a:avLst/>
              </a:prstGeom>
              <a:blipFill>
                <a:blip r:embed="rId3"/>
                <a:stretch>
                  <a:fillRect b="-9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0825B5-D06A-60AD-1A74-A33B23D0ABA9}"/>
                  </a:ext>
                </a:extLst>
              </p:cNvPr>
              <p:cNvSpPr txBox="1"/>
              <p:nvPr/>
            </p:nvSpPr>
            <p:spPr>
              <a:xfrm>
                <a:off x="701334" y="1873826"/>
                <a:ext cx="10487365" cy="5162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up>
                          </m:sSup>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oMath>
                  </m:oMathPara>
                </a14:m>
                <a:endParaRPr lang="zh-CN" altLang="en-US" dirty="0"/>
              </a:p>
            </p:txBody>
          </p:sp>
        </mc:Choice>
        <mc:Fallback xmlns="">
          <p:sp>
            <p:nvSpPr>
              <p:cNvPr id="14" name="文本框 13">
                <a:extLst>
                  <a:ext uri="{FF2B5EF4-FFF2-40B4-BE49-F238E27FC236}">
                    <a16:creationId xmlns:a16="http://schemas.microsoft.com/office/drawing/2014/main" id="{2A0825B5-D06A-60AD-1A74-A33B23D0ABA9}"/>
                  </a:ext>
                </a:extLst>
              </p:cNvPr>
              <p:cNvSpPr txBox="1">
                <a:spLocks noRot="1" noChangeAspect="1" noMove="1" noResize="1" noEditPoints="1" noAdjustHandles="1" noChangeArrowheads="1" noChangeShapeType="1" noTextEdit="1"/>
              </p:cNvSpPr>
              <p:nvPr/>
            </p:nvSpPr>
            <p:spPr>
              <a:xfrm>
                <a:off x="701334" y="1873826"/>
                <a:ext cx="10487365" cy="5162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9665FE-2755-C9A4-1052-8C1023099A03}"/>
                  </a:ext>
                </a:extLst>
              </p:cNvPr>
              <p:cNvSpPr txBox="1"/>
              <p:nvPr/>
            </p:nvSpPr>
            <p:spPr>
              <a:xfrm>
                <a:off x="3251200" y="2377869"/>
                <a:ext cx="6096000"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sup>
                              </m:sSup>
                            </m:e>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e>
                          </m:d>
                        </m:e>
                      </m:nary>
                    </m:oMath>
                  </m:oMathPara>
                </a14:m>
                <a:endParaRPr lang="zh-CN" altLang="en-US" dirty="0"/>
              </a:p>
            </p:txBody>
          </p:sp>
        </mc:Choice>
        <mc:Fallback xmlns="">
          <p:sp>
            <p:nvSpPr>
              <p:cNvPr id="15" name="文本框 14">
                <a:extLst>
                  <a:ext uri="{FF2B5EF4-FFF2-40B4-BE49-F238E27FC236}">
                    <a16:creationId xmlns:a16="http://schemas.microsoft.com/office/drawing/2014/main" id="{1A9665FE-2755-C9A4-1052-8C1023099A03}"/>
                  </a:ext>
                </a:extLst>
              </p:cNvPr>
              <p:cNvSpPr txBox="1">
                <a:spLocks noRot="1" noChangeAspect="1" noMove="1" noResize="1" noEditPoints="1" noAdjustHandles="1" noChangeArrowheads="1" noChangeShapeType="1" noTextEdit="1"/>
              </p:cNvSpPr>
              <p:nvPr/>
            </p:nvSpPr>
            <p:spPr>
              <a:xfrm>
                <a:off x="3251200" y="2377869"/>
                <a:ext cx="6096000" cy="11423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6DD73E25-32CF-0460-89BB-82371B5EACE9}"/>
                  </a:ext>
                </a:extLst>
              </p:cNvPr>
              <p:cNvSpPr txBox="1"/>
              <p:nvPr/>
            </p:nvSpPr>
            <p:spPr>
              <a:xfrm>
                <a:off x="2476500" y="4155996"/>
                <a:ext cx="6096000" cy="697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4</m:t>
                          </m:r>
                        </m:den>
                      </m:f>
                      <m:r>
                        <a:rPr lang="en-US" altLang="zh-CN" sz="2000" b="0" i="1" smtClean="0">
                          <a:latin typeface="Cambria Math" panose="02040503050406030204" pitchFamily="18" charset="0"/>
                        </a:rPr>
                        <m:t>∗</m:t>
                      </m:r>
                      <m:r>
                        <a:rPr lang="en-US" altLang="zh-CN" sz="2000" i="1" smtClean="0">
                          <a:latin typeface="Cambria Math" panose="02040503050406030204" pitchFamily="18" charset="0"/>
                        </a:rPr>
                        <m:t>1</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4</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9</m:t>
                          </m:r>
                        </m:num>
                        <m:den>
                          <m:r>
                            <a:rPr lang="en-US" altLang="zh-CN" sz="2000" b="0" i="1" smtClean="0">
                              <a:latin typeface="Cambria Math" panose="02040503050406030204" pitchFamily="18" charset="0"/>
                            </a:rPr>
                            <m:t>16</m:t>
                          </m:r>
                        </m:den>
                      </m:f>
                    </m:oMath>
                  </m:oMathPara>
                </a14:m>
                <a:endParaRPr lang="zh-CN" altLang="en-US" sz="2000" dirty="0"/>
              </a:p>
            </p:txBody>
          </p:sp>
        </mc:Choice>
        <mc:Fallback>
          <p:sp>
            <p:nvSpPr>
              <p:cNvPr id="17" name="文本框 16">
                <a:extLst>
                  <a:ext uri="{FF2B5EF4-FFF2-40B4-BE49-F238E27FC236}">
                    <a16:creationId xmlns:a16="http://schemas.microsoft.com/office/drawing/2014/main" id="{6DD73E25-32CF-0460-89BB-82371B5EACE9}"/>
                  </a:ext>
                </a:extLst>
              </p:cNvPr>
              <p:cNvSpPr txBox="1">
                <a:spLocks noRot="1" noChangeAspect="1" noMove="1" noResize="1" noEditPoints="1" noAdjustHandles="1" noChangeArrowheads="1" noChangeShapeType="1" noTextEdit="1"/>
              </p:cNvSpPr>
              <p:nvPr/>
            </p:nvSpPr>
            <p:spPr>
              <a:xfrm>
                <a:off x="2476500" y="4155996"/>
                <a:ext cx="6096000" cy="6971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C2F516E-7314-CA89-FB5E-D55DBA8E69AA}"/>
                  </a:ext>
                </a:extLst>
              </p:cNvPr>
              <p:cNvSpPr txBox="1"/>
              <p:nvPr/>
            </p:nvSpPr>
            <p:spPr>
              <a:xfrm>
                <a:off x="329973" y="5162149"/>
                <a:ext cx="11523662" cy="445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d>
                        <m:dPr>
                          <m:ctrlPr>
                            <a:rPr lang="en-US" altLang="zh-CN" sz="200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b="0" i="1" smtClean="0">
                              <a:latin typeface="Cambria Math" panose="02040503050406030204" pitchFamily="18" charset="0"/>
                            </a:rPr>
                            <m:t>|</m:t>
                          </m:r>
                          <m:r>
                            <a:rPr lang="zh-CN" altLang="en-US" sz="2000" i="1" smtClean="0">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a:rPr lang="en-US" altLang="zh-CN" sz="2000" i="1">
                              <a:latin typeface="Cambria Math" panose="02040503050406030204" pitchFamily="18" charset="0"/>
                            </a:rPr>
                            <m:t> |</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r>
                        <m:rPr>
                          <m:nor/>
                        </m:rPr>
                        <a:rPr lang="en-US" altLang="zh-CN" sz="2000" dirty="0"/>
                        <m:t>∗ </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a:rPr lang="en-US" altLang="zh-CN" sz="2000" i="1">
                              <a:latin typeface="Cambria Math" panose="02040503050406030204" pitchFamily="18" charset="0"/>
                            </a:rPr>
                            <m:t>|</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r>
                        <m:rPr>
                          <m:nor/>
                        </m:rPr>
                        <a:rPr lang="en-US" altLang="zh-CN" sz="2000" dirty="0"/>
                        <m:t>∗ </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i="1">
                              <a:latin typeface="Cambria Math" panose="02040503050406030204" pitchFamily="18" charset="0"/>
                            </a:rPr>
                            <m:t>|</m:t>
                          </m:r>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oMath>
                  </m:oMathPara>
                </a14:m>
                <a:endParaRPr lang="en-US" altLang="zh-CN" sz="2000" dirty="0"/>
              </a:p>
            </p:txBody>
          </p:sp>
        </mc:Choice>
        <mc:Fallback xmlns="">
          <p:sp>
            <p:nvSpPr>
              <p:cNvPr id="18" name="文本框 17">
                <a:extLst>
                  <a:ext uri="{FF2B5EF4-FFF2-40B4-BE49-F238E27FC236}">
                    <a16:creationId xmlns:a16="http://schemas.microsoft.com/office/drawing/2014/main" id="{5C2F516E-7314-CA89-FB5E-D55DBA8E69AA}"/>
                  </a:ext>
                </a:extLst>
              </p:cNvPr>
              <p:cNvSpPr txBox="1">
                <a:spLocks noRot="1" noChangeAspect="1" noMove="1" noResize="1" noEditPoints="1" noAdjustHandles="1" noChangeArrowheads="1" noChangeShapeType="1" noTextEdit="1"/>
              </p:cNvSpPr>
              <p:nvPr/>
            </p:nvSpPr>
            <p:spPr>
              <a:xfrm>
                <a:off x="329973" y="5162149"/>
                <a:ext cx="11523662" cy="445635"/>
              </a:xfrm>
              <a:prstGeom prst="rect">
                <a:avLst/>
              </a:prstGeom>
              <a:blipFill>
                <a:blip r:embed="rId7"/>
                <a:stretch>
                  <a:fillRect b="-95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2A2573D-018B-B473-CBFF-EC3817013842}"/>
                  </a:ext>
                </a:extLst>
              </p:cNvPr>
              <p:cNvSpPr txBox="1"/>
              <p:nvPr/>
            </p:nvSpPr>
            <p:spPr>
              <a:xfrm>
                <a:off x="2817585" y="5644096"/>
                <a:ext cx="5399315" cy="697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6</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36</m:t>
                          </m:r>
                        </m:den>
                      </m:f>
                    </m:oMath>
                  </m:oMathPara>
                </a14:m>
                <a:endParaRPr lang="zh-CN" altLang="en-US" sz="2000" dirty="0"/>
              </a:p>
            </p:txBody>
          </p:sp>
        </mc:Choice>
        <mc:Fallback>
          <p:sp>
            <p:nvSpPr>
              <p:cNvPr id="19" name="文本框 18">
                <a:extLst>
                  <a:ext uri="{FF2B5EF4-FFF2-40B4-BE49-F238E27FC236}">
                    <a16:creationId xmlns:a16="http://schemas.microsoft.com/office/drawing/2014/main" id="{A2A2573D-018B-B473-CBFF-EC3817013842}"/>
                  </a:ext>
                </a:extLst>
              </p:cNvPr>
              <p:cNvSpPr txBox="1">
                <a:spLocks noRot="1" noChangeAspect="1" noMove="1" noResize="1" noEditPoints="1" noAdjustHandles="1" noChangeArrowheads="1" noChangeShapeType="1" noTextEdit="1"/>
              </p:cNvSpPr>
              <p:nvPr/>
            </p:nvSpPr>
            <p:spPr>
              <a:xfrm>
                <a:off x="2817585" y="5644096"/>
                <a:ext cx="5399315" cy="69711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6201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20968AA-E9F8-2943-5202-551EB7E7DF30}"/>
                  </a:ext>
                </a:extLst>
              </p:cNvPr>
              <p:cNvSpPr txBox="1"/>
              <p:nvPr/>
            </p:nvSpPr>
            <p:spPr>
              <a:xfrm>
                <a:off x="293688" y="1436718"/>
                <a:ext cx="11523662" cy="697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1</m:t>
                              </m:r>
                            </m:sub>
                          </m:sSub>
                        </m:e>
                      </m:d>
                      <m:r>
                        <a:rPr lang="en-US" altLang="zh-CN" sz="2000" b="0" i="1" smtClean="0">
                          <a:latin typeface="Cambria Math" panose="02040503050406030204" pitchFamily="18" charset="0"/>
                        </a:rPr>
                        <m:t>∗</m:t>
                      </m:r>
                      <m:r>
                        <a:rPr lang="en-US" altLang="zh-CN" sz="2000" i="1" smtClean="0">
                          <a:latin typeface="Cambria Math" panose="02040503050406030204" pitchFamily="18" charset="0"/>
                        </a:rPr>
                        <m:t>𝑃</m:t>
                      </m:r>
                      <m:d>
                        <m:dPr>
                          <m:ctrlPr>
                            <a:rPr lang="en-US" altLang="zh-CN" sz="200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b="0" i="1" smtClean="0">
                              <a:latin typeface="Cambria Math" panose="02040503050406030204" pitchFamily="18" charset="0"/>
                            </a:rPr>
                            <m:t>|</m:t>
                          </m:r>
                          <m:r>
                            <a:rPr lang="zh-CN" altLang="en-US" sz="2000" i="1" smtClean="0">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4</m:t>
                          </m:r>
                        </m:num>
                        <m:den>
                          <m:r>
                            <a:rPr lang="en-US" altLang="zh-CN" sz="2000" i="1">
                              <a:latin typeface="Cambria Math" panose="02040503050406030204" pitchFamily="18" charset="0"/>
                            </a:rPr>
                            <m:t>1</m:t>
                          </m:r>
                          <m:r>
                            <a:rPr lang="en-US" altLang="zh-CN" sz="2000" b="0" i="1" smtClean="0">
                              <a:latin typeface="Cambria Math" panose="02040503050406030204" pitchFamily="18" charset="0"/>
                            </a:rPr>
                            <m:t>0</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9</m:t>
                          </m:r>
                        </m:num>
                        <m:den>
                          <m:r>
                            <a:rPr lang="en-US" altLang="zh-CN" sz="2000" i="1">
                              <a:latin typeface="Cambria Math" panose="02040503050406030204" pitchFamily="18" charset="0"/>
                            </a:rPr>
                            <m:t>16</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9</m:t>
                          </m:r>
                        </m:num>
                        <m:den>
                          <m:r>
                            <a:rPr lang="en-US" altLang="zh-CN" sz="2000" b="0" i="1" smtClean="0">
                              <a:latin typeface="Cambria Math" panose="02040503050406030204" pitchFamily="18" charset="0"/>
                            </a:rPr>
                            <m:t>40</m:t>
                          </m:r>
                        </m:den>
                      </m:f>
                    </m:oMath>
                  </m:oMathPara>
                </a14:m>
                <a:endParaRPr lang="en-US" altLang="zh-CN" sz="2000" dirty="0"/>
              </a:p>
            </p:txBody>
          </p:sp>
        </mc:Choice>
        <mc:Fallback>
          <p:sp>
            <p:nvSpPr>
              <p:cNvPr id="12" name="文本框 11">
                <a:extLst>
                  <a:ext uri="{FF2B5EF4-FFF2-40B4-BE49-F238E27FC236}">
                    <a16:creationId xmlns:a16="http://schemas.microsoft.com/office/drawing/2014/main" id="{220968AA-E9F8-2943-5202-551EB7E7DF30}"/>
                  </a:ext>
                </a:extLst>
              </p:cNvPr>
              <p:cNvSpPr txBox="1">
                <a:spLocks noRot="1" noChangeAspect="1" noMove="1" noResize="1" noEditPoints="1" noAdjustHandles="1" noChangeArrowheads="1" noChangeShapeType="1" noTextEdit="1"/>
              </p:cNvSpPr>
              <p:nvPr/>
            </p:nvSpPr>
            <p:spPr>
              <a:xfrm>
                <a:off x="293688" y="1436718"/>
                <a:ext cx="11523662" cy="6971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5C2F516E-7314-CA89-FB5E-D55DBA8E69AA}"/>
                  </a:ext>
                </a:extLst>
              </p:cNvPr>
              <p:cNvSpPr txBox="1"/>
              <p:nvPr/>
            </p:nvSpPr>
            <p:spPr>
              <a:xfrm>
                <a:off x="264072" y="2731886"/>
                <a:ext cx="11523662" cy="6971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r>
                        <a:rPr lang="en-US" altLang="zh-CN" sz="2000" i="1">
                          <a:latin typeface="Cambria Math" panose="02040503050406030204" pitchFamily="18" charset="0"/>
                        </a:rPr>
                        <m:t>∗</m:t>
                      </m:r>
                      <m:r>
                        <a:rPr lang="en-US" altLang="zh-CN" sz="2000" i="1" smtClean="0">
                          <a:latin typeface="Cambria Math" panose="02040503050406030204" pitchFamily="18" charset="0"/>
                        </a:rPr>
                        <m:t>𝑃</m:t>
                      </m:r>
                      <m:d>
                        <m:dPr>
                          <m:ctrlPr>
                            <a:rPr lang="en-US" altLang="zh-CN" sz="2000" i="1" smtClean="0">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1</m:t>
                                  </m:r>
                                </m:e>
                              </m:d>
                            </m:sup>
                          </m:sSup>
                          <m:r>
                            <m:rPr>
                              <m:nor/>
                            </m:rPr>
                            <a:rPr lang="en-US" altLang="zh-CN" sz="2000" dirty="0"/>
                            <m:t>=</m:t>
                          </m:r>
                          <m:r>
                            <m:rPr>
                              <m:nor/>
                            </m:rPr>
                            <a:rPr lang="zh-CN" altLang="en-US" sz="2000" dirty="0"/>
                            <m:t>大</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2</m:t>
                                  </m:r>
                                </m:e>
                              </m:d>
                            </m:sup>
                          </m:sSup>
                          <m:r>
                            <m:rPr>
                              <m:nor/>
                            </m:rPr>
                            <a:rPr lang="en-US" altLang="zh-CN" sz="2000" dirty="0"/>
                            <m:t>=</m:t>
                          </m:r>
                          <m:r>
                            <m:rPr>
                              <m:nor/>
                            </m:rPr>
                            <a:rPr lang="zh-CN" altLang="en-US" sz="2000" dirty="0"/>
                            <m:t>红</m:t>
                          </m:r>
                          <m:r>
                            <m:rPr>
                              <m:nor/>
                            </m:rPr>
                            <a:rPr lang="en-US" altLang="zh-CN" sz="2000" dirty="0"/>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3</m:t>
                                  </m:r>
                                </m:e>
                              </m:d>
                            </m:sup>
                          </m:sSup>
                          <m:r>
                            <m:rPr>
                              <m:nor/>
                            </m:rPr>
                            <a:rPr lang="en-US" altLang="zh-CN" sz="2000" dirty="0"/>
                            <m:t>=</m:t>
                          </m:r>
                          <m:r>
                            <m:rPr>
                              <m:nor/>
                            </m:rPr>
                            <a:rPr lang="zh-CN" altLang="en-US" sz="2000" dirty="0"/>
                            <m:t>圆形</m:t>
                          </m:r>
                          <m:r>
                            <a:rPr lang="en-US" altLang="zh-CN" sz="2000" b="0" i="1" smtClean="0">
                              <a:latin typeface="Cambria Math" panose="02040503050406030204" pitchFamily="18" charset="0"/>
                            </a:rPr>
                            <m:t>|</m:t>
                          </m:r>
                          <m:r>
                            <a:rPr lang="zh-CN" altLang="en-US" sz="2000" i="1" smtClean="0">
                              <a:latin typeface="Cambria Math" panose="02040503050406030204" pitchFamily="18" charset="0"/>
                            </a:rPr>
                            <m:t>𝑌</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6</m:t>
                          </m:r>
                        </m:num>
                        <m:den>
                          <m:r>
                            <a:rPr lang="en-US" altLang="zh-CN" sz="2000" i="1">
                              <a:latin typeface="Cambria Math" panose="02040503050406030204" pitchFamily="18" charset="0"/>
                            </a:rPr>
                            <m:t>10</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b="0" i="1" smtClean="0">
                              <a:latin typeface="Cambria Math" panose="02040503050406030204" pitchFamily="18" charset="0"/>
                            </a:rPr>
                            <m:t>36</m:t>
                          </m:r>
                        </m:den>
                      </m:f>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60</m:t>
                          </m:r>
                        </m:den>
                      </m:f>
                    </m:oMath>
                  </m:oMathPara>
                </a14:m>
                <a:endParaRPr lang="en-US" altLang="zh-CN" sz="2000" dirty="0"/>
              </a:p>
            </p:txBody>
          </p:sp>
        </mc:Choice>
        <mc:Fallback>
          <p:sp>
            <p:nvSpPr>
              <p:cNvPr id="18" name="文本框 17">
                <a:extLst>
                  <a:ext uri="{FF2B5EF4-FFF2-40B4-BE49-F238E27FC236}">
                    <a16:creationId xmlns:a16="http://schemas.microsoft.com/office/drawing/2014/main" id="{5C2F516E-7314-CA89-FB5E-D55DBA8E69AA}"/>
                  </a:ext>
                </a:extLst>
              </p:cNvPr>
              <p:cNvSpPr txBox="1">
                <a:spLocks noRot="1" noChangeAspect="1" noMove="1" noResize="1" noEditPoints="1" noAdjustHandles="1" noChangeArrowheads="1" noChangeShapeType="1" noTextEdit="1"/>
              </p:cNvSpPr>
              <p:nvPr/>
            </p:nvSpPr>
            <p:spPr>
              <a:xfrm>
                <a:off x="264072" y="2731886"/>
                <a:ext cx="11523662" cy="697114"/>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4" name="表格 5">
            <a:extLst>
              <a:ext uri="{FF2B5EF4-FFF2-40B4-BE49-F238E27FC236}">
                <a16:creationId xmlns:a16="http://schemas.microsoft.com/office/drawing/2014/main" id="{AF1EE378-E29D-8BB6-909F-4D7965322AE4}"/>
              </a:ext>
            </a:extLst>
          </p:cNvPr>
          <p:cNvGraphicFramePr>
            <a:graphicFrameLocks noGrp="1"/>
          </p:cNvGraphicFramePr>
          <p:nvPr>
            <p:extLst>
              <p:ext uri="{D42A27DB-BD31-4B8C-83A1-F6EECF244321}">
                <p14:modId xmlns:p14="http://schemas.microsoft.com/office/powerpoint/2010/main" val="2015433838"/>
              </p:ext>
            </p:extLst>
          </p:nvPr>
        </p:nvGraphicFramePr>
        <p:xfrm>
          <a:off x="3527078" y="4460287"/>
          <a:ext cx="4405312" cy="792480"/>
        </p:xfrm>
        <a:graphic>
          <a:graphicData uri="http://schemas.openxmlformats.org/drawingml/2006/table">
            <a:tbl>
              <a:tblPr firstRow="1" bandRow="1">
                <a:tableStyleId>{5940675A-B579-460E-94D1-54222C63F5DA}</a:tableStyleId>
              </a:tblPr>
              <a:tblGrid>
                <a:gridCol w="1101328">
                  <a:extLst>
                    <a:ext uri="{9D8B030D-6E8A-4147-A177-3AD203B41FA5}">
                      <a16:colId xmlns:a16="http://schemas.microsoft.com/office/drawing/2014/main" val="3221034104"/>
                    </a:ext>
                  </a:extLst>
                </a:gridCol>
                <a:gridCol w="1101328">
                  <a:extLst>
                    <a:ext uri="{9D8B030D-6E8A-4147-A177-3AD203B41FA5}">
                      <a16:colId xmlns:a16="http://schemas.microsoft.com/office/drawing/2014/main" val="1420675960"/>
                    </a:ext>
                  </a:extLst>
                </a:gridCol>
                <a:gridCol w="1101328">
                  <a:extLst>
                    <a:ext uri="{9D8B030D-6E8A-4147-A177-3AD203B41FA5}">
                      <a16:colId xmlns:a16="http://schemas.microsoft.com/office/drawing/2014/main" val="3823237234"/>
                    </a:ext>
                  </a:extLst>
                </a:gridCol>
                <a:gridCol w="1101328">
                  <a:extLst>
                    <a:ext uri="{9D8B030D-6E8A-4147-A177-3AD203B41FA5}">
                      <a16:colId xmlns:a16="http://schemas.microsoft.com/office/drawing/2014/main" val="57271097"/>
                    </a:ext>
                  </a:extLst>
                </a:gridCol>
              </a:tblGrid>
              <a:tr h="370840">
                <a:tc>
                  <a:txBody>
                    <a:bodyPr/>
                    <a:lstStyle/>
                    <a:p>
                      <a:pPr marL="0" algn="ctr" defTabSz="914400" rtl="0" eaLnBrk="1" latinLnBrk="0" hangingPunct="1"/>
                      <a:r>
                        <a:rPr lang="zh-CN" altLang="en-US" sz="2000" b="1" kern="1200" dirty="0">
                          <a:solidFill>
                            <a:schemeClr val="bg1"/>
                          </a:solidFill>
                          <a:latin typeface="+mj-ea"/>
                          <a:ea typeface="+mj-ea"/>
                        </a:rPr>
                        <a:t>大小</a:t>
                      </a:r>
                      <a:endParaRPr lang="zh-CN" altLang="en-US" sz="2000" b="1" kern="1200" dirty="0">
                        <a:solidFill>
                          <a:schemeClr val="bg1"/>
                        </a:solidFill>
                        <a:latin typeface="+mj-ea"/>
                        <a:ea typeface="+mj-ea"/>
                        <a:cs typeface="+mn-cs"/>
                      </a:endParaRPr>
                    </a:p>
                  </a:txBody>
                  <a:tcPr>
                    <a:solidFill>
                      <a:srgbClr val="0066CC"/>
                    </a:solidFill>
                  </a:tcPr>
                </a:tc>
                <a:tc>
                  <a:txBody>
                    <a:bodyPr/>
                    <a:lstStyle/>
                    <a:p>
                      <a:pPr algn="ctr"/>
                      <a:r>
                        <a:rPr lang="zh-CN" altLang="en-US" sz="2000" b="1" dirty="0">
                          <a:solidFill>
                            <a:schemeClr val="bg1"/>
                          </a:solidFill>
                          <a:latin typeface="+mj-ea"/>
                          <a:ea typeface="+mj-ea"/>
                        </a:rPr>
                        <a:t>颜色</a:t>
                      </a:r>
                    </a:p>
                  </a:txBody>
                  <a:tcPr>
                    <a:solidFill>
                      <a:srgbClr val="0066CC"/>
                    </a:solidFill>
                  </a:tcPr>
                </a:tc>
                <a:tc>
                  <a:txBody>
                    <a:bodyPr/>
                    <a:lstStyle/>
                    <a:p>
                      <a:pPr algn="ctr"/>
                      <a:r>
                        <a:rPr lang="zh-CN" altLang="en-US" sz="2000" b="1" dirty="0">
                          <a:solidFill>
                            <a:schemeClr val="bg1"/>
                          </a:solidFill>
                          <a:latin typeface="+mj-ea"/>
                          <a:ea typeface="+mj-ea"/>
                        </a:rPr>
                        <a:t>形状</a:t>
                      </a:r>
                    </a:p>
                  </a:txBody>
                  <a:tcPr>
                    <a:solidFill>
                      <a:srgbClr val="0066CC"/>
                    </a:solidFill>
                  </a:tcPr>
                </a:tc>
                <a:tc>
                  <a:txBody>
                    <a:bodyPr/>
                    <a:lstStyle/>
                    <a:p>
                      <a:pPr algn="ctr"/>
                      <a:r>
                        <a:rPr lang="zh-CN" altLang="en-US" sz="2000" b="1">
                          <a:solidFill>
                            <a:schemeClr val="bg1"/>
                          </a:solidFill>
                          <a:latin typeface="+mj-ea"/>
                          <a:ea typeface="+mj-ea"/>
                        </a:rPr>
                        <a:t>好果</a:t>
                      </a:r>
                      <a:endParaRPr lang="zh-CN" altLang="en-US" sz="2000" b="1" dirty="0">
                        <a:solidFill>
                          <a:schemeClr val="bg1"/>
                        </a:solidFill>
                        <a:latin typeface="+mj-ea"/>
                        <a:ea typeface="+mj-ea"/>
                      </a:endParaRPr>
                    </a:p>
                  </a:txBody>
                  <a:tcPr>
                    <a:solidFill>
                      <a:srgbClr val="0066CC"/>
                    </a:solidFill>
                  </a:tcPr>
                </a:tc>
                <a:extLst>
                  <a:ext uri="{0D108BD9-81ED-4DB2-BD59-A6C34878D82A}">
                    <a16:rowId xmlns:a16="http://schemas.microsoft.com/office/drawing/2014/main" val="1680853719"/>
                  </a:ext>
                </a:extLst>
              </a:tr>
              <a:tr h="370840">
                <a:tc>
                  <a:txBody>
                    <a:bodyPr/>
                    <a:lstStyle/>
                    <a:p>
                      <a:pPr marL="0" algn="ctr" defTabSz="914400" rtl="0" eaLnBrk="1" latinLnBrk="0" hangingPunct="1"/>
                      <a:r>
                        <a:rPr lang="zh-CN" altLang="en-US" sz="2000" b="0" kern="1200" dirty="0">
                          <a:solidFill>
                            <a:schemeClr val="tx1"/>
                          </a:solidFill>
                          <a:latin typeface="+mj-ea"/>
                          <a:ea typeface="+mj-ea"/>
                          <a:cs typeface="+mn-cs"/>
                        </a:rPr>
                        <a:t>大</a:t>
                      </a:r>
                    </a:p>
                  </a:txBody>
                  <a:tcPr/>
                </a:tc>
                <a:tc>
                  <a:txBody>
                    <a:bodyPr/>
                    <a:lstStyle/>
                    <a:p>
                      <a:pPr marL="0" algn="ctr" defTabSz="914400" rtl="0" eaLnBrk="1" latinLnBrk="0" hangingPunct="1"/>
                      <a:r>
                        <a:rPr lang="zh-CN" altLang="en-US" sz="2000" b="0" kern="1200" dirty="0">
                          <a:solidFill>
                            <a:schemeClr val="tx1"/>
                          </a:solidFill>
                          <a:latin typeface="+mj-ea"/>
                          <a:ea typeface="+mj-ea"/>
                          <a:cs typeface="+mn-cs"/>
                        </a:rPr>
                        <a:t>红色</a:t>
                      </a:r>
                    </a:p>
                  </a:txBody>
                  <a:tcPr/>
                </a:tc>
                <a:tc>
                  <a:txBody>
                    <a:bodyPr/>
                    <a:lstStyle/>
                    <a:p>
                      <a:pPr marL="0" algn="ctr" defTabSz="914400" rtl="0" eaLnBrk="1" latinLnBrk="0" hangingPunct="1"/>
                      <a:r>
                        <a:rPr lang="zh-CN" altLang="en-US" sz="2000" b="0" kern="1200" dirty="0">
                          <a:solidFill>
                            <a:schemeClr val="tx1"/>
                          </a:solidFill>
                          <a:latin typeface="+mj-ea"/>
                          <a:ea typeface="+mj-ea"/>
                          <a:cs typeface="+mn-cs"/>
                        </a:rPr>
                        <a:t>圆形</a:t>
                      </a:r>
                    </a:p>
                  </a:txBody>
                  <a:tcPr/>
                </a:tc>
                <a:tc>
                  <a:txBody>
                    <a:bodyPr/>
                    <a:lstStyle/>
                    <a:p>
                      <a:pPr marL="0" algn="ctr" defTabSz="914400" rtl="0" eaLnBrk="1" latinLnBrk="0" hangingPunct="1"/>
                      <a:r>
                        <a:rPr lang="zh-CN" altLang="en-US" sz="2000" b="1" kern="1200" dirty="0">
                          <a:solidFill>
                            <a:srgbClr val="FF0000"/>
                          </a:solidFill>
                          <a:latin typeface="+mj-ea"/>
                          <a:ea typeface="+mj-ea"/>
                          <a:cs typeface="+mn-cs"/>
                        </a:rPr>
                        <a:t>是</a:t>
                      </a:r>
                    </a:p>
                  </a:txBody>
                  <a:tcPr/>
                </a:tc>
                <a:extLst>
                  <a:ext uri="{0D108BD9-81ED-4DB2-BD59-A6C34878D82A}">
                    <a16:rowId xmlns:a16="http://schemas.microsoft.com/office/drawing/2014/main" val="1623752650"/>
                  </a:ext>
                </a:extLst>
              </a:tr>
            </a:tbl>
          </a:graphicData>
        </a:graphic>
      </p:graphicFrame>
    </p:spTree>
    <p:extLst>
      <p:ext uri="{BB962C8B-B14F-4D97-AF65-F5344CB8AC3E}">
        <p14:creationId xmlns:p14="http://schemas.microsoft.com/office/powerpoint/2010/main" val="47222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3214150"/>
              </a:xfrm>
              <a:prstGeom prst="rect">
                <a:avLst/>
              </a:prstGeom>
              <a:noFill/>
            </p:spPr>
            <p:txBody>
              <a:bodyPr wrap="square">
                <a:spAutoFit/>
              </a:bodyPr>
              <a:lstStyle/>
              <a:p>
                <a:pPr>
                  <a:lnSpc>
                    <a:spcPct val="150000"/>
                  </a:lnSpc>
                </a:pPr>
                <a:r>
                  <a:rPr lang="zh-CN" altLang="en-US" b="1" dirty="0">
                    <a:solidFill>
                      <a:schemeClr val="tx1"/>
                    </a:solidFill>
                  </a:rPr>
                  <a:t>朴素贝叶斯算法</a:t>
                </a:r>
                <a:endParaRPr lang="en-US" altLang="zh-CN" b="1" dirty="0">
                  <a:solidFill>
                    <a:schemeClr val="tx1"/>
                  </a:solidFill>
                </a:endParaRPr>
              </a:p>
              <a:p>
                <a:pPr>
                  <a:lnSpc>
                    <a:spcPct val="150000"/>
                  </a:lnSpc>
                </a:pPr>
                <a:r>
                  <a:rPr lang="zh-CN" altLang="en-US" dirty="0">
                    <a:solidFill>
                      <a:srgbClr val="0033CC"/>
                    </a:solidFill>
                  </a:rPr>
                  <a:t>输入：</a:t>
                </a:r>
                <a:r>
                  <a:rPr lang="zh-CN" altLang="en-US" dirty="0"/>
                  <a:t>训练数据</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𝑁</m:t>
                            </m:r>
                          </m:sub>
                        </m:sSub>
                      </m:e>
                    </m:d>
                    <m:r>
                      <a:rPr lang="en-US" altLang="zh-CN" b="0" i="1" smtClean="0">
                        <a:latin typeface="Cambria Math" panose="02040503050406030204" pitchFamily="18" charset="0"/>
                      </a:rPr>
                      <m:t>}</m:t>
                    </m:r>
                  </m:oMath>
                </a14:m>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e>
                        </m:d>
                      </m:sup>
                    </m:sSubSup>
                  </m:oMath>
                </a14:m>
                <a:r>
                  <a:rPr lang="zh-CN" altLang="en-US" dirty="0"/>
                  <a:t>是第</a:t>
                </a:r>
                <a14:m>
                  <m:oMath xmlns:m="http://schemas.openxmlformats.org/officeDocument/2006/math">
                    <m:r>
                      <a:rPr lang="en-US" altLang="zh-CN" b="0" i="1" smtClean="0">
                        <a:latin typeface="Cambria Math" panose="02040503050406030204" pitchFamily="18" charset="0"/>
                      </a:rPr>
                      <m:t>𝑖</m:t>
                    </m:r>
                  </m:oMath>
                </a14:m>
                <a:r>
                  <a:rPr lang="zh-CN" altLang="en-US" dirty="0"/>
                  <a:t>个样本的第</a:t>
                </a:r>
                <a14:m>
                  <m:oMath xmlns:m="http://schemas.openxmlformats.org/officeDocument/2006/math">
                    <m:r>
                      <a:rPr lang="en-US" altLang="zh-CN" b="0" i="1" smtClean="0">
                        <a:latin typeface="Cambria Math" panose="02040503050406030204" pitchFamily="18" charset="0"/>
                      </a:rPr>
                      <m:t>𝑗</m:t>
                    </m:r>
                  </m:oMath>
                </a14:m>
                <a:r>
                  <a:rPr lang="zh-CN" altLang="en-US" dirty="0"/>
                  <a:t>个特征，</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b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𝑗</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m:t>
                    </m:r>
                  </m:oMath>
                </a14:m>
                <a:r>
                  <a:rPr lang="zh-CN" altLang="en-US" dirty="0"/>
                  <a:t>，</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𝑙</m:t>
                        </m:r>
                      </m:sub>
                    </m:sSub>
                  </m:oMath>
                </a14:m>
                <a:r>
                  <a:rPr lang="zh-CN" altLang="en-US" dirty="0"/>
                  <a:t>是第</a:t>
                </a:r>
                <a14:m>
                  <m:oMath xmlns:m="http://schemas.openxmlformats.org/officeDocument/2006/math">
                    <m:r>
                      <a:rPr lang="en-US" altLang="zh-CN" i="1">
                        <a:latin typeface="Cambria Math" panose="02040503050406030204" pitchFamily="18" charset="0"/>
                      </a:rPr>
                      <m:t>𝑗</m:t>
                    </m:r>
                  </m:oMath>
                </a14:m>
                <a:r>
                  <a:rPr lang="zh-CN" altLang="en-US" dirty="0"/>
                  <a:t>个特征可能取得第</a:t>
                </a:r>
                <a14:m>
                  <m:oMath xmlns:m="http://schemas.openxmlformats.org/officeDocument/2006/math">
                    <m:r>
                      <a:rPr lang="en-US" altLang="zh-CN" b="0" i="1" smtClean="0">
                        <a:latin typeface="Cambria Math" panose="02040503050406030204" pitchFamily="18" charset="0"/>
                      </a:rPr>
                      <m:t>𝑙</m:t>
                    </m:r>
                  </m:oMath>
                </a14:m>
                <a:r>
                  <a:rPr lang="zh-CN" altLang="en-US" dirty="0"/>
                  <a:t>个值，</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r>
                  <a:rPr lang="zh-CN" altLang="en-US" dirty="0"/>
                  <a:t>，</a:t>
                </a:r>
                <a:r>
                  <a:rPr lang="en-US" altLang="zh-CN" dirty="0"/>
                  <a:t> </a:t>
                </a:r>
                <a14:m>
                  <m:oMath xmlns:m="http://schemas.openxmlformats.org/officeDocument/2006/math">
                    <m:r>
                      <a:rPr lang="en-US" altLang="zh-CN" b="0" i="1" smtClean="0">
                        <a:latin typeface="Cambria Math" panose="02040503050406030204" pitchFamily="18" charset="0"/>
                      </a:rPr>
                      <m:t>𝑙</m:t>
                    </m:r>
                    <m:r>
                      <a:rPr lang="en-US" altLang="zh-CN" i="1">
                        <a:latin typeface="Cambria Math" panose="02040503050406030204" pitchFamily="18" charset="0"/>
                      </a:rPr>
                      <m:t>=1,2,…,</m:t>
                    </m:r>
                    <m:r>
                      <a:rPr lang="en-US" altLang="zh-CN" i="1" smtClean="0">
                        <a:latin typeface="Cambria Math" panose="02040503050406030204" pitchFamily="18" charset="0"/>
                        <a:ea typeface="Cambria Math" panose="02040503050406030204" pitchFamily="18" charset="0"/>
                      </a:rPr>
                      <m:t> </m:t>
                    </m:r>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𝑗</m:t>
                        </m:r>
                      </m:sub>
                    </m:sSub>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ea typeface="Cambria Math" panose="02040503050406030204" pitchFamily="18" charset="0"/>
                      </a:rPr>
                      <m:t>}</m:t>
                    </m:r>
                  </m:oMath>
                </a14:m>
                <a:r>
                  <a:rPr lang="zh-CN" altLang="en-US" dirty="0"/>
                  <a:t>；实例</a:t>
                </a:r>
                <a14:m>
                  <m:oMath xmlns:m="http://schemas.openxmlformats.org/officeDocument/2006/math">
                    <m:r>
                      <a:rPr lang="en-US" altLang="zh-CN" b="0" i="1" smtClean="0">
                        <a:latin typeface="Cambria Math" panose="02040503050406030204" pitchFamily="18" charset="0"/>
                      </a:rPr>
                      <m:t>𝑥</m:t>
                    </m:r>
                  </m:oMath>
                </a14:m>
                <a:r>
                  <a:rPr lang="zh-CN" altLang="en-US" dirty="0"/>
                  <a:t>。</a:t>
                </a:r>
                <a:endParaRPr lang="en-US" altLang="zh-CN" dirty="0"/>
              </a:p>
              <a:p>
                <a:pPr>
                  <a:lnSpc>
                    <a:spcPct val="150000"/>
                  </a:lnSpc>
                </a:pPr>
                <a:r>
                  <a:rPr lang="zh-CN" altLang="en-US" dirty="0">
                    <a:solidFill>
                      <a:srgbClr val="0033CC"/>
                    </a:solidFill>
                  </a:rPr>
                  <a:t>输出：</a:t>
                </a:r>
                <a:r>
                  <a:rPr lang="zh-CN" altLang="en-US" dirty="0"/>
                  <a:t>实例</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的</m:t>
                    </m:r>
                  </m:oMath>
                </a14:m>
                <a:r>
                  <a:rPr lang="zh-CN" altLang="en-US" dirty="0"/>
                  <a:t>分类。</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3214150"/>
              </a:xfrm>
              <a:prstGeom prst="rect">
                <a:avLst/>
              </a:prstGeom>
              <a:blipFill>
                <a:blip r:embed="rId3"/>
                <a:stretch>
                  <a:fillRect l="-803" b="-34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747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580415"/>
          </a:xfrm>
          <a:prstGeom prst="rect">
            <a:avLst/>
          </a:prstGeom>
          <a:noFill/>
        </p:spPr>
        <p:txBody>
          <a:bodyPr wrap="square">
            <a:spAutoFit/>
          </a:bodyPr>
          <a:lstStyle/>
          <a:p>
            <a:pPr>
              <a:lnSpc>
                <a:spcPct val="150000"/>
              </a:lnSpc>
            </a:pPr>
            <a:r>
              <a:rPr lang="zh-CN" altLang="en-US" b="1" dirty="0">
                <a:solidFill>
                  <a:schemeClr val="tx1"/>
                </a:solidFill>
              </a:rPr>
              <a:t>（</a:t>
            </a:r>
            <a:r>
              <a:rPr lang="en-US" altLang="zh-CN" b="1" dirty="0">
                <a:solidFill>
                  <a:schemeClr val="tx1"/>
                </a:solidFill>
              </a:rPr>
              <a:t>1</a:t>
            </a:r>
            <a:r>
              <a:rPr lang="zh-CN" altLang="en-US" b="1" dirty="0">
                <a:solidFill>
                  <a:schemeClr val="tx1"/>
                </a:solidFill>
              </a:rPr>
              <a:t>）计算先验概率及条件概率</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1BEAE2B-4D39-7369-B785-CB0698500EBE}"/>
                  </a:ext>
                </a:extLst>
              </p:cNvPr>
              <p:cNvSpPr txBox="1"/>
              <p:nvPr/>
            </p:nvSpPr>
            <p:spPr>
              <a:xfrm>
                <a:off x="2293256" y="2238828"/>
                <a:ext cx="4339773" cy="7512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𝑁</m:t>
                          </m:r>
                        </m:den>
                      </m:f>
                      <m:r>
                        <a:rPr lang="en-US" altLang="zh-CN" b="0" i="0"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E1BEAE2B-4D39-7369-B785-CB0698500EBE}"/>
                  </a:ext>
                </a:extLst>
              </p:cNvPr>
              <p:cNvSpPr txBox="1">
                <a:spLocks noRot="1" noChangeAspect="1" noMove="1" noResize="1" noEditPoints="1" noAdjustHandles="1" noChangeArrowheads="1" noChangeShapeType="1" noTextEdit="1"/>
              </p:cNvSpPr>
              <p:nvPr/>
            </p:nvSpPr>
            <p:spPr>
              <a:xfrm>
                <a:off x="2293256" y="2238828"/>
                <a:ext cx="4339773" cy="7512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3E38BF-24A7-D7E0-6324-BC56A0460145}"/>
                  </a:ext>
                </a:extLst>
              </p:cNvPr>
              <p:cNvSpPr txBox="1"/>
              <p:nvPr/>
            </p:nvSpPr>
            <p:spPr>
              <a:xfrm>
                <a:off x="6633029" y="2485571"/>
                <a:ext cx="1800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r>
                        <a:rPr lang="en-US" altLang="zh-CN" b="0" i="1" smtClean="0">
                          <a:latin typeface="Cambria Math" panose="02040503050406030204" pitchFamily="18" charset="0"/>
                        </a:rPr>
                        <m:t>𝐾</m:t>
                      </m:r>
                    </m:oMath>
                  </m:oMathPara>
                </a14:m>
                <a:endParaRPr lang="zh-CN" altLang="en-US" dirty="0"/>
              </a:p>
            </p:txBody>
          </p:sp>
        </mc:Choice>
        <mc:Fallback xmlns="">
          <p:sp>
            <p:nvSpPr>
              <p:cNvPr id="4" name="文本框 3">
                <a:extLst>
                  <a:ext uri="{FF2B5EF4-FFF2-40B4-BE49-F238E27FC236}">
                    <a16:creationId xmlns:a16="http://schemas.microsoft.com/office/drawing/2014/main" id="{0A3E38BF-24A7-D7E0-6324-BC56A0460145}"/>
                  </a:ext>
                </a:extLst>
              </p:cNvPr>
              <p:cNvSpPr txBox="1">
                <a:spLocks noRot="1" noChangeAspect="1" noMove="1" noResize="1" noEditPoints="1" noAdjustHandles="1" noChangeArrowheads="1" noChangeShapeType="1" noTextEdit="1"/>
              </p:cNvSpPr>
              <p:nvPr/>
            </p:nvSpPr>
            <p:spPr>
              <a:xfrm>
                <a:off x="6633029" y="2485571"/>
                <a:ext cx="1800301" cy="369332"/>
              </a:xfrm>
              <a:prstGeom prst="rect">
                <a:avLst/>
              </a:prstGeom>
              <a:blipFill>
                <a:blip r:embed="rId4"/>
                <a:stretch>
                  <a:fillRect l="-3390" r="-3051"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53EDDE-90FF-047A-CDB6-883A2F0525FA}"/>
                  </a:ext>
                </a:extLst>
              </p:cNvPr>
              <p:cNvSpPr txBox="1"/>
              <p:nvPr/>
            </p:nvSpPr>
            <p:spPr>
              <a:xfrm>
                <a:off x="1589313" y="3360171"/>
                <a:ext cx="8476344" cy="921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𝑗</m:t>
                                      </m:r>
                                    </m:e>
                                  </m:d>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i="1">
                                  <a:latin typeface="Cambria Math" panose="02040503050406030204" pitchFamily="18" charset="0"/>
                                </a:rPr>
                                <m:t>)</m:t>
                              </m:r>
                            </m:e>
                          </m:nary>
                        </m:den>
                      </m:f>
                      <m:r>
                        <a:rPr lang="en-US" altLang="zh-CN" b="0" i="0"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3153EDDE-90FF-047A-CDB6-883A2F0525FA}"/>
                  </a:ext>
                </a:extLst>
              </p:cNvPr>
              <p:cNvSpPr txBox="1">
                <a:spLocks noRot="1" noChangeAspect="1" noMove="1" noResize="1" noEditPoints="1" noAdjustHandles="1" noChangeArrowheads="1" noChangeShapeType="1" noTextEdit="1"/>
              </p:cNvSpPr>
              <p:nvPr/>
            </p:nvSpPr>
            <p:spPr>
              <a:xfrm>
                <a:off x="1589313" y="3360171"/>
                <a:ext cx="8476344" cy="9213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B3BA7F-2E17-F16C-4CAF-93540F40C190}"/>
                  </a:ext>
                </a:extLst>
              </p:cNvPr>
              <p:cNvSpPr txBox="1"/>
              <p:nvPr/>
            </p:nvSpPr>
            <p:spPr>
              <a:xfrm>
                <a:off x="2503715" y="4815809"/>
                <a:ext cx="1757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79B3BA7F-2E17-F16C-4CAF-93540F40C190}"/>
                  </a:ext>
                </a:extLst>
              </p:cNvPr>
              <p:cNvSpPr txBox="1">
                <a:spLocks noRot="1" noChangeAspect="1" noMove="1" noResize="1" noEditPoints="1" noAdjustHandles="1" noChangeArrowheads="1" noChangeShapeType="1" noTextEdit="1"/>
              </p:cNvSpPr>
              <p:nvPr/>
            </p:nvSpPr>
            <p:spPr>
              <a:xfrm>
                <a:off x="2503715" y="4815809"/>
                <a:ext cx="1757211" cy="369332"/>
              </a:xfrm>
              <a:prstGeom prst="rect">
                <a:avLst/>
              </a:prstGeom>
              <a:blipFill>
                <a:blip r:embed="rId6"/>
                <a:stretch>
                  <a:fillRect l="-5208" b="-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63D0C03-F8E0-DCF6-BA85-415C7FDF816E}"/>
                  </a:ext>
                </a:extLst>
              </p:cNvPr>
              <p:cNvSpPr txBox="1"/>
              <p:nvPr/>
            </p:nvSpPr>
            <p:spPr>
              <a:xfrm>
                <a:off x="4673600" y="4815809"/>
                <a:ext cx="18161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=1,2,…,</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663D0C03-F8E0-DCF6-BA85-415C7FDF816E}"/>
                  </a:ext>
                </a:extLst>
              </p:cNvPr>
              <p:cNvSpPr txBox="1">
                <a:spLocks noRot="1" noChangeAspect="1" noMove="1" noResize="1" noEditPoints="1" noAdjustHandles="1" noChangeArrowheads="1" noChangeShapeType="1" noTextEdit="1"/>
              </p:cNvSpPr>
              <p:nvPr/>
            </p:nvSpPr>
            <p:spPr>
              <a:xfrm>
                <a:off x="4673600" y="4815809"/>
                <a:ext cx="1816138" cy="399084"/>
              </a:xfrm>
              <a:prstGeom prst="rect">
                <a:avLst/>
              </a:prstGeom>
              <a:blipFill>
                <a:blip r:embed="rId7"/>
                <a:stretch>
                  <a:fillRect l="-3356"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1D74D18-A8A1-34AE-19E7-4D8CF2F3D907}"/>
                  </a:ext>
                </a:extLst>
              </p:cNvPr>
              <p:cNvSpPr txBox="1"/>
              <p:nvPr/>
            </p:nvSpPr>
            <p:spPr>
              <a:xfrm>
                <a:off x="6902412" y="4815809"/>
                <a:ext cx="1800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r>
                        <a:rPr lang="en-US" altLang="zh-CN" b="0" i="1" smtClean="0">
                          <a:latin typeface="Cambria Math" panose="02040503050406030204" pitchFamily="18" charset="0"/>
                        </a:rPr>
                        <m:t>𝐾</m:t>
                      </m:r>
                    </m:oMath>
                  </m:oMathPara>
                </a14:m>
                <a:endParaRPr lang="zh-CN" altLang="en-US" dirty="0"/>
              </a:p>
            </p:txBody>
          </p:sp>
        </mc:Choice>
        <mc:Fallback xmlns="">
          <p:sp>
            <p:nvSpPr>
              <p:cNvPr id="8" name="文本框 7">
                <a:extLst>
                  <a:ext uri="{FF2B5EF4-FFF2-40B4-BE49-F238E27FC236}">
                    <a16:creationId xmlns:a16="http://schemas.microsoft.com/office/drawing/2014/main" id="{61D74D18-A8A1-34AE-19E7-4D8CF2F3D907}"/>
                  </a:ext>
                </a:extLst>
              </p:cNvPr>
              <p:cNvSpPr txBox="1">
                <a:spLocks noRot="1" noChangeAspect="1" noMove="1" noResize="1" noEditPoints="1" noAdjustHandles="1" noChangeArrowheads="1" noChangeShapeType="1" noTextEdit="1"/>
              </p:cNvSpPr>
              <p:nvPr/>
            </p:nvSpPr>
            <p:spPr>
              <a:xfrm>
                <a:off x="6902412" y="4815809"/>
                <a:ext cx="1800301" cy="369332"/>
              </a:xfrm>
              <a:prstGeom prst="rect">
                <a:avLst/>
              </a:prstGeom>
              <a:blipFill>
                <a:blip r:embed="rId8"/>
                <a:stretch>
                  <a:fillRect l="-3378" r="-2703" b="-9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6742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510277"/>
                <a:ext cx="11389179" cy="615746"/>
              </a:xfrm>
              <a:prstGeom prst="rect">
                <a:avLst/>
              </a:prstGeom>
              <a:noFill/>
            </p:spPr>
            <p:txBody>
              <a:bodyPr wrap="square">
                <a:spAutoFit/>
              </a:bodyPr>
              <a:lstStyle/>
              <a:p>
                <a:pPr>
                  <a:lnSpc>
                    <a:spcPct val="150000"/>
                  </a:lnSpc>
                </a:pPr>
                <a:r>
                  <a:rPr lang="zh-CN" altLang="en-US" b="1" dirty="0">
                    <a:solidFill>
                      <a:schemeClr val="tx1"/>
                    </a:solidFill>
                  </a:rPr>
                  <a:t>（</a:t>
                </a:r>
                <a:r>
                  <a:rPr lang="en-US" altLang="zh-CN" b="1" dirty="0"/>
                  <a:t>2</a:t>
                </a:r>
                <a:r>
                  <a:rPr lang="zh-CN" altLang="en-US" b="1" dirty="0">
                    <a:solidFill>
                      <a:schemeClr val="tx1"/>
                    </a:solidFill>
                  </a:rPr>
                  <a:t>）</a:t>
                </a:r>
                <a:r>
                  <a:rPr lang="zh-CN" altLang="en-US" b="1" dirty="0"/>
                  <a:t>对于给定的实例</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p>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t>，计算</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510277"/>
                <a:ext cx="11389179" cy="615746"/>
              </a:xfrm>
              <a:prstGeom prst="rect">
                <a:avLst/>
              </a:prstGeom>
              <a:blipFill>
                <a:blip r:embed="rId3"/>
                <a:stretch>
                  <a:fillRect l="-803" b="-207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1BEAE2B-4D39-7369-B785-CB0698500EBE}"/>
                  </a:ext>
                </a:extLst>
              </p:cNvPr>
              <p:cNvSpPr txBox="1"/>
              <p:nvPr/>
            </p:nvSpPr>
            <p:spPr>
              <a:xfrm>
                <a:off x="1440315" y="2228393"/>
                <a:ext cx="6908801" cy="1050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𝑘</m:t>
                              </m:r>
                            </m:sub>
                          </m:sSub>
                        </m:e>
                      </m:d>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𝑃</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b="1" i="1" smtClean="0">
                              <a:latin typeface="Cambria Math" panose="02040503050406030204" pitchFamily="18" charset="0"/>
                            </a:rPr>
                            <m:t>)</m:t>
                          </m:r>
                        </m:e>
                      </m:nary>
                      <m:r>
                        <a:rPr lang="en-US" altLang="zh-CN" b="0" i="0"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E1BEAE2B-4D39-7369-B785-CB0698500EBE}"/>
                  </a:ext>
                </a:extLst>
              </p:cNvPr>
              <p:cNvSpPr txBox="1">
                <a:spLocks noRot="1" noChangeAspect="1" noMove="1" noResize="1" noEditPoints="1" noAdjustHandles="1" noChangeArrowheads="1" noChangeShapeType="1" noTextEdit="1"/>
              </p:cNvSpPr>
              <p:nvPr/>
            </p:nvSpPr>
            <p:spPr>
              <a:xfrm>
                <a:off x="1440315" y="2228393"/>
                <a:ext cx="6908801" cy="10500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3E38BF-24A7-D7E0-6324-BC56A0460145}"/>
                  </a:ext>
                </a:extLst>
              </p:cNvPr>
              <p:cNvSpPr txBox="1"/>
              <p:nvPr/>
            </p:nvSpPr>
            <p:spPr>
              <a:xfrm>
                <a:off x="7844971" y="2568742"/>
                <a:ext cx="1800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=1,2,…,</m:t>
                      </m:r>
                      <m:r>
                        <a:rPr lang="en-US" altLang="zh-CN" b="0" i="1" smtClean="0">
                          <a:latin typeface="Cambria Math" panose="02040503050406030204" pitchFamily="18" charset="0"/>
                        </a:rPr>
                        <m:t>𝐾</m:t>
                      </m:r>
                    </m:oMath>
                  </m:oMathPara>
                </a14:m>
                <a:endParaRPr lang="zh-CN" altLang="en-US" dirty="0"/>
              </a:p>
            </p:txBody>
          </p:sp>
        </mc:Choice>
        <mc:Fallback xmlns="">
          <p:sp>
            <p:nvSpPr>
              <p:cNvPr id="4" name="文本框 3">
                <a:extLst>
                  <a:ext uri="{FF2B5EF4-FFF2-40B4-BE49-F238E27FC236}">
                    <a16:creationId xmlns:a16="http://schemas.microsoft.com/office/drawing/2014/main" id="{0A3E38BF-24A7-D7E0-6324-BC56A0460145}"/>
                  </a:ext>
                </a:extLst>
              </p:cNvPr>
              <p:cNvSpPr txBox="1">
                <a:spLocks noRot="1" noChangeAspect="1" noMove="1" noResize="1" noEditPoints="1" noAdjustHandles="1" noChangeArrowheads="1" noChangeShapeType="1" noTextEdit="1"/>
              </p:cNvSpPr>
              <p:nvPr/>
            </p:nvSpPr>
            <p:spPr>
              <a:xfrm>
                <a:off x="7844971" y="2568742"/>
                <a:ext cx="1800301" cy="369332"/>
              </a:xfrm>
              <a:prstGeom prst="rect">
                <a:avLst/>
              </a:prstGeom>
              <a:blipFill>
                <a:blip r:embed="rId5"/>
                <a:stretch>
                  <a:fillRect l="-3390" r="-2712"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7927E67-EA57-A97F-F7B5-5788D6E58862}"/>
                  </a:ext>
                </a:extLst>
              </p:cNvPr>
              <p:cNvSpPr txBox="1"/>
              <p:nvPr/>
            </p:nvSpPr>
            <p:spPr>
              <a:xfrm>
                <a:off x="442686" y="3389871"/>
                <a:ext cx="11389179" cy="580415"/>
              </a:xfrm>
              <a:prstGeom prst="rect">
                <a:avLst/>
              </a:prstGeom>
              <a:noFill/>
            </p:spPr>
            <p:txBody>
              <a:bodyPr wrap="square">
                <a:spAutoFit/>
              </a:bodyPr>
              <a:lstStyle/>
              <a:p>
                <a:pPr>
                  <a:lnSpc>
                    <a:spcPct val="150000"/>
                  </a:lnSpc>
                </a:pPr>
                <a:r>
                  <a:rPr lang="zh-CN" altLang="en-US" b="1" dirty="0">
                    <a:solidFill>
                      <a:schemeClr val="tx1"/>
                    </a:solidFill>
                  </a:rPr>
                  <a:t>（</a:t>
                </a:r>
                <a:r>
                  <a:rPr lang="en-US" altLang="zh-CN" b="1" dirty="0"/>
                  <a:t>3</a:t>
                </a:r>
                <a:r>
                  <a:rPr lang="zh-CN" altLang="en-US" b="1" dirty="0">
                    <a:solidFill>
                      <a:schemeClr val="tx1"/>
                    </a:solidFill>
                  </a:rPr>
                  <a:t>）</a:t>
                </a:r>
                <a:r>
                  <a:rPr lang="zh-CN" altLang="en-US" b="1" dirty="0"/>
                  <a:t>确实实例</a:t>
                </a:r>
                <a14:m>
                  <m:oMath xmlns:m="http://schemas.openxmlformats.org/officeDocument/2006/math">
                    <m:r>
                      <a:rPr lang="en-US" altLang="zh-CN" b="0" i="1" smtClean="0">
                        <a:latin typeface="Cambria Math" panose="02040503050406030204" pitchFamily="18" charset="0"/>
                      </a:rPr>
                      <m:t>𝑥</m:t>
                    </m:r>
                  </m:oMath>
                </a14:m>
                <a:r>
                  <a:rPr lang="zh-CN" altLang="en-US" b="1" dirty="0"/>
                  <a:t>的类</a:t>
                </a:r>
              </a:p>
            </p:txBody>
          </p:sp>
        </mc:Choice>
        <mc:Fallback xmlns="">
          <p:sp>
            <p:nvSpPr>
              <p:cNvPr id="10" name="文本框 9">
                <a:extLst>
                  <a:ext uri="{FF2B5EF4-FFF2-40B4-BE49-F238E27FC236}">
                    <a16:creationId xmlns:a16="http://schemas.microsoft.com/office/drawing/2014/main" id="{77927E67-EA57-A97F-F7B5-5788D6E58862}"/>
                  </a:ext>
                </a:extLst>
              </p:cNvPr>
              <p:cNvSpPr txBox="1">
                <a:spLocks noRot="1" noChangeAspect="1" noMove="1" noResize="1" noEditPoints="1" noAdjustHandles="1" noChangeArrowheads="1" noChangeShapeType="1" noTextEdit="1"/>
              </p:cNvSpPr>
              <p:nvPr/>
            </p:nvSpPr>
            <p:spPr>
              <a:xfrm>
                <a:off x="442686" y="3389871"/>
                <a:ext cx="11389179" cy="580415"/>
              </a:xfrm>
              <a:prstGeom prst="rect">
                <a:avLst/>
              </a:prstGeom>
              <a:blipFill>
                <a:blip r:embed="rId6"/>
                <a:stretch>
                  <a:fillRect l="-857"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F68F0E9-771D-F28C-7F00-354DEDF997F7}"/>
                  </a:ext>
                </a:extLst>
              </p:cNvPr>
              <p:cNvSpPr txBox="1"/>
              <p:nvPr/>
            </p:nvSpPr>
            <p:spPr>
              <a:xfrm>
                <a:off x="2600324" y="4352350"/>
                <a:ext cx="6908801" cy="1050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e>
                      </m:func>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𝑃</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𝑗</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𝑘</m:t>
                              </m:r>
                            </m:sub>
                          </m:sSub>
                          <m:r>
                            <a:rPr lang="en-US" altLang="zh-CN" b="1" i="1" smtClean="0">
                              <a:latin typeface="Cambria Math" panose="02040503050406030204" pitchFamily="18" charset="0"/>
                            </a:rPr>
                            <m:t>)</m:t>
                          </m:r>
                        </m:e>
                      </m:nary>
                    </m:oMath>
                  </m:oMathPara>
                </a14:m>
                <a:endParaRPr lang="zh-CN" altLang="en-US" dirty="0"/>
              </a:p>
            </p:txBody>
          </p:sp>
        </mc:Choice>
        <mc:Fallback xmlns="">
          <p:sp>
            <p:nvSpPr>
              <p:cNvPr id="11" name="文本框 10">
                <a:extLst>
                  <a:ext uri="{FF2B5EF4-FFF2-40B4-BE49-F238E27FC236}">
                    <a16:creationId xmlns:a16="http://schemas.microsoft.com/office/drawing/2014/main" id="{0F68F0E9-771D-F28C-7F00-354DEDF997F7}"/>
                  </a:ext>
                </a:extLst>
              </p:cNvPr>
              <p:cNvSpPr txBox="1">
                <a:spLocks noRot="1" noChangeAspect="1" noMove="1" noResize="1" noEditPoints="1" noAdjustHandles="1" noChangeArrowheads="1" noChangeShapeType="1" noTextEdit="1"/>
              </p:cNvSpPr>
              <p:nvPr/>
            </p:nvSpPr>
            <p:spPr>
              <a:xfrm>
                <a:off x="2600324" y="4352350"/>
                <a:ext cx="6908801" cy="105003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118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293688" y="1313181"/>
            <a:ext cx="11266941" cy="677863"/>
          </a:xfrm>
        </p:spPr>
        <p:txBody>
          <a:bodyPr/>
          <a:lstStyle/>
          <a:p>
            <a:pPr marL="0" indent="457200">
              <a:lnSpc>
                <a:spcPct val="150000"/>
              </a:lnSpc>
              <a:buNone/>
            </a:pPr>
            <a:r>
              <a:rPr lang="zh-CN" altLang="en-US" sz="2400" dirty="0"/>
              <a:t>条件概率</a:t>
            </a:r>
          </a:p>
          <a:p>
            <a:pPr marL="0" indent="457200">
              <a:lnSpc>
                <a:spcPct val="150000"/>
              </a:lnSpc>
              <a:buNone/>
            </a:pPr>
            <a:endParaRPr lang="zh-CN" altLang="en-US" sz="24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A70FB6A-1069-5C8E-6613-2793A2E63C16}"/>
                  </a:ext>
                </a:extLst>
              </p:cNvPr>
              <p:cNvSpPr txBox="1"/>
              <p:nvPr/>
            </p:nvSpPr>
            <p:spPr>
              <a:xfrm>
                <a:off x="3149600" y="1972678"/>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oMath>
                  </m:oMathPara>
                </a14:m>
                <a:endParaRPr lang="en-US" altLang="zh-CN" sz="2400" dirty="0"/>
              </a:p>
            </p:txBody>
          </p:sp>
        </mc:Choice>
        <mc:Fallback xmlns="">
          <p:sp>
            <p:nvSpPr>
              <p:cNvPr id="7" name="文本框 6">
                <a:extLst>
                  <a:ext uri="{FF2B5EF4-FFF2-40B4-BE49-F238E27FC236}">
                    <a16:creationId xmlns:a16="http://schemas.microsoft.com/office/drawing/2014/main" id="{DA70FB6A-1069-5C8E-6613-2793A2E63C16}"/>
                  </a:ext>
                </a:extLst>
              </p:cNvPr>
              <p:cNvSpPr txBox="1">
                <a:spLocks noRot="1" noChangeAspect="1" noMove="1" noResize="1" noEditPoints="1" noAdjustHandles="1" noChangeArrowheads="1" noChangeShapeType="1" noTextEdit="1"/>
              </p:cNvSpPr>
              <p:nvPr/>
            </p:nvSpPr>
            <p:spPr>
              <a:xfrm>
                <a:off x="3149600" y="1972678"/>
                <a:ext cx="6096000" cy="646331"/>
              </a:xfrm>
              <a:prstGeom prst="rect">
                <a:avLst/>
              </a:prstGeom>
              <a:blipFill>
                <a:blip r:embed="rId3"/>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54DC9A5-F7BD-15BB-51F3-153A140F99FA}"/>
              </a:ext>
            </a:extLst>
          </p:cNvPr>
          <p:cNvSpPr txBox="1"/>
          <p:nvPr/>
        </p:nvSpPr>
        <p:spPr>
          <a:xfrm>
            <a:off x="293688" y="2631843"/>
            <a:ext cx="6096000" cy="580415"/>
          </a:xfrm>
          <a:prstGeom prst="rect">
            <a:avLst/>
          </a:prstGeom>
          <a:noFill/>
        </p:spPr>
        <p:txBody>
          <a:bodyPr wrap="square">
            <a:spAutoFit/>
          </a:bodyPr>
          <a:lstStyle/>
          <a:p>
            <a:pPr marL="400050" lvl="1" indent="0" fontAlgn="auto">
              <a:lnSpc>
                <a:spcPct val="150000"/>
              </a:lnSpc>
              <a:spcAft>
                <a:spcPts val="0"/>
              </a:spcAft>
              <a:buNone/>
            </a:pPr>
            <a:r>
              <a:rPr lang="zh-CN" altLang="en-US" sz="2400" dirty="0"/>
              <a:t>对以上公式稍稍变换可得</a:t>
            </a:r>
            <a:endParaRPr lang="en-US" altLang="zh-CN" sz="2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6E56FD-F444-C386-5F00-A4A37777CB29}"/>
                  </a:ext>
                </a:extLst>
              </p:cNvPr>
              <p:cNvSpPr txBox="1"/>
              <p:nvPr/>
            </p:nvSpPr>
            <p:spPr>
              <a:xfrm>
                <a:off x="3149600" y="3219293"/>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𝐵</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𝑃</m:t>
                      </m:r>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𝐴</m:t>
                      </m:r>
                      <m:r>
                        <a:rPr lang="en-US" altLang="zh-CN" sz="2400" i="1" dirty="0">
                          <a:latin typeface="Cambria Math" panose="02040503050406030204" pitchFamily="18" charset="0"/>
                        </a:rPr>
                        <m:t>)</m:t>
                      </m:r>
                    </m:oMath>
                  </m:oMathPara>
                </a14:m>
                <a:endParaRPr lang="en-US" altLang="zh-CN" sz="2400" dirty="0"/>
              </a:p>
            </p:txBody>
          </p:sp>
        </mc:Choice>
        <mc:Fallback xmlns="">
          <p:sp>
            <p:nvSpPr>
              <p:cNvPr id="12" name="文本框 11">
                <a:extLst>
                  <a:ext uri="{FF2B5EF4-FFF2-40B4-BE49-F238E27FC236}">
                    <a16:creationId xmlns:a16="http://schemas.microsoft.com/office/drawing/2014/main" id="{8C6E56FD-F444-C386-5F00-A4A37777CB29}"/>
                  </a:ext>
                </a:extLst>
              </p:cNvPr>
              <p:cNvSpPr txBox="1">
                <a:spLocks noRot="1" noChangeAspect="1" noMove="1" noResize="1" noEditPoints="1" noAdjustHandles="1" noChangeArrowheads="1" noChangeShapeType="1" noTextEdit="1"/>
              </p:cNvSpPr>
              <p:nvPr/>
            </p:nvSpPr>
            <p:spPr>
              <a:xfrm>
                <a:off x="3149600" y="3219293"/>
                <a:ext cx="6096000" cy="646331"/>
              </a:xfrm>
              <a:prstGeom prst="rect">
                <a:avLst/>
              </a:prstGeom>
              <a:blipFill>
                <a:blip r:embed="rId4"/>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C0E5473-CD40-6F52-D52D-86452345A79C}"/>
              </a:ext>
            </a:extLst>
          </p:cNvPr>
          <p:cNvSpPr txBox="1"/>
          <p:nvPr/>
        </p:nvSpPr>
        <p:spPr>
          <a:xfrm>
            <a:off x="293688" y="3854621"/>
            <a:ext cx="11523662" cy="580415"/>
          </a:xfrm>
          <a:prstGeom prst="rect">
            <a:avLst/>
          </a:prstGeom>
          <a:noFill/>
        </p:spPr>
        <p:txBody>
          <a:bodyPr wrap="square">
            <a:spAutoFit/>
          </a:bodyPr>
          <a:lstStyle/>
          <a:p>
            <a:pPr marL="400050" lvl="1" indent="0" fontAlgn="auto">
              <a:lnSpc>
                <a:spcPct val="150000"/>
              </a:lnSpc>
              <a:spcAft>
                <a:spcPts val="0"/>
              </a:spcAft>
              <a:buNone/>
            </a:pPr>
            <a:r>
              <a:rPr lang="zh-CN" altLang="en-US" sz="2400" dirty="0"/>
              <a:t>由上式可推知</a:t>
            </a:r>
            <a:endParaRPr lang="en-US" altLang="zh-CN" sz="2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8DB4781-CD9C-DB02-227C-6696775E1572}"/>
                  </a:ext>
                </a:extLst>
              </p:cNvPr>
              <p:cNvSpPr txBox="1"/>
              <p:nvPr/>
            </p:nvSpPr>
            <p:spPr>
              <a:xfrm>
                <a:off x="3149600" y="4442205"/>
                <a:ext cx="6096000" cy="646331"/>
              </a:xfrm>
              <a:prstGeom prst="rect">
                <a:avLst/>
              </a:prstGeom>
              <a:noFill/>
            </p:spPr>
            <p:txBody>
              <a:bodyPr wrap="square">
                <a:spAutoFit/>
              </a:bodyPr>
              <a:lstStyle/>
              <a:p>
                <a:pPr marL="400050" lvl="1" indent="0" fontAlgn="auto">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e>
                          <m:r>
                            <a:rPr lang="en-US" altLang="zh-CN" sz="2400" b="0" i="1" smtClean="0">
                              <a:latin typeface="Cambria Math" panose="02040503050406030204" pitchFamily="18" charset="0"/>
                            </a:rPr>
                            <m:t>𝐵</m:t>
                          </m:r>
                        </m:e>
                      </m:d>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𝐵</m:t>
                          </m:r>
                        </m:e>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oMath>
                  </m:oMathPara>
                </a14:m>
                <a:endParaRPr lang="en-US" altLang="zh-CN" sz="2400" dirty="0"/>
              </a:p>
            </p:txBody>
          </p:sp>
        </mc:Choice>
        <mc:Fallback xmlns="">
          <p:sp>
            <p:nvSpPr>
              <p:cNvPr id="16" name="文本框 15">
                <a:extLst>
                  <a:ext uri="{FF2B5EF4-FFF2-40B4-BE49-F238E27FC236}">
                    <a16:creationId xmlns:a16="http://schemas.microsoft.com/office/drawing/2014/main" id="{B8DB4781-CD9C-DB02-227C-6696775E1572}"/>
                  </a:ext>
                </a:extLst>
              </p:cNvPr>
              <p:cNvSpPr txBox="1">
                <a:spLocks noRot="1" noChangeAspect="1" noMove="1" noResize="1" noEditPoints="1" noAdjustHandles="1" noChangeArrowheads="1" noChangeShapeType="1" noTextEdit="1"/>
              </p:cNvSpPr>
              <p:nvPr/>
            </p:nvSpPr>
            <p:spPr>
              <a:xfrm>
                <a:off x="3149600" y="4442205"/>
                <a:ext cx="6096000" cy="64633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666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1733167"/>
              </a:xfrm>
              <a:prstGeom prst="rect">
                <a:avLst/>
              </a:prstGeom>
              <a:noFill/>
            </p:spPr>
            <p:txBody>
              <a:bodyPr wrap="square">
                <a:spAutoFit/>
              </a:bodyPr>
              <a:lstStyle/>
              <a:p>
                <a:pPr>
                  <a:lnSpc>
                    <a:spcPct val="150000"/>
                  </a:lnSpc>
                </a:pPr>
                <a:r>
                  <a:rPr lang="zh-CN" altLang="en-US" b="1" dirty="0"/>
                  <a:t>例子：</a:t>
                </a:r>
                <a:r>
                  <a:rPr lang="zh-CN" altLang="en-US" dirty="0"/>
                  <a:t>试由下表的训练数据学习一个朴素贝叶斯分类器并确定</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(2,</m:t>
                        </m:r>
                        <m:r>
                          <a:rPr lang="en-US" altLang="zh-CN" i="1">
                            <a:latin typeface="Cambria Math" panose="02040503050406030204" pitchFamily="18" charset="0"/>
                          </a:rPr>
                          <m:t>𝑆</m:t>
                        </m:r>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t>的类标记</a:t>
                </a:r>
                <a14:m>
                  <m:oMath xmlns:m="http://schemas.openxmlformats.org/officeDocument/2006/math">
                    <m:r>
                      <a:rPr lang="en-US" altLang="zh-CN" b="0" i="1" smtClean="0">
                        <a:latin typeface="Cambria Math" panose="02040503050406030204" pitchFamily="18" charset="0"/>
                      </a:rPr>
                      <m:t>𝑦</m:t>
                    </m:r>
                    <m:r>
                      <a:rPr lang="zh-CN" altLang="en-US" i="1">
                        <a:latin typeface="Cambria Math" panose="02040503050406030204" pitchFamily="18" charset="0"/>
                      </a:rPr>
                      <m:t>。</m:t>
                    </m:r>
                  </m:oMath>
                </a14:m>
                <a:r>
                  <a:rPr lang="zh-CN" altLang="en-US" dirty="0"/>
                  <a:t>表中</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zh-CN" altLang="en-US" i="1" smtClean="0">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oMath>
                </a14:m>
                <a:r>
                  <a:rPr lang="zh-CN" altLang="en-US" dirty="0"/>
                  <a:t>为特征，取值的集合分别为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={1,2,3}</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𝑆</m:t>
                    </m:r>
                    <m:r>
                      <a:rPr lang="en-US" altLang="zh-CN" i="1">
                        <a:latin typeface="Cambria Math" panose="02040503050406030204" pitchFamily="18" charset="0"/>
                      </a:rPr>
                      <m:t>,</m:t>
                    </m:r>
                    <m:r>
                      <a:rPr lang="en-US" altLang="zh-CN" b="0" i="1" smtClean="0">
                        <a:latin typeface="Cambria Math" panose="02040503050406030204" pitchFamily="18" charset="0"/>
                      </a:rPr>
                      <m:t>𝑀</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i="1">
                        <a:latin typeface="Cambria Math" panose="02040503050406030204" pitchFamily="18" charset="0"/>
                      </a:rPr>
                      <m:t>}</m:t>
                    </m:r>
                  </m:oMath>
                </a14:m>
                <a:r>
                  <a:rPr lang="zh-CN" altLang="en-US" dirty="0"/>
                  <a:t>，</a:t>
                </a:r>
                <a14:m>
                  <m:oMath xmlns:m="http://schemas.openxmlformats.org/officeDocument/2006/math">
                    <m:r>
                      <a:rPr lang="en-US" altLang="zh-CN" b="0" i="1" dirty="0" smtClean="0">
                        <a:latin typeface="Cambria Math" panose="02040503050406030204" pitchFamily="18" charset="0"/>
                      </a:rPr>
                      <m:t>𝑌</m:t>
                    </m:r>
                  </m:oMath>
                </a14:m>
                <a:r>
                  <a:rPr lang="zh-CN" altLang="en-US" dirty="0"/>
                  <a:t>为类标记，</a:t>
                </a:r>
                <a:r>
                  <a:rPr lang="en-US" altLang="zh-CN" dirty="0"/>
                  <a:t> </a:t>
                </a:r>
                <a14:m>
                  <m:oMath xmlns:m="http://schemas.openxmlformats.org/officeDocument/2006/math">
                    <m:r>
                      <a:rPr lang="en-US" altLang="zh-CN" i="1" dirty="0">
                        <a:latin typeface="Cambria Math" panose="02040503050406030204" pitchFamily="18" charset="0"/>
                      </a:rPr>
                      <m:t>𝑌</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𝐶</m:t>
                    </m:r>
                    <m:r>
                      <a:rPr lang="en-US" altLang="zh-CN" b="0" i="1" dirty="0" smtClean="0">
                        <a:latin typeface="Cambria Math" panose="02040503050406030204" pitchFamily="18" charset="0"/>
                        <a:ea typeface="Cambria Math" panose="02040503050406030204" pitchFamily="18" charset="0"/>
                      </a:rPr>
                      <m:t>={1,−1}</m:t>
                    </m:r>
                  </m:oMath>
                </a14:m>
                <a:r>
                  <a:rPr lang="zh-CN" altLang="en-US" dirty="0"/>
                  <a:t>。</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1733167"/>
              </a:xfrm>
              <a:prstGeom prst="rect">
                <a:avLst/>
              </a:prstGeom>
              <a:blipFill>
                <a:blip r:embed="rId3"/>
                <a:stretch>
                  <a:fillRect l="-803" b="-73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4">
                <a:extLst>
                  <a:ext uri="{FF2B5EF4-FFF2-40B4-BE49-F238E27FC236}">
                    <a16:creationId xmlns:a16="http://schemas.microsoft.com/office/drawing/2014/main" id="{23002F9A-319A-13EA-F3AA-9BE6377333D2}"/>
                  </a:ext>
                </a:extLst>
              </p:cNvPr>
              <p:cNvGraphicFramePr>
                <a:graphicFrameLocks noGrp="1"/>
              </p:cNvGraphicFramePr>
              <p:nvPr>
                <p:extLst>
                  <p:ext uri="{D42A27DB-BD31-4B8C-83A1-F6EECF244321}">
                    <p14:modId xmlns:p14="http://schemas.microsoft.com/office/powerpoint/2010/main" val="4090373998"/>
                  </p:ext>
                </p:extLst>
              </p:nvPr>
            </p:nvGraphicFramePr>
            <p:xfrm>
              <a:off x="972457" y="3388042"/>
              <a:ext cx="10464800" cy="1808072"/>
            </p:xfrm>
            <a:graphic>
              <a:graphicData uri="http://schemas.openxmlformats.org/drawingml/2006/table">
                <a:tbl>
                  <a:tblPr firstRow="1" bandRow="1">
                    <a:tableStyleId>{C083E6E3-FA7D-4D7B-A595-EF9225AFEA82}</a:tableStyleId>
                  </a:tblPr>
                  <a:tblGrid>
                    <a:gridCol w="654050">
                      <a:extLst>
                        <a:ext uri="{9D8B030D-6E8A-4147-A177-3AD203B41FA5}">
                          <a16:colId xmlns:a16="http://schemas.microsoft.com/office/drawing/2014/main" val="2482979767"/>
                        </a:ext>
                      </a:extLst>
                    </a:gridCol>
                    <a:gridCol w="654050">
                      <a:extLst>
                        <a:ext uri="{9D8B030D-6E8A-4147-A177-3AD203B41FA5}">
                          <a16:colId xmlns:a16="http://schemas.microsoft.com/office/drawing/2014/main" val="1003793627"/>
                        </a:ext>
                      </a:extLst>
                    </a:gridCol>
                    <a:gridCol w="654050">
                      <a:extLst>
                        <a:ext uri="{9D8B030D-6E8A-4147-A177-3AD203B41FA5}">
                          <a16:colId xmlns:a16="http://schemas.microsoft.com/office/drawing/2014/main" val="844373026"/>
                        </a:ext>
                      </a:extLst>
                    </a:gridCol>
                    <a:gridCol w="654050">
                      <a:extLst>
                        <a:ext uri="{9D8B030D-6E8A-4147-A177-3AD203B41FA5}">
                          <a16:colId xmlns:a16="http://schemas.microsoft.com/office/drawing/2014/main" val="2333765610"/>
                        </a:ext>
                      </a:extLst>
                    </a:gridCol>
                    <a:gridCol w="654050">
                      <a:extLst>
                        <a:ext uri="{9D8B030D-6E8A-4147-A177-3AD203B41FA5}">
                          <a16:colId xmlns:a16="http://schemas.microsoft.com/office/drawing/2014/main" val="3525837165"/>
                        </a:ext>
                      </a:extLst>
                    </a:gridCol>
                    <a:gridCol w="654050">
                      <a:extLst>
                        <a:ext uri="{9D8B030D-6E8A-4147-A177-3AD203B41FA5}">
                          <a16:colId xmlns:a16="http://schemas.microsoft.com/office/drawing/2014/main" val="2549301877"/>
                        </a:ext>
                      </a:extLst>
                    </a:gridCol>
                    <a:gridCol w="654050">
                      <a:extLst>
                        <a:ext uri="{9D8B030D-6E8A-4147-A177-3AD203B41FA5}">
                          <a16:colId xmlns:a16="http://schemas.microsoft.com/office/drawing/2014/main" val="1253537091"/>
                        </a:ext>
                      </a:extLst>
                    </a:gridCol>
                    <a:gridCol w="654050">
                      <a:extLst>
                        <a:ext uri="{9D8B030D-6E8A-4147-A177-3AD203B41FA5}">
                          <a16:colId xmlns:a16="http://schemas.microsoft.com/office/drawing/2014/main" val="2131301079"/>
                        </a:ext>
                      </a:extLst>
                    </a:gridCol>
                    <a:gridCol w="654050">
                      <a:extLst>
                        <a:ext uri="{9D8B030D-6E8A-4147-A177-3AD203B41FA5}">
                          <a16:colId xmlns:a16="http://schemas.microsoft.com/office/drawing/2014/main" val="468109761"/>
                        </a:ext>
                      </a:extLst>
                    </a:gridCol>
                    <a:gridCol w="654050">
                      <a:extLst>
                        <a:ext uri="{9D8B030D-6E8A-4147-A177-3AD203B41FA5}">
                          <a16:colId xmlns:a16="http://schemas.microsoft.com/office/drawing/2014/main" val="690029259"/>
                        </a:ext>
                      </a:extLst>
                    </a:gridCol>
                    <a:gridCol w="654050">
                      <a:extLst>
                        <a:ext uri="{9D8B030D-6E8A-4147-A177-3AD203B41FA5}">
                          <a16:colId xmlns:a16="http://schemas.microsoft.com/office/drawing/2014/main" val="2259173781"/>
                        </a:ext>
                      </a:extLst>
                    </a:gridCol>
                    <a:gridCol w="654050">
                      <a:extLst>
                        <a:ext uri="{9D8B030D-6E8A-4147-A177-3AD203B41FA5}">
                          <a16:colId xmlns:a16="http://schemas.microsoft.com/office/drawing/2014/main" val="706881221"/>
                        </a:ext>
                      </a:extLst>
                    </a:gridCol>
                    <a:gridCol w="654050">
                      <a:extLst>
                        <a:ext uri="{9D8B030D-6E8A-4147-A177-3AD203B41FA5}">
                          <a16:colId xmlns:a16="http://schemas.microsoft.com/office/drawing/2014/main" val="2787992796"/>
                        </a:ext>
                      </a:extLst>
                    </a:gridCol>
                    <a:gridCol w="654050">
                      <a:extLst>
                        <a:ext uri="{9D8B030D-6E8A-4147-A177-3AD203B41FA5}">
                          <a16:colId xmlns:a16="http://schemas.microsoft.com/office/drawing/2014/main" val="4080554509"/>
                        </a:ext>
                      </a:extLst>
                    </a:gridCol>
                    <a:gridCol w="654050">
                      <a:extLst>
                        <a:ext uri="{9D8B030D-6E8A-4147-A177-3AD203B41FA5}">
                          <a16:colId xmlns:a16="http://schemas.microsoft.com/office/drawing/2014/main" val="685705447"/>
                        </a:ext>
                      </a:extLst>
                    </a:gridCol>
                    <a:gridCol w="654050">
                      <a:extLst>
                        <a:ext uri="{9D8B030D-6E8A-4147-A177-3AD203B41FA5}">
                          <a16:colId xmlns:a16="http://schemas.microsoft.com/office/drawing/2014/main" val="241401729"/>
                        </a:ext>
                      </a:extLst>
                    </a:gridCol>
                  </a:tblGrid>
                  <a:tr h="440511">
                    <a:tc>
                      <a:txBody>
                        <a:bodyPr/>
                        <a:lstStyle/>
                        <a:p>
                          <a:endParaRPr lang="zh-CN" altLang="en-US" sz="2000" dirty="0">
                            <a:solidFill>
                              <a:schemeClr val="tx1"/>
                            </a:solidFill>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4</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5</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6</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7</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8</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9</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10</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11</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12</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13</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14</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15</a:t>
                          </a:r>
                          <a:endParaRPr lang="zh-CN" altLang="en-US" sz="2000" dirty="0">
                            <a:solidFill>
                              <a:schemeClr val="tx1"/>
                            </a:solidFill>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8982780"/>
                      </a:ext>
                    </a:extLst>
                  </a:tr>
                  <a:tr h="463525">
                    <a:tc>
                      <a:txBody>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1</m:t>
                                        </m:r>
                                      </m:e>
                                    </m:d>
                                  </m:sup>
                                </m:sSup>
                              </m:oMath>
                            </m:oMathPara>
                          </a14:m>
                          <a:endParaRPr lang="zh-CN" altLang="en-US" sz="2000" dirty="0">
                            <a:solidFill>
                              <a:schemeClr val="tx1"/>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336705888"/>
                      </a:ext>
                    </a:extLst>
                  </a:tr>
                  <a:tr h="463525">
                    <a:tc>
                      <a:txBody>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𝑋</m:t>
                                    </m:r>
                                  </m:e>
                                  <m:sup>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2</m:t>
                                        </m:r>
                                      </m:e>
                                    </m:d>
                                  </m:sup>
                                </m:sSup>
                              </m:oMath>
                            </m:oMathPara>
                          </a14:m>
                          <a:endParaRPr lang="zh-CN" altLang="en-US" sz="2000" dirty="0">
                            <a:solidFill>
                              <a:schemeClr val="tx1"/>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850456783"/>
                      </a:ext>
                    </a:extLst>
                  </a:tr>
                  <a:tr h="440511">
                    <a:tc>
                      <a:txBody>
                        <a:bodyPr/>
                        <a:lstStyle/>
                        <a:p>
                          <a:pPr/>
                          <a14:m>
                            <m:oMathPara xmlns:m="http://schemas.openxmlformats.org/officeDocument/2006/math">
                              <m:oMathParaPr>
                                <m:jc m:val="left"/>
                              </m:oMathParaPr>
                              <m:oMath xmlns:m="http://schemas.openxmlformats.org/officeDocument/2006/math">
                                <m:r>
                                  <a:rPr lang="en-US" altLang="zh-CN" sz="2000" i="1" dirty="0" smtClean="0">
                                    <a:latin typeface="Cambria Math" panose="02040503050406030204" pitchFamily="18" charset="0"/>
                                  </a:rPr>
                                  <m:t>𝑌</m:t>
                                </m:r>
                              </m:oMath>
                            </m:oMathPara>
                          </a14:m>
                          <a:endParaRPr lang="zh-CN" altLang="en-US" sz="2000" dirty="0">
                            <a:solidFill>
                              <a:schemeClr val="tx1"/>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143785"/>
                      </a:ext>
                    </a:extLst>
                  </a:tr>
                </a:tbl>
              </a:graphicData>
            </a:graphic>
          </p:graphicFrame>
        </mc:Choice>
        <mc:Fallback xmlns="">
          <p:graphicFrame>
            <p:nvGraphicFramePr>
              <p:cNvPr id="3" name="表格 4">
                <a:extLst>
                  <a:ext uri="{FF2B5EF4-FFF2-40B4-BE49-F238E27FC236}">
                    <a16:creationId xmlns:a16="http://schemas.microsoft.com/office/drawing/2014/main" id="{23002F9A-319A-13EA-F3AA-9BE6377333D2}"/>
                  </a:ext>
                </a:extLst>
              </p:cNvPr>
              <p:cNvGraphicFramePr>
                <a:graphicFrameLocks noGrp="1"/>
              </p:cNvGraphicFramePr>
              <p:nvPr>
                <p:extLst>
                  <p:ext uri="{D42A27DB-BD31-4B8C-83A1-F6EECF244321}">
                    <p14:modId xmlns:p14="http://schemas.microsoft.com/office/powerpoint/2010/main" val="4090373998"/>
                  </p:ext>
                </p:extLst>
              </p:nvPr>
            </p:nvGraphicFramePr>
            <p:xfrm>
              <a:off x="972457" y="3388042"/>
              <a:ext cx="10464800" cy="1808072"/>
            </p:xfrm>
            <a:graphic>
              <a:graphicData uri="http://schemas.openxmlformats.org/drawingml/2006/table">
                <a:tbl>
                  <a:tblPr firstRow="1" bandRow="1">
                    <a:tableStyleId>{C083E6E3-FA7D-4D7B-A595-EF9225AFEA82}</a:tableStyleId>
                  </a:tblPr>
                  <a:tblGrid>
                    <a:gridCol w="654050">
                      <a:extLst>
                        <a:ext uri="{9D8B030D-6E8A-4147-A177-3AD203B41FA5}">
                          <a16:colId xmlns:a16="http://schemas.microsoft.com/office/drawing/2014/main" val="2482979767"/>
                        </a:ext>
                      </a:extLst>
                    </a:gridCol>
                    <a:gridCol w="654050">
                      <a:extLst>
                        <a:ext uri="{9D8B030D-6E8A-4147-A177-3AD203B41FA5}">
                          <a16:colId xmlns:a16="http://schemas.microsoft.com/office/drawing/2014/main" val="1003793627"/>
                        </a:ext>
                      </a:extLst>
                    </a:gridCol>
                    <a:gridCol w="654050">
                      <a:extLst>
                        <a:ext uri="{9D8B030D-6E8A-4147-A177-3AD203B41FA5}">
                          <a16:colId xmlns:a16="http://schemas.microsoft.com/office/drawing/2014/main" val="844373026"/>
                        </a:ext>
                      </a:extLst>
                    </a:gridCol>
                    <a:gridCol w="654050">
                      <a:extLst>
                        <a:ext uri="{9D8B030D-6E8A-4147-A177-3AD203B41FA5}">
                          <a16:colId xmlns:a16="http://schemas.microsoft.com/office/drawing/2014/main" val="2333765610"/>
                        </a:ext>
                      </a:extLst>
                    </a:gridCol>
                    <a:gridCol w="654050">
                      <a:extLst>
                        <a:ext uri="{9D8B030D-6E8A-4147-A177-3AD203B41FA5}">
                          <a16:colId xmlns:a16="http://schemas.microsoft.com/office/drawing/2014/main" val="3525837165"/>
                        </a:ext>
                      </a:extLst>
                    </a:gridCol>
                    <a:gridCol w="654050">
                      <a:extLst>
                        <a:ext uri="{9D8B030D-6E8A-4147-A177-3AD203B41FA5}">
                          <a16:colId xmlns:a16="http://schemas.microsoft.com/office/drawing/2014/main" val="2549301877"/>
                        </a:ext>
                      </a:extLst>
                    </a:gridCol>
                    <a:gridCol w="654050">
                      <a:extLst>
                        <a:ext uri="{9D8B030D-6E8A-4147-A177-3AD203B41FA5}">
                          <a16:colId xmlns:a16="http://schemas.microsoft.com/office/drawing/2014/main" val="1253537091"/>
                        </a:ext>
                      </a:extLst>
                    </a:gridCol>
                    <a:gridCol w="654050">
                      <a:extLst>
                        <a:ext uri="{9D8B030D-6E8A-4147-A177-3AD203B41FA5}">
                          <a16:colId xmlns:a16="http://schemas.microsoft.com/office/drawing/2014/main" val="2131301079"/>
                        </a:ext>
                      </a:extLst>
                    </a:gridCol>
                    <a:gridCol w="654050">
                      <a:extLst>
                        <a:ext uri="{9D8B030D-6E8A-4147-A177-3AD203B41FA5}">
                          <a16:colId xmlns:a16="http://schemas.microsoft.com/office/drawing/2014/main" val="468109761"/>
                        </a:ext>
                      </a:extLst>
                    </a:gridCol>
                    <a:gridCol w="654050">
                      <a:extLst>
                        <a:ext uri="{9D8B030D-6E8A-4147-A177-3AD203B41FA5}">
                          <a16:colId xmlns:a16="http://schemas.microsoft.com/office/drawing/2014/main" val="690029259"/>
                        </a:ext>
                      </a:extLst>
                    </a:gridCol>
                    <a:gridCol w="654050">
                      <a:extLst>
                        <a:ext uri="{9D8B030D-6E8A-4147-A177-3AD203B41FA5}">
                          <a16:colId xmlns:a16="http://schemas.microsoft.com/office/drawing/2014/main" val="2259173781"/>
                        </a:ext>
                      </a:extLst>
                    </a:gridCol>
                    <a:gridCol w="654050">
                      <a:extLst>
                        <a:ext uri="{9D8B030D-6E8A-4147-A177-3AD203B41FA5}">
                          <a16:colId xmlns:a16="http://schemas.microsoft.com/office/drawing/2014/main" val="706881221"/>
                        </a:ext>
                      </a:extLst>
                    </a:gridCol>
                    <a:gridCol w="654050">
                      <a:extLst>
                        <a:ext uri="{9D8B030D-6E8A-4147-A177-3AD203B41FA5}">
                          <a16:colId xmlns:a16="http://schemas.microsoft.com/office/drawing/2014/main" val="2787992796"/>
                        </a:ext>
                      </a:extLst>
                    </a:gridCol>
                    <a:gridCol w="654050">
                      <a:extLst>
                        <a:ext uri="{9D8B030D-6E8A-4147-A177-3AD203B41FA5}">
                          <a16:colId xmlns:a16="http://schemas.microsoft.com/office/drawing/2014/main" val="4080554509"/>
                        </a:ext>
                      </a:extLst>
                    </a:gridCol>
                    <a:gridCol w="654050">
                      <a:extLst>
                        <a:ext uri="{9D8B030D-6E8A-4147-A177-3AD203B41FA5}">
                          <a16:colId xmlns:a16="http://schemas.microsoft.com/office/drawing/2014/main" val="685705447"/>
                        </a:ext>
                      </a:extLst>
                    </a:gridCol>
                    <a:gridCol w="654050">
                      <a:extLst>
                        <a:ext uri="{9D8B030D-6E8A-4147-A177-3AD203B41FA5}">
                          <a16:colId xmlns:a16="http://schemas.microsoft.com/office/drawing/2014/main" val="241401729"/>
                        </a:ext>
                      </a:extLst>
                    </a:gridCol>
                  </a:tblGrid>
                  <a:tr h="440511">
                    <a:tc>
                      <a:txBody>
                        <a:bodyPr/>
                        <a:lstStyle/>
                        <a:p>
                          <a:endParaRPr lang="zh-CN" altLang="en-US" sz="2000" dirty="0">
                            <a:solidFill>
                              <a:schemeClr val="tx1"/>
                            </a:solidFill>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4</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5</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6</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7</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8</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9</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10</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11</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12</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13</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14</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solidFill>
                                <a:schemeClr val="tx1"/>
                              </a:solidFill>
                            </a:rPr>
                            <a:t>15</a:t>
                          </a:r>
                          <a:endParaRPr lang="zh-CN" altLang="en-US" sz="2000" dirty="0">
                            <a:solidFill>
                              <a:schemeClr val="tx1"/>
                            </a:solidFill>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8982780"/>
                      </a:ext>
                    </a:extLst>
                  </a:tr>
                  <a:tr h="463525">
                    <a:tc>
                      <a:txBody>
                        <a:bodyPr/>
                        <a:lstStyle/>
                        <a:p>
                          <a:endParaRPr lang="zh-CN"/>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blipFill>
                          <a:blip r:embed="rId4"/>
                          <a:stretch>
                            <a:fillRect t="-101316" r="-1506542" b="-210526"/>
                          </a:stretch>
                        </a:blipFill>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2</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altLang="zh-CN" sz="2000" dirty="0">
                              <a:solidFill>
                                <a:schemeClr val="tx1"/>
                              </a:solidFill>
                            </a:rPr>
                            <a:t>3</a:t>
                          </a:r>
                          <a:endParaRPr lang="zh-CN" altLang="en-US" sz="200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336705888"/>
                      </a:ext>
                    </a:extLst>
                  </a:tr>
                  <a:tr h="463525">
                    <a:tc>
                      <a:txBody>
                        <a:bodyPr/>
                        <a:lstStyle/>
                        <a:p>
                          <a:endParaRPr lang="zh-CN"/>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4"/>
                          <a:stretch>
                            <a:fillRect t="-201316" r="-1506542" b="-11052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kern="1200" dirty="0">
                              <a:solidFill>
                                <a:schemeClr val="tx1"/>
                              </a:solidFill>
                              <a:latin typeface="Times New Roman" panose="02020603050405020304" pitchFamily="18" charset="0"/>
                              <a:ea typeface="+mn-ea"/>
                              <a:cs typeface="Times New Roman" panose="02020603050405020304" pitchFamily="18" charset="0"/>
                            </a:rPr>
                            <a:t>S</a:t>
                          </a:r>
                          <a:endParaRPr lang="zh-CN" altLang="en-US" sz="2000" i="1" kern="1200" dirty="0">
                            <a:solidFill>
                              <a:schemeClr val="tx1"/>
                            </a:solidFill>
                            <a:latin typeface="Times New Roman" panose="02020603050405020304" pitchFamily="18" charset="0"/>
                            <a:ea typeface="+mn-ea"/>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M</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l"/>
                          <a:r>
                            <a:rPr lang="en-US" altLang="zh-CN" sz="2000" i="1" dirty="0">
                              <a:solidFill>
                                <a:schemeClr val="tx1"/>
                              </a:solidFill>
                              <a:latin typeface="Times New Roman" panose="02020603050405020304" pitchFamily="18" charset="0"/>
                              <a:cs typeface="Times New Roman" panose="02020603050405020304" pitchFamily="18" charset="0"/>
                            </a:rPr>
                            <a:t>L</a:t>
                          </a:r>
                          <a:endParaRPr lang="zh-CN" altLang="en-US" sz="2000" i="1" dirty="0">
                            <a:solidFill>
                              <a:schemeClr val="tx1"/>
                            </a:solidFill>
                            <a:latin typeface="Times New Roman" panose="02020603050405020304" pitchFamily="18" charset="0"/>
                            <a:cs typeface="Times New Roman" panose="02020603050405020304" pitchFamily="18" charset="0"/>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850456783"/>
                      </a:ext>
                    </a:extLst>
                  </a:tr>
                  <a:tr h="440511">
                    <a:tc>
                      <a:txBody>
                        <a:bodyPr/>
                        <a:lstStyle/>
                        <a:p>
                          <a:endParaRPr lang="zh-CN"/>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13699" r="-1506542" b="-15068"/>
                          </a:stretch>
                        </a:blipFill>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-1</a:t>
                          </a:r>
                          <a:endParaRPr lang="zh-CN" altLang="en-US" sz="2000" dirty="0">
                            <a:solidFill>
                              <a:schemeClr val="tx1"/>
                            </a:solidFill>
                          </a:endParaRPr>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143785"/>
                      </a:ext>
                    </a:extLst>
                  </a:tr>
                </a:tbl>
              </a:graphicData>
            </a:graphic>
          </p:graphicFrame>
        </mc:Fallback>
      </mc:AlternateContent>
    </p:spTree>
    <p:extLst>
      <p:ext uri="{BB962C8B-B14F-4D97-AF65-F5344CB8AC3E}">
        <p14:creationId xmlns:p14="http://schemas.microsoft.com/office/powerpoint/2010/main" val="1160739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577850"/>
          </a:xfrm>
          <a:prstGeom prst="rect">
            <a:avLst/>
          </a:prstGeom>
          <a:noFill/>
        </p:spPr>
        <p:txBody>
          <a:bodyPr wrap="square">
            <a:spAutoFit/>
          </a:bodyPr>
          <a:lstStyle/>
          <a:p>
            <a:pPr>
              <a:lnSpc>
                <a:spcPct val="150000"/>
              </a:lnSpc>
            </a:pPr>
            <a:r>
              <a:rPr lang="zh-CN" altLang="en-US" b="1" dirty="0"/>
              <a:t>解：</a:t>
            </a:r>
            <a:r>
              <a:rPr lang="zh-CN" altLang="en-US" dirty="0"/>
              <a:t>根据朴素贝叶斯算法，首先计算下列概率</a:t>
            </a:r>
            <a:endParaRPr lang="en-US" altLang="zh-C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1E16142-DB83-33D7-E83D-ED752592D420}"/>
                  </a:ext>
                </a:extLst>
              </p:cNvPr>
              <p:cNvSpPr txBox="1"/>
              <p:nvPr/>
            </p:nvSpPr>
            <p:spPr>
              <a:xfrm>
                <a:off x="3360045" y="2135647"/>
                <a:ext cx="2156039"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9</m:t>
                          </m:r>
                        </m:num>
                        <m:den>
                          <m:r>
                            <a:rPr lang="en-US" altLang="zh-CN" b="0" i="1" smtClean="0">
                              <a:latin typeface="Cambria Math" panose="02040503050406030204" pitchFamily="18" charset="0"/>
                            </a:rPr>
                            <m:t>15</m:t>
                          </m:r>
                        </m:den>
                      </m:f>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a:extLst>
                  <a:ext uri="{FF2B5EF4-FFF2-40B4-BE49-F238E27FC236}">
                    <a16:creationId xmlns:a16="http://schemas.microsoft.com/office/drawing/2014/main" id="{41E16142-DB83-33D7-E83D-ED752592D420}"/>
                  </a:ext>
                </a:extLst>
              </p:cNvPr>
              <p:cNvSpPr txBox="1">
                <a:spLocks noRot="1" noChangeAspect="1" noMove="1" noResize="1" noEditPoints="1" noAdjustHandles="1" noChangeArrowheads="1" noChangeShapeType="1" noTextEdit="1"/>
              </p:cNvSpPr>
              <p:nvPr/>
            </p:nvSpPr>
            <p:spPr>
              <a:xfrm>
                <a:off x="3360045" y="2135647"/>
                <a:ext cx="2156039" cy="6938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133A6CF-4167-6BCD-2104-A9F8FEE59B0C}"/>
                  </a:ext>
                </a:extLst>
              </p:cNvPr>
              <p:cNvSpPr txBox="1"/>
              <p:nvPr/>
            </p:nvSpPr>
            <p:spPr>
              <a:xfrm>
                <a:off x="5776673" y="2163313"/>
                <a:ext cx="227145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num>
                        <m:den>
                          <m:r>
                            <a:rPr lang="en-US" altLang="zh-CN" b="0" i="1" smtClean="0">
                              <a:latin typeface="Cambria Math" panose="02040503050406030204" pitchFamily="18" charset="0"/>
                            </a:rPr>
                            <m:t>15</m:t>
                          </m:r>
                        </m:den>
                      </m:f>
                    </m:oMath>
                  </m:oMathPara>
                </a14:m>
                <a:endParaRPr lang="zh-CN" altLang="en-US" dirty="0"/>
              </a:p>
            </p:txBody>
          </p:sp>
        </mc:Choice>
        <mc:Fallback xmlns="">
          <p:sp>
            <p:nvSpPr>
              <p:cNvPr id="5" name="文本框 4">
                <a:extLst>
                  <a:ext uri="{FF2B5EF4-FFF2-40B4-BE49-F238E27FC236}">
                    <a16:creationId xmlns:a16="http://schemas.microsoft.com/office/drawing/2014/main" id="{0133A6CF-4167-6BCD-2104-A9F8FEE59B0C}"/>
                  </a:ext>
                </a:extLst>
              </p:cNvPr>
              <p:cNvSpPr txBox="1">
                <a:spLocks noRot="1" noChangeAspect="1" noMove="1" noResize="1" noEditPoints="1" noAdjustHandles="1" noChangeArrowheads="1" noChangeShapeType="1" noTextEdit="1"/>
              </p:cNvSpPr>
              <p:nvPr/>
            </p:nvSpPr>
            <p:spPr>
              <a:xfrm>
                <a:off x="5776673" y="2163313"/>
                <a:ext cx="2271455" cy="6938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A64527A5-C776-DF4D-49C3-FE7C7CE2BB41}"/>
                  </a:ext>
                </a:extLst>
              </p:cNvPr>
              <p:cNvGraphicFramePr>
                <a:graphicFrameLocks noGrp="1"/>
              </p:cNvGraphicFramePr>
              <p:nvPr>
                <p:extLst>
                  <p:ext uri="{D42A27DB-BD31-4B8C-83A1-F6EECF244321}">
                    <p14:modId xmlns:p14="http://schemas.microsoft.com/office/powerpoint/2010/main" val="1568366089"/>
                  </p:ext>
                </p:extLst>
              </p:nvPr>
            </p:nvGraphicFramePr>
            <p:xfrm>
              <a:off x="486229" y="3093361"/>
              <a:ext cx="11389179" cy="3314696"/>
            </p:xfrm>
            <a:graphic>
              <a:graphicData uri="http://schemas.openxmlformats.org/drawingml/2006/table">
                <a:tbl>
                  <a:tblPr firstRow="1" bandRow="1">
                    <a:tableStyleId>{F5AB1C69-6EDB-4FF4-983F-18BD219EF322}</a:tableStyleId>
                  </a:tblPr>
                  <a:tblGrid>
                    <a:gridCol w="3796393">
                      <a:extLst>
                        <a:ext uri="{9D8B030D-6E8A-4147-A177-3AD203B41FA5}">
                          <a16:colId xmlns:a16="http://schemas.microsoft.com/office/drawing/2014/main" val="3413755097"/>
                        </a:ext>
                      </a:extLst>
                    </a:gridCol>
                    <a:gridCol w="3796393">
                      <a:extLst>
                        <a:ext uri="{9D8B030D-6E8A-4147-A177-3AD203B41FA5}">
                          <a16:colId xmlns:a16="http://schemas.microsoft.com/office/drawing/2014/main" val="3315879286"/>
                        </a:ext>
                      </a:extLst>
                    </a:gridCol>
                    <a:gridCol w="3796393">
                      <a:extLst>
                        <a:ext uri="{9D8B030D-6E8A-4147-A177-3AD203B41FA5}">
                          <a16:colId xmlns:a16="http://schemas.microsoft.com/office/drawing/2014/main" val="3747975699"/>
                        </a:ext>
                      </a:extLst>
                    </a:gridCol>
                  </a:tblGrid>
                  <a:tr h="828674">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3</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=3|</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4</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720505356"/>
                      </a:ext>
                    </a:extLst>
                  </a:tr>
                  <a:tr h="8286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𝑆</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𝑀</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4</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4</m:t>
                                    </m:r>
                                  </m:num>
                                  <m:den>
                                    <m:r>
                                      <a:rPr lang="en-US" altLang="zh-CN" sz="2400" b="0" i="1" smtClean="0">
                                        <a:solidFill>
                                          <a:schemeClr val="tx1"/>
                                        </a:solidFill>
                                        <a:latin typeface="Cambria Math" panose="02040503050406030204" pitchFamily="18" charset="0"/>
                                      </a:rPr>
                                      <m:t>9</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618266206"/>
                      </a:ext>
                    </a:extLst>
                  </a:tr>
                  <a:tr h="828674">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3</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(1)</m:t>
                                        </m:r>
                                      </m:sup>
                                    </m:sSup>
                                    <m:r>
                                      <a:rPr lang="en-US" altLang="zh-CN" sz="2400" b="0" i="1" smtClean="0">
                                        <a:solidFill>
                                          <a:schemeClr val="tx1"/>
                                        </a:solidFill>
                                        <a:latin typeface="Cambria Math" panose="02040503050406030204" pitchFamily="18" charset="0"/>
                                      </a:rPr>
                                      <m:t>=3|</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424704108"/>
                      </a:ext>
                    </a:extLst>
                  </a:tr>
                  <a:tr h="8286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𝑆</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3</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𝑀</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2</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𝑃</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6</m:t>
                                    </m:r>
                                  </m:den>
                                </m:f>
                              </m:oMath>
                            </m:oMathPara>
                          </a14:m>
                          <a:endParaRPr lang="zh-CN" altLang="en-US" sz="2400" dirty="0">
                            <a:solidFill>
                              <a:schemeClr val="tx1"/>
                            </a:solidFill>
                          </a:endParaRP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802423"/>
                      </a:ext>
                    </a:extLst>
                  </a:tr>
                </a:tbl>
              </a:graphicData>
            </a:graphic>
          </p:graphicFrame>
        </mc:Choice>
        <mc:Fallback xmlns="">
          <p:graphicFrame>
            <p:nvGraphicFramePr>
              <p:cNvPr id="6" name="表格 6">
                <a:extLst>
                  <a:ext uri="{FF2B5EF4-FFF2-40B4-BE49-F238E27FC236}">
                    <a16:creationId xmlns:a16="http://schemas.microsoft.com/office/drawing/2014/main" id="{A64527A5-C776-DF4D-49C3-FE7C7CE2BB41}"/>
                  </a:ext>
                </a:extLst>
              </p:cNvPr>
              <p:cNvGraphicFramePr>
                <a:graphicFrameLocks noGrp="1"/>
              </p:cNvGraphicFramePr>
              <p:nvPr>
                <p:extLst>
                  <p:ext uri="{D42A27DB-BD31-4B8C-83A1-F6EECF244321}">
                    <p14:modId xmlns:p14="http://schemas.microsoft.com/office/powerpoint/2010/main" val="1568366089"/>
                  </p:ext>
                </p:extLst>
              </p:nvPr>
            </p:nvGraphicFramePr>
            <p:xfrm>
              <a:off x="486229" y="3093361"/>
              <a:ext cx="11389179" cy="3314696"/>
            </p:xfrm>
            <a:graphic>
              <a:graphicData uri="http://schemas.openxmlformats.org/drawingml/2006/table">
                <a:tbl>
                  <a:tblPr firstRow="1" bandRow="1">
                    <a:tableStyleId>{F5AB1C69-6EDB-4FF4-983F-18BD219EF322}</a:tableStyleId>
                  </a:tblPr>
                  <a:tblGrid>
                    <a:gridCol w="3796393">
                      <a:extLst>
                        <a:ext uri="{9D8B030D-6E8A-4147-A177-3AD203B41FA5}">
                          <a16:colId xmlns:a16="http://schemas.microsoft.com/office/drawing/2014/main" val="3413755097"/>
                        </a:ext>
                      </a:extLst>
                    </a:gridCol>
                    <a:gridCol w="3796393">
                      <a:extLst>
                        <a:ext uri="{9D8B030D-6E8A-4147-A177-3AD203B41FA5}">
                          <a16:colId xmlns:a16="http://schemas.microsoft.com/office/drawing/2014/main" val="3315879286"/>
                        </a:ext>
                      </a:extLst>
                    </a:gridCol>
                    <a:gridCol w="3796393">
                      <a:extLst>
                        <a:ext uri="{9D8B030D-6E8A-4147-A177-3AD203B41FA5}">
                          <a16:colId xmlns:a16="http://schemas.microsoft.com/office/drawing/2014/main" val="3747975699"/>
                        </a:ext>
                      </a:extLst>
                    </a:gridCol>
                  </a:tblGrid>
                  <a:tr h="828674">
                    <a:tc>
                      <a:txBody>
                        <a:bodyPr/>
                        <a:lstStyle/>
                        <a:p>
                          <a:endParaRPr lang="zh-CN"/>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blipFill>
                          <a:blip r:embed="rId5"/>
                          <a:stretch>
                            <a:fillRect l="-321" t="-1471" r="-200803" b="-303676"/>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blipFill>
                          <a:blip r:embed="rId5"/>
                          <a:stretch>
                            <a:fillRect l="-100160" t="-1471" r="-100481" b="-303676"/>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blipFill>
                          <a:blip r:embed="rId5"/>
                          <a:stretch>
                            <a:fillRect l="-200482" t="-1471" r="-642" b="-303676"/>
                          </a:stretch>
                        </a:blipFill>
                      </a:tcPr>
                    </a:tc>
                    <a:extLst>
                      <a:ext uri="{0D108BD9-81ED-4DB2-BD59-A6C34878D82A}">
                        <a16:rowId xmlns:a16="http://schemas.microsoft.com/office/drawing/2014/main" val="1720505356"/>
                      </a:ext>
                    </a:extLst>
                  </a:tr>
                  <a:tr h="828674">
                    <a:tc>
                      <a:txBody>
                        <a:bodyPr/>
                        <a:lstStyle/>
                        <a:p>
                          <a:endParaRPr lang="zh-CN"/>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321" t="-100730" r="-200803" b="-201460"/>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100160" t="-100730" r="-100481" b="-201460"/>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200482" t="-100730" r="-642" b="-201460"/>
                          </a:stretch>
                        </a:blipFill>
                      </a:tcPr>
                    </a:tc>
                    <a:extLst>
                      <a:ext uri="{0D108BD9-81ED-4DB2-BD59-A6C34878D82A}">
                        <a16:rowId xmlns:a16="http://schemas.microsoft.com/office/drawing/2014/main" val="3618266206"/>
                      </a:ext>
                    </a:extLst>
                  </a:tr>
                  <a:tr h="828674">
                    <a:tc>
                      <a:txBody>
                        <a:bodyPr/>
                        <a:lstStyle/>
                        <a:p>
                          <a:endParaRPr lang="zh-CN"/>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321" t="-202206" r="-200803" b="-102941"/>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100160" t="-202206" r="-100481" b="-102941"/>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5"/>
                          <a:stretch>
                            <a:fillRect l="-200482" t="-202206" r="-642" b="-102941"/>
                          </a:stretch>
                        </a:blipFill>
                      </a:tcPr>
                    </a:tc>
                    <a:extLst>
                      <a:ext uri="{0D108BD9-81ED-4DB2-BD59-A6C34878D82A}">
                        <a16:rowId xmlns:a16="http://schemas.microsoft.com/office/drawing/2014/main" val="3424704108"/>
                      </a:ext>
                    </a:extLst>
                  </a:tr>
                  <a:tr h="828674">
                    <a:tc>
                      <a:txBody>
                        <a:bodyPr/>
                        <a:lstStyle/>
                        <a:p>
                          <a:endParaRPr lang="zh-CN"/>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321" t="-302206" r="-200803" b="-2941"/>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100160" t="-302206" r="-100481" b="-2941"/>
                          </a:stretch>
                        </a:blipFill>
                      </a:tcPr>
                    </a:tc>
                    <a:tc>
                      <a:txBody>
                        <a:bodyPr/>
                        <a:lstStyle/>
                        <a:p>
                          <a:endParaRPr lang="zh-CN"/>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200482" t="-302206" r="-642" b="-2941"/>
                          </a:stretch>
                        </a:blipFill>
                      </a:tcPr>
                    </a:tc>
                    <a:extLst>
                      <a:ext uri="{0D108BD9-81ED-4DB2-BD59-A6C34878D82A}">
                        <a16:rowId xmlns:a16="http://schemas.microsoft.com/office/drawing/2014/main" val="3911802423"/>
                      </a:ext>
                    </a:extLst>
                  </a:tr>
                </a:tbl>
              </a:graphicData>
            </a:graphic>
          </p:graphicFrame>
        </mc:Fallback>
      </mc:AlternateContent>
    </p:spTree>
    <p:extLst>
      <p:ext uri="{BB962C8B-B14F-4D97-AF65-F5344CB8AC3E}">
        <p14:creationId xmlns:p14="http://schemas.microsoft.com/office/powerpoint/2010/main" val="157453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587469"/>
              </a:xfrm>
              <a:prstGeom prst="rect">
                <a:avLst/>
              </a:prstGeom>
              <a:noFill/>
            </p:spPr>
            <p:txBody>
              <a:bodyPr wrap="square">
                <a:spAutoFit/>
              </a:bodyPr>
              <a:lstStyle/>
              <a:p>
                <a:pPr>
                  <a:lnSpc>
                    <a:spcPct val="150000"/>
                  </a:lnSpc>
                </a:pPr>
                <a:r>
                  <a:rPr lang="zh-CN" altLang="en-US" dirty="0"/>
                  <a:t>对于给定的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(2,</m:t>
                        </m:r>
                        <m:r>
                          <a:rPr lang="en-US" altLang="zh-CN" i="1">
                            <a:latin typeface="Cambria Math" panose="02040503050406030204" pitchFamily="18" charset="0"/>
                          </a:rPr>
                          <m:t>𝑆</m:t>
                        </m:r>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t>，计算</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587469"/>
              </a:xfrm>
              <a:prstGeom prst="rect">
                <a:avLst/>
              </a:prstGeom>
              <a:blipFill>
                <a:blip r:embed="rId3"/>
                <a:stretch>
                  <a:fillRect l="-803" b="-23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1E16142-DB83-33D7-E83D-ED752592D420}"/>
                  </a:ext>
                </a:extLst>
              </p:cNvPr>
              <p:cNvSpPr txBox="1"/>
              <p:nvPr/>
            </p:nvSpPr>
            <p:spPr>
              <a:xfrm>
                <a:off x="2344045" y="2250907"/>
                <a:ext cx="8407494"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=2</m:t>
                          </m:r>
                        </m:e>
                        <m:e>
                          <m:r>
                            <a:rPr lang="en-US" altLang="zh-CN" i="1">
                              <a:latin typeface="Cambria Math" panose="02040503050406030204" pitchFamily="18" charset="0"/>
                            </a:rPr>
                            <m:t>𝑌</m:t>
                          </m:r>
                          <m:r>
                            <a:rPr lang="en-US" altLang="zh-CN" i="1">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r>
                            <a:rPr lang="en-US" altLang="zh-CN" i="1">
                              <a:latin typeface="Cambria Math" panose="02040503050406030204" pitchFamily="18" charset="0"/>
                            </a:rPr>
                            <m:t>𝑆</m:t>
                          </m:r>
                        </m:e>
                        <m:e>
                          <m:r>
                            <a:rPr lang="en-US" altLang="zh-CN" i="1">
                              <a:latin typeface="Cambria Math" panose="02040503050406030204" pitchFamily="18" charset="0"/>
                            </a:rPr>
                            <m:t>𝑌</m:t>
                          </m:r>
                          <m:r>
                            <a:rPr lang="en-US" altLang="zh-CN" i="1">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9</m:t>
                          </m:r>
                        </m:num>
                        <m:den>
                          <m:r>
                            <a:rPr lang="en-US" altLang="zh-CN" b="0" i="1" smtClean="0">
                              <a:latin typeface="Cambria Math" panose="02040503050406030204" pitchFamily="18" charset="0"/>
                            </a:rPr>
                            <m:t>15</m:t>
                          </m:r>
                        </m:den>
                      </m:f>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9</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9</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45</m:t>
                          </m:r>
                        </m:den>
                      </m:f>
                    </m:oMath>
                  </m:oMathPara>
                </a14:m>
                <a:endParaRPr lang="zh-CN" altLang="en-US" dirty="0"/>
              </a:p>
            </p:txBody>
          </p:sp>
        </mc:Choice>
        <mc:Fallback xmlns="">
          <p:sp>
            <p:nvSpPr>
              <p:cNvPr id="4" name="文本框 3">
                <a:extLst>
                  <a:ext uri="{FF2B5EF4-FFF2-40B4-BE49-F238E27FC236}">
                    <a16:creationId xmlns:a16="http://schemas.microsoft.com/office/drawing/2014/main" id="{41E16142-DB83-33D7-E83D-ED752592D420}"/>
                  </a:ext>
                </a:extLst>
              </p:cNvPr>
              <p:cNvSpPr txBox="1">
                <a:spLocks noRot="1" noChangeAspect="1" noMove="1" noResize="1" noEditPoints="1" noAdjustHandles="1" noChangeArrowheads="1" noChangeShapeType="1" noTextEdit="1"/>
              </p:cNvSpPr>
              <p:nvPr/>
            </p:nvSpPr>
            <p:spPr>
              <a:xfrm>
                <a:off x="2344045" y="2250907"/>
                <a:ext cx="8407494" cy="69384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5C2936-42C2-8BCF-43C0-754E6B83F94F}"/>
                  </a:ext>
                </a:extLst>
              </p:cNvPr>
              <p:cNvSpPr txBox="1"/>
              <p:nvPr/>
            </p:nvSpPr>
            <p:spPr>
              <a:xfrm>
                <a:off x="2307760" y="3286596"/>
                <a:ext cx="915289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=2</m:t>
                          </m:r>
                        </m:e>
                        <m:e>
                          <m:r>
                            <a:rPr lang="en-US" altLang="zh-CN" i="1">
                              <a:latin typeface="Cambria Math" panose="02040503050406030204" pitchFamily="18" charset="0"/>
                            </a:rPr>
                            <m:t>𝑌</m:t>
                          </m:r>
                          <m:r>
                            <a:rPr lang="en-US" altLang="zh-CN" i="1">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r>
                            <a:rPr lang="en-US" altLang="zh-CN" i="1">
                              <a:latin typeface="Cambria Math" panose="02040503050406030204" pitchFamily="18" charset="0"/>
                            </a:rPr>
                            <m:t>𝑆</m:t>
                          </m:r>
                        </m:e>
                        <m:e>
                          <m:r>
                            <a:rPr lang="en-US" altLang="zh-CN" i="1">
                              <a:latin typeface="Cambria Math" panose="02040503050406030204" pitchFamily="18" charset="0"/>
                            </a:rPr>
                            <m:t>𝑌</m:t>
                          </m:r>
                          <m:r>
                            <a:rPr lang="en-US" altLang="zh-CN" i="1">
                              <a:latin typeface="Cambria Math" panose="02040503050406030204" pitchFamily="18" charset="0"/>
                            </a:rPr>
                            <m:t>=−1</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num>
                        <m:den>
                          <m:r>
                            <a:rPr lang="en-US" altLang="zh-CN" b="0" i="1" smtClean="0">
                              <a:latin typeface="Cambria Math" panose="02040503050406030204" pitchFamily="18" charset="0"/>
                            </a:rPr>
                            <m:t>15</m:t>
                          </m:r>
                        </m:den>
                      </m:f>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6</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6</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15</m:t>
                          </m:r>
                        </m:den>
                      </m:f>
                    </m:oMath>
                  </m:oMathPara>
                </a14:m>
                <a:endParaRPr lang="zh-CN" altLang="en-US" dirty="0"/>
              </a:p>
            </p:txBody>
          </p:sp>
        </mc:Choice>
        <mc:Fallback xmlns="">
          <p:sp>
            <p:nvSpPr>
              <p:cNvPr id="3" name="文本框 2">
                <a:extLst>
                  <a:ext uri="{FF2B5EF4-FFF2-40B4-BE49-F238E27FC236}">
                    <a16:creationId xmlns:a16="http://schemas.microsoft.com/office/drawing/2014/main" id="{745C2936-42C2-8BCF-43C0-754E6B83F94F}"/>
                  </a:ext>
                </a:extLst>
              </p:cNvPr>
              <p:cNvSpPr txBox="1">
                <a:spLocks noRot="1" noChangeAspect="1" noMove="1" noResize="1" noEditPoints="1" noAdjustHandles="1" noChangeArrowheads="1" noChangeShapeType="1" noTextEdit="1"/>
              </p:cNvSpPr>
              <p:nvPr/>
            </p:nvSpPr>
            <p:spPr>
              <a:xfrm>
                <a:off x="2307760" y="3286596"/>
                <a:ext cx="9152890" cy="6938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27E1B15-20C3-048E-4194-F0995A0019B5}"/>
                  </a:ext>
                </a:extLst>
              </p:cNvPr>
              <p:cNvSpPr txBox="1"/>
              <p:nvPr/>
            </p:nvSpPr>
            <p:spPr>
              <a:xfrm>
                <a:off x="428171" y="4615289"/>
                <a:ext cx="11389179" cy="667299"/>
              </a:xfrm>
              <a:prstGeom prst="rect">
                <a:avLst/>
              </a:prstGeom>
              <a:noFill/>
            </p:spPr>
            <p:txBody>
              <a:bodyPr wrap="square">
                <a:spAutoFit/>
              </a:bodyPr>
              <a:lstStyle/>
              <a:p>
                <a:pPr>
                  <a:lnSpc>
                    <a:spcPct val="150000"/>
                  </a:lnSpc>
                </a:pPr>
                <a:r>
                  <a:rPr lang="zh-CN" altLang="en-US" dirty="0"/>
                  <a:t>由于</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r>
                          <a:rPr lang="en-US" altLang="zh-CN" i="1">
                            <a:latin typeface="Cambria Math" panose="02040503050406030204" pitchFamily="18" charset="0"/>
                          </a:rPr>
                          <m:t>=2</m:t>
                        </m:r>
                      </m:e>
                      <m:e>
                        <m:r>
                          <a:rPr lang="en-US" altLang="zh-CN" i="1">
                            <a:latin typeface="Cambria Math" panose="02040503050406030204" pitchFamily="18" charset="0"/>
                          </a:rPr>
                          <m:t>𝑌</m:t>
                        </m:r>
                        <m:r>
                          <a:rPr lang="en-US" altLang="zh-CN" i="1">
                            <a:latin typeface="Cambria Math" panose="02040503050406030204" pitchFamily="18" charset="0"/>
                          </a:rPr>
                          <m:t>=−1</m:t>
                        </m:r>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r>
                          <a:rPr lang="en-US" altLang="zh-CN" i="1">
                            <a:latin typeface="Cambria Math" panose="02040503050406030204" pitchFamily="18" charset="0"/>
                          </a:rPr>
                          <m:t>=</m:t>
                        </m:r>
                        <m:r>
                          <a:rPr lang="en-US" altLang="zh-CN" i="1">
                            <a:latin typeface="Cambria Math" panose="02040503050406030204" pitchFamily="18" charset="0"/>
                          </a:rPr>
                          <m:t>𝑆</m:t>
                        </m:r>
                      </m:e>
                      <m:e>
                        <m:r>
                          <a:rPr lang="en-US" altLang="zh-CN" i="1">
                            <a:latin typeface="Cambria Math" panose="02040503050406030204" pitchFamily="18" charset="0"/>
                          </a:rPr>
                          <m:t>𝑌</m:t>
                        </m:r>
                        <m:r>
                          <a:rPr lang="en-US" altLang="zh-CN" i="1">
                            <a:latin typeface="Cambria Math" panose="02040503050406030204" pitchFamily="18" charset="0"/>
                          </a:rPr>
                          <m:t>=−1</m:t>
                        </m:r>
                      </m:e>
                    </m:d>
                  </m:oMath>
                </a14:m>
                <a:r>
                  <a:rPr lang="zh-CN" altLang="en-US" dirty="0"/>
                  <a:t>最大，所以</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zh-CN" altLang="en-US" dirty="0"/>
                  <a:t>。</a:t>
                </a:r>
              </a:p>
            </p:txBody>
          </p:sp>
        </mc:Choice>
        <mc:Fallback xmlns="">
          <p:sp>
            <p:nvSpPr>
              <p:cNvPr id="10" name="文本框 9">
                <a:extLst>
                  <a:ext uri="{FF2B5EF4-FFF2-40B4-BE49-F238E27FC236}">
                    <a16:creationId xmlns:a16="http://schemas.microsoft.com/office/drawing/2014/main" id="{527E1B15-20C3-048E-4194-F0995A0019B5}"/>
                  </a:ext>
                </a:extLst>
              </p:cNvPr>
              <p:cNvSpPr txBox="1">
                <a:spLocks noRot="1" noChangeAspect="1" noMove="1" noResize="1" noEditPoints="1" noAdjustHandles="1" noChangeArrowheads="1" noChangeShapeType="1" noTextEdit="1"/>
              </p:cNvSpPr>
              <p:nvPr/>
            </p:nvSpPr>
            <p:spPr>
              <a:xfrm>
                <a:off x="428171" y="4615289"/>
                <a:ext cx="11389179" cy="667299"/>
              </a:xfrm>
              <a:prstGeom prst="rect">
                <a:avLst/>
              </a:prstGeom>
              <a:blipFill>
                <a:blip r:embed="rId6"/>
                <a:stretch>
                  <a:fillRect l="-803" b="-1545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288AB09-A4B6-E97A-0FD3-3B3CE7FC3AB3}"/>
              </a:ext>
            </a:extLst>
          </p:cNvPr>
          <p:cNvSpPr/>
          <p:nvPr/>
        </p:nvSpPr>
        <p:spPr>
          <a:xfrm>
            <a:off x="10958286" y="3164114"/>
            <a:ext cx="595085" cy="10087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0863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09A119-0DE4-AFE5-406D-FFC18A0BB6BA}"/>
                  </a:ext>
                </a:extLst>
              </p:cNvPr>
              <p:cNvSpPr txBox="1"/>
              <p:nvPr/>
            </p:nvSpPr>
            <p:spPr>
              <a:xfrm>
                <a:off x="293688" y="1380855"/>
                <a:ext cx="11523662" cy="445506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mn-ea"/>
                  </a:rPr>
                  <a:t>朴素贝叶斯法是基于贝叶斯定理和特征条件独立假设分类方法。对于给定训练集，首先基于特征条件独立性的假设，学习输入</a:t>
                </a:r>
                <a:r>
                  <a:rPr lang="en-US" altLang="zh-CN" sz="2400" dirty="0">
                    <a:latin typeface="+mn-ea"/>
                  </a:rPr>
                  <a:t>/</a:t>
                </a:r>
                <a:r>
                  <a:rPr lang="zh-CN" altLang="en-US" sz="2400" dirty="0">
                    <a:latin typeface="+mn-ea"/>
                  </a:rPr>
                  <a:t>输出联合概率（计算出先验概率和条件概率，然后求出联合概率）。然后基于此模型，给定输入</a:t>
                </a:r>
                <a14:m>
                  <m:oMath xmlns:m="http://schemas.openxmlformats.org/officeDocument/2006/math">
                    <m:r>
                      <a:rPr lang="en" altLang="zh-CN" sz="2400" i="1" dirty="0" smtClean="0">
                        <a:latin typeface="Cambria Math" panose="02040503050406030204" pitchFamily="18" charset="0"/>
                      </a:rPr>
                      <m:t>𝑥</m:t>
                    </m:r>
                  </m:oMath>
                </a14:m>
                <a:r>
                  <a:rPr lang="zh-CN" altLang="en" sz="2400" dirty="0">
                    <a:latin typeface="+mn-ea"/>
                  </a:rPr>
                  <a:t>，</a:t>
                </a:r>
                <a:r>
                  <a:rPr lang="zh-CN" altLang="en-US" sz="2400" dirty="0">
                    <a:latin typeface="+mn-ea"/>
                  </a:rPr>
                  <a:t>利用贝叶斯概率定理求出最大的后验概率作为输出</a:t>
                </a:r>
                <a14:m>
                  <m:oMath xmlns:m="http://schemas.openxmlformats.org/officeDocument/2006/math">
                    <m:r>
                      <a:rPr lang="en" altLang="zh-CN" sz="2400" i="1" dirty="0" smtClean="0">
                        <a:latin typeface="Cambria Math" panose="02040503050406030204" pitchFamily="18" charset="0"/>
                      </a:rPr>
                      <m:t>𝑦</m:t>
                    </m:r>
                  </m:oMath>
                </a14:m>
                <a:r>
                  <a:rPr lang="zh-CN" altLang="en" sz="2400" dirty="0">
                    <a:latin typeface="+mn-ea"/>
                  </a:rPr>
                  <a:t>。</a:t>
                </a:r>
                <a:r>
                  <a:rPr lang="zh-CN" altLang="en-US" sz="2400" dirty="0">
                    <a:latin typeface="+mn-ea"/>
                  </a:rPr>
                  <a:t>朴素贝叶斯法实现简单，学习和预测效率都很高，是一种常用的分类方法。</a:t>
                </a:r>
                <a:endParaRPr lang="en-US" altLang="zh-CN" sz="2400" dirty="0">
                  <a:latin typeface="+mn-ea"/>
                </a:endParaRPr>
              </a:p>
              <a:p>
                <a:pPr marL="342900" indent="-342900">
                  <a:lnSpc>
                    <a:spcPct val="150000"/>
                  </a:lnSpc>
                  <a:buFont typeface="Wingdings" panose="05000000000000000000" pitchFamily="2" charset="2"/>
                  <a:buChar char="Ø"/>
                </a:pPr>
                <a:r>
                  <a:rPr lang="zh-CN" altLang="en-US" sz="2400" b="1" dirty="0">
                    <a:latin typeface="+mn-ea"/>
                  </a:rPr>
                  <a:t>基本思想</a:t>
                </a:r>
                <a:r>
                  <a:rPr lang="zh-CN" altLang="en-US" sz="2400" dirty="0">
                    <a:latin typeface="+mn-ea"/>
                  </a:rPr>
                  <a:t>：对于给定的待分类项</a:t>
                </a:r>
                <a14:m>
                  <m:oMath xmlns:m="http://schemas.openxmlformats.org/officeDocument/2006/math">
                    <m:r>
                      <a:rPr lang="en-US" altLang="zh-CN" sz="2400" i="1" dirty="0" smtClean="0">
                        <a:latin typeface="Cambria Math" panose="02040503050406030204" pitchFamily="18" charset="0"/>
                      </a:rPr>
                      <m:t>𝑥</m:t>
                    </m:r>
                  </m:oMath>
                </a14:m>
                <a:r>
                  <a:rPr lang="zh-Hans" altLang="en-US" sz="2400" dirty="0">
                    <a:latin typeface="+mn-ea"/>
                  </a:rPr>
                  <a:t>，</a:t>
                </a:r>
                <a:r>
                  <a:rPr lang="zh-CN" altLang="en-US" sz="2400" dirty="0">
                    <a:latin typeface="+mn-ea"/>
                  </a:rPr>
                  <a:t>求解在此样本出现的条件下各个类别出现的概率，计算出每一个类别的</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𝑘</m:t>
                    </m:r>
                  </m:oMath>
                </a14:m>
                <a:r>
                  <a:rPr lang="zh-CN" altLang="en-US" sz="2400" dirty="0">
                    <a:latin typeface="+mn-ea"/>
                  </a:rPr>
                  <a:t>，根据</a:t>
                </a:r>
                <a:r>
                  <a:rPr lang="zh-CN" altLang="en-US" sz="2400" b="1" dirty="0">
                    <a:latin typeface="+mn-ea"/>
                  </a:rPr>
                  <a:t>一定的决策规则</a:t>
                </a:r>
                <a:r>
                  <a:rPr lang="zh-CN" altLang="en-US" sz="2400" dirty="0">
                    <a:latin typeface="+mn-ea"/>
                  </a:rPr>
                  <a:t>，决定此样本归属于哪个类别</a:t>
                </a:r>
                <a:r>
                  <a:rPr lang="zh-CN" altLang="en-US" dirty="0">
                    <a:latin typeface="+mn-ea"/>
                  </a:rPr>
                  <a:t>。</a:t>
                </a:r>
                <a:endParaRPr lang="zh-CN" altLang="en-US" sz="2400" dirty="0">
                  <a:latin typeface="+mn-ea"/>
                </a:endParaRPr>
              </a:p>
            </p:txBody>
          </p:sp>
        </mc:Choice>
        <mc:Fallback xmlns="">
          <p:sp>
            <p:nvSpPr>
              <p:cNvPr id="6" name="文本框 5">
                <a:extLst>
                  <a:ext uri="{FF2B5EF4-FFF2-40B4-BE49-F238E27FC236}">
                    <a16:creationId xmlns:a16="http://schemas.microsoft.com/office/drawing/2014/main" id="{3609A119-0DE4-AFE5-406D-FFC18A0BB6BA}"/>
                  </a:ext>
                </a:extLst>
              </p:cNvPr>
              <p:cNvSpPr txBox="1">
                <a:spLocks noRot="1" noChangeAspect="1" noMove="1" noResize="1" noEditPoints="1" noAdjustHandles="1" noChangeArrowheads="1" noChangeShapeType="1" noTextEdit="1"/>
              </p:cNvSpPr>
              <p:nvPr/>
            </p:nvSpPr>
            <p:spPr>
              <a:xfrm>
                <a:off x="293688" y="1380855"/>
                <a:ext cx="11523662" cy="4455066"/>
              </a:xfrm>
              <a:prstGeom prst="rect">
                <a:avLst/>
              </a:prstGeom>
              <a:blipFill>
                <a:blip r:embed="rId3"/>
                <a:stretch>
                  <a:fillRect l="-687" r="-582" b="-24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0986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6" name="文本框 5">
            <a:extLst>
              <a:ext uri="{FF2B5EF4-FFF2-40B4-BE49-F238E27FC236}">
                <a16:creationId xmlns:a16="http://schemas.microsoft.com/office/drawing/2014/main" id="{3609A119-0DE4-AFE5-406D-FFC18A0BB6BA}"/>
              </a:ext>
            </a:extLst>
          </p:cNvPr>
          <p:cNvSpPr txBox="1"/>
          <p:nvPr/>
        </p:nvSpPr>
        <p:spPr>
          <a:xfrm>
            <a:off x="293688" y="1164955"/>
            <a:ext cx="11523662" cy="57708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dirty="0">
                <a:latin typeface="+mn-ea"/>
              </a:rPr>
              <a:t>朴素贝叶斯分类的流程</a:t>
            </a:r>
          </a:p>
        </p:txBody>
      </p:sp>
      <p:grpSp>
        <p:nvGrpSpPr>
          <p:cNvPr id="25" name="组合 24">
            <a:extLst>
              <a:ext uri="{FF2B5EF4-FFF2-40B4-BE49-F238E27FC236}">
                <a16:creationId xmlns:a16="http://schemas.microsoft.com/office/drawing/2014/main" id="{E2195D43-B2E1-D3A4-9AD2-7BC26A668BB2}"/>
              </a:ext>
            </a:extLst>
          </p:cNvPr>
          <p:cNvGrpSpPr/>
          <p:nvPr/>
        </p:nvGrpSpPr>
        <p:grpSpPr>
          <a:xfrm>
            <a:off x="3939382" y="1246844"/>
            <a:ext cx="7181036" cy="5241776"/>
            <a:chOff x="3939382" y="1246844"/>
            <a:chExt cx="7181036" cy="5241776"/>
          </a:xfrm>
        </p:grpSpPr>
        <p:grpSp>
          <p:nvGrpSpPr>
            <p:cNvPr id="17" name="组合 16">
              <a:extLst>
                <a:ext uri="{FF2B5EF4-FFF2-40B4-BE49-F238E27FC236}">
                  <a16:creationId xmlns:a16="http://schemas.microsoft.com/office/drawing/2014/main" id="{F439FE73-CBDF-0F56-E55C-3E4BA3669593}"/>
                </a:ext>
              </a:extLst>
            </p:cNvPr>
            <p:cNvGrpSpPr/>
            <p:nvPr/>
          </p:nvGrpSpPr>
          <p:grpSpPr>
            <a:xfrm>
              <a:off x="3939382" y="2032731"/>
              <a:ext cx="6290131" cy="4115253"/>
              <a:chOff x="609600" y="2171700"/>
              <a:chExt cx="6290131" cy="4089400"/>
            </a:xfrm>
          </p:grpSpPr>
          <p:sp>
            <p:nvSpPr>
              <p:cNvPr id="4" name="矩形: 圆角 3">
                <a:extLst>
                  <a:ext uri="{FF2B5EF4-FFF2-40B4-BE49-F238E27FC236}">
                    <a16:creationId xmlns:a16="http://schemas.microsoft.com/office/drawing/2014/main" id="{4D6F1F9F-3669-BF63-3724-F88B7EC48AEE}"/>
                  </a:ext>
                </a:extLst>
              </p:cNvPr>
              <p:cNvSpPr/>
              <p:nvPr/>
            </p:nvSpPr>
            <p:spPr>
              <a:xfrm>
                <a:off x="609600" y="2171700"/>
                <a:ext cx="2565400" cy="71120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确定特征属性</a:t>
                </a:r>
              </a:p>
            </p:txBody>
          </p:sp>
          <p:sp>
            <p:nvSpPr>
              <p:cNvPr id="5" name="矩形: 圆角 4">
                <a:extLst>
                  <a:ext uri="{FF2B5EF4-FFF2-40B4-BE49-F238E27FC236}">
                    <a16:creationId xmlns:a16="http://schemas.microsoft.com/office/drawing/2014/main" id="{290643E7-6469-A498-657A-75B930B9AF98}"/>
                  </a:ext>
                </a:extLst>
              </p:cNvPr>
              <p:cNvSpPr/>
              <p:nvPr/>
            </p:nvSpPr>
            <p:spPr>
              <a:xfrm>
                <a:off x="4161971" y="2171700"/>
                <a:ext cx="2737760" cy="71120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获得训练样本</a:t>
                </a:r>
              </a:p>
            </p:txBody>
          </p:sp>
          <p:sp>
            <p:nvSpPr>
              <p:cNvPr id="7" name="箭头: 右 6">
                <a:extLst>
                  <a:ext uri="{FF2B5EF4-FFF2-40B4-BE49-F238E27FC236}">
                    <a16:creationId xmlns:a16="http://schemas.microsoft.com/office/drawing/2014/main" id="{72E426A4-6B81-59EA-235D-17CCCECAC985}"/>
                  </a:ext>
                </a:extLst>
              </p:cNvPr>
              <p:cNvSpPr/>
              <p:nvPr/>
            </p:nvSpPr>
            <p:spPr>
              <a:xfrm>
                <a:off x="3352799" y="2374900"/>
                <a:ext cx="693060" cy="330200"/>
              </a:xfrm>
              <a:prstGeom prst="right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56D05649-68F3-DE18-C23E-AED904235DF7}"/>
                      </a:ext>
                    </a:extLst>
                  </p:cNvPr>
                  <p:cNvSpPr/>
                  <p:nvPr/>
                </p:nvSpPr>
                <p:spPr>
                  <a:xfrm>
                    <a:off x="4161971" y="3195118"/>
                    <a:ext cx="2737760" cy="711200"/>
                  </a:xfrm>
                  <a:prstGeom prst="roundRect">
                    <a:avLst/>
                  </a:prstGeom>
                  <a:solidFill>
                    <a:srgbClr val="80B1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对每个类别计算</a:t>
                    </a:r>
                    <a14:m>
                      <m:oMath xmlns:m="http://schemas.openxmlformats.org/officeDocument/2006/math">
                        <m:r>
                          <a:rPr lang="en-US" altLang="zh-CN" sz="2000" b="0" i="1" smtClean="0">
                            <a:latin typeface="Cambria Math" panose="02040503050406030204" pitchFamily="18" charset="0"/>
                            <a:ea typeface="+mj-ea"/>
                          </a:rPr>
                          <m:t>𝑃</m:t>
                        </m:r>
                        <m:r>
                          <a:rPr lang="en-US" altLang="zh-CN" sz="2000" b="0" i="1" smtClean="0">
                            <a:latin typeface="Cambria Math" panose="02040503050406030204" pitchFamily="18" charset="0"/>
                            <a:ea typeface="+mj-ea"/>
                          </a:rPr>
                          <m:t>(</m:t>
                        </m:r>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oMath>
                    </a14:m>
                    <a:endParaRPr lang="zh-CN" altLang="en-US" sz="2000" dirty="0">
                      <a:latin typeface="+mj-ea"/>
                      <a:ea typeface="+mj-ea"/>
                    </a:endParaRPr>
                  </a:p>
                </p:txBody>
              </p:sp>
            </mc:Choice>
            <mc:Fallback xmlns="">
              <p:sp>
                <p:nvSpPr>
                  <p:cNvPr id="8" name="矩形: 圆角 7">
                    <a:extLst>
                      <a:ext uri="{FF2B5EF4-FFF2-40B4-BE49-F238E27FC236}">
                        <a16:creationId xmlns:a16="http://schemas.microsoft.com/office/drawing/2014/main" id="{56D05649-68F3-DE18-C23E-AED904235DF7}"/>
                      </a:ext>
                    </a:extLst>
                  </p:cNvPr>
                  <p:cNvSpPr>
                    <a:spLocks noRot="1" noChangeAspect="1" noMove="1" noResize="1" noEditPoints="1" noAdjustHandles="1" noChangeArrowheads="1" noChangeShapeType="1" noTextEdit="1"/>
                  </p:cNvSpPr>
                  <p:nvPr/>
                </p:nvSpPr>
                <p:spPr>
                  <a:xfrm>
                    <a:off x="4161971" y="3195118"/>
                    <a:ext cx="2737760" cy="711200"/>
                  </a:xfrm>
                  <a:prstGeom prst="roundRect">
                    <a:avLst/>
                  </a:prstGeom>
                  <a:blipFill>
                    <a:blip r:embed="rId3"/>
                    <a:stretch>
                      <a:fillRect/>
                    </a:stretch>
                  </a:blipFill>
                </p:spPr>
                <p:txBody>
                  <a:bodyPr/>
                  <a:lstStyle/>
                  <a:p>
                    <a:r>
                      <a:rPr lang="zh-CN" altLang="en-US">
                        <a:noFill/>
                      </a:rPr>
                      <a:t> </a:t>
                    </a:r>
                  </a:p>
                </p:txBody>
              </p:sp>
            </mc:Fallback>
          </mc:AlternateContent>
          <p:sp>
            <p:nvSpPr>
              <p:cNvPr id="9" name="箭头: 右 8">
                <a:extLst>
                  <a:ext uri="{FF2B5EF4-FFF2-40B4-BE49-F238E27FC236}">
                    <a16:creationId xmlns:a16="http://schemas.microsoft.com/office/drawing/2014/main" id="{1B88FE67-73E9-B32B-0ED2-D5CD2B25FB9A}"/>
                  </a:ext>
                </a:extLst>
              </p:cNvPr>
              <p:cNvSpPr/>
              <p:nvPr/>
            </p:nvSpPr>
            <p:spPr>
              <a:xfrm rot="5400000">
                <a:off x="5250036" y="2889010"/>
                <a:ext cx="494499" cy="326571"/>
              </a:xfrm>
              <a:prstGeom prst="right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AF2535A-BEBD-565D-6CF3-2647B350AE26}"/>
                  </a:ext>
                </a:extLst>
              </p:cNvPr>
              <p:cNvSpPr/>
              <p:nvPr/>
            </p:nvSpPr>
            <p:spPr>
              <a:xfrm>
                <a:off x="4161971" y="4277764"/>
                <a:ext cx="2737760" cy="929235"/>
              </a:xfrm>
              <a:prstGeom prst="roundRect">
                <a:avLst/>
              </a:prstGeom>
              <a:solidFill>
                <a:srgbClr val="80B15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对每个特征属性计算所有划分的条件概率</a:t>
                </a:r>
              </a:p>
            </p:txBody>
          </p:sp>
          <p:sp>
            <p:nvSpPr>
              <p:cNvPr id="11" name="箭头: 右 10">
                <a:extLst>
                  <a:ext uri="{FF2B5EF4-FFF2-40B4-BE49-F238E27FC236}">
                    <a16:creationId xmlns:a16="http://schemas.microsoft.com/office/drawing/2014/main" id="{ABC72191-53BF-97CB-EF4F-A5C079C05199}"/>
                  </a:ext>
                </a:extLst>
              </p:cNvPr>
              <p:cNvSpPr/>
              <p:nvPr/>
            </p:nvSpPr>
            <p:spPr>
              <a:xfrm rot="5400000">
                <a:off x="5250037" y="3968831"/>
                <a:ext cx="494498" cy="326571"/>
              </a:xfrm>
              <a:prstGeom prst="right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7FA6819E-6020-745A-58DF-62411435F447}"/>
                      </a:ext>
                    </a:extLst>
                  </p:cNvPr>
                  <p:cNvSpPr/>
                  <p:nvPr/>
                </p:nvSpPr>
                <p:spPr>
                  <a:xfrm>
                    <a:off x="4161971" y="5549900"/>
                    <a:ext cx="2737760" cy="711200"/>
                  </a:xfrm>
                  <a:prstGeom prst="roundRect">
                    <a:avLst/>
                  </a:prstGeom>
                  <a:solidFill>
                    <a:srgbClr val="EE8E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对每个类别计算</a:t>
                    </a:r>
                    <a14:m>
                      <m:oMath xmlns:m="http://schemas.openxmlformats.org/officeDocument/2006/math">
                        <m:r>
                          <a:rPr lang="en-US" altLang="zh-CN" sz="2000" b="0" i="1" smtClean="0">
                            <a:latin typeface="Cambria Math" panose="02040503050406030204" pitchFamily="18" charset="0"/>
                            <a:ea typeface="+mj-ea"/>
                          </a:rPr>
                          <m:t>𝑃</m:t>
                        </m:r>
                        <m:r>
                          <a:rPr lang="en-US" altLang="zh-CN" sz="2000" b="0" i="1" smtClean="0">
                            <a:latin typeface="Cambria Math" panose="02040503050406030204" pitchFamily="18" charset="0"/>
                            <a:ea typeface="+mj-ea"/>
                          </a:rPr>
                          <m:t>(</m:t>
                        </m:r>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zh-CN" altLang="en-US" sz="2000" dirty="0">
                      <a:latin typeface="+mj-ea"/>
                      <a:ea typeface="+mj-ea"/>
                    </a:endParaRPr>
                  </a:p>
                </p:txBody>
              </p:sp>
            </mc:Choice>
            <mc:Fallback xmlns="">
              <p:sp>
                <p:nvSpPr>
                  <p:cNvPr id="12" name="矩形: 圆角 11">
                    <a:extLst>
                      <a:ext uri="{FF2B5EF4-FFF2-40B4-BE49-F238E27FC236}">
                        <a16:creationId xmlns:a16="http://schemas.microsoft.com/office/drawing/2014/main" id="{7FA6819E-6020-745A-58DF-62411435F447}"/>
                      </a:ext>
                    </a:extLst>
                  </p:cNvPr>
                  <p:cNvSpPr>
                    <a:spLocks noRot="1" noChangeAspect="1" noMove="1" noResize="1" noEditPoints="1" noAdjustHandles="1" noChangeArrowheads="1" noChangeShapeType="1" noTextEdit="1"/>
                  </p:cNvSpPr>
                  <p:nvPr/>
                </p:nvSpPr>
                <p:spPr>
                  <a:xfrm>
                    <a:off x="4161971" y="5549900"/>
                    <a:ext cx="2737760" cy="711200"/>
                  </a:xfrm>
                  <a:prstGeom prst="roundRect">
                    <a:avLst/>
                  </a:prstGeom>
                  <a:blipFill>
                    <a:blip r:embed="rId4"/>
                    <a:stretch>
                      <a:fillRect/>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D24BFC52-B8B0-E385-4AF7-2B68907208A3}"/>
                  </a:ext>
                </a:extLst>
              </p:cNvPr>
              <p:cNvSpPr/>
              <p:nvPr/>
            </p:nvSpPr>
            <p:spPr>
              <a:xfrm rot="5400000">
                <a:off x="5250037" y="5226131"/>
                <a:ext cx="494498" cy="326571"/>
              </a:xfrm>
              <a:prstGeom prst="right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圆角 13">
                    <a:extLst>
                      <a:ext uri="{FF2B5EF4-FFF2-40B4-BE49-F238E27FC236}">
                        <a16:creationId xmlns:a16="http://schemas.microsoft.com/office/drawing/2014/main" id="{2CE6A20B-E689-68F1-F517-BE4C204F17EF}"/>
                      </a:ext>
                    </a:extLst>
                  </p:cNvPr>
                  <p:cNvSpPr/>
                  <p:nvPr/>
                </p:nvSpPr>
                <p:spPr>
                  <a:xfrm>
                    <a:off x="609600" y="5549900"/>
                    <a:ext cx="2737760" cy="711200"/>
                  </a:xfrm>
                  <a:prstGeom prst="roundRect">
                    <a:avLst/>
                  </a:prstGeom>
                  <a:solidFill>
                    <a:srgbClr val="EE8E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mj-ea"/>
                        <a:ea typeface="+mj-ea"/>
                      </a:rPr>
                      <a:t>以</a:t>
                    </a:r>
                    <a14:m>
                      <m:oMath xmlns:m="http://schemas.openxmlformats.org/officeDocument/2006/math">
                        <m:r>
                          <a:rPr lang="en-US" altLang="zh-CN" sz="2000" b="0" i="1" smtClean="0">
                            <a:latin typeface="Cambria Math" panose="02040503050406030204" pitchFamily="18" charset="0"/>
                            <a:ea typeface="+mj-ea"/>
                          </a:rPr>
                          <m:t>𝑃</m:t>
                        </m:r>
                        <m:r>
                          <a:rPr lang="en-US" altLang="zh-CN" sz="2000" b="0" i="1" smtClean="0">
                            <a:latin typeface="Cambria Math" panose="02040503050406030204" pitchFamily="18" charset="0"/>
                            <a:ea typeface="+mj-ea"/>
                          </a:rPr>
                          <m:t>(</m:t>
                        </m:r>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r>
                      <a:rPr lang="zh-CN" altLang="en-US" sz="2000" dirty="0">
                        <a:latin typeface="+mj-ea"/>
                        <a:ea typeface="+mj-ea"/>
                      </a:rPr>
                      <a:t>最大项作为</a:t>
                    </a:r>
                    <a14:m>
                      <m:oMath xmlns:m="http://schemas.openxmlformats.org/officeDocument/2006/math">
                        <m:r>
                          <a:rPr lang="en-US" altLang="zh-CN" sz="2000" b="0" i="1" smtClean="0">
                            <a:latin typeface="Cambria Math" panose="02040503050406030204" pitchFamily="18" charset="0"/>
                            <a:ea typeface="+mj-ea"/>
                          </a:rPr>
                          <m:t>𝑥</m:t>
                        </m:r>
                      </m:oMath>
                    </a14:m>
                    <a:r>
                      <a:rPr lang="zh-CN" altLang="en-US" sz="2000" dirty="0">
                        <a:latin typeface="+mj-ea"/>
                        <a:ea typeface="+mj-ea"/>
                      </a:rPr>
                      <a:t>所属类别</a:t>
                    </a:r>
                  </a:p>
                </p:txBody>
              </p:sp>
            </mc:Choice>
            <mc:Fallback xmlns="">
              <p:sp>
                <p:nvSpPr>
                  <p:cNvPr id="14" name="矩形: 圆角 13">
                    <a:extLst>
                      <a:ext uri="{FF2B5EF4-FFF2-40B4-BE49-F238E27FC236}">
                        <a16:creationId xmlns:a16="http://schemas.microsoft.com/office/drawing/2014/main" id="{2CE6A20B-E689-68F1-F517-BE4C204F17EF}"/>
                      </a:ext>
                    </a:extLst>
                  </p:cNvPr>
                  <p:cNvSpPr>
                    <a:spLocks noRot="1" noChangeAspect="1" noMove="1" noResize="1" noEditPoints="1" noAdjustHandles="1" noChangeArrowheads="1" noChangeShapeType="1" noTextEdit="1"/>
                  </p:cNvSpPr>
                  <p:nvPr/>
                </p:nvSpPr>
                <p:spPr>
                  <a:xfrm>
                    <a:off x="609600" y="5549900"/>
                    <a:ext cx="2737760" cy="711200"/>
                  </a:xfrm>
                  <a:prstGeom prst="roundRect">
                    <a:avLst/>
                  </a:prstGeom>
                  <a:blipFill>
                    <a:blip r:embed="rId5"/>
                    <a:stretch>
                      <a:fillRect/>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39A674CF-6722-F414-14C0-65BD00451781}"/>
                  </a:ext>
                </a:extLst>
              </p:cNvPr>
              <p:cNvSpPr/>
              <p:nvPr/>
            </p:nvSpPr>
            <p:spPr>
              <a:xfrm rot="10800000">
                <a:off x="3386363" y="5740400"/>
                <a:ext cx="693060" cy="330200"/>
              </a:xfrm>
              <a:prstGeom prst="right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左大括号 18">
              <a:extLst>
                <a:ext uri="{FF2B5EF4-FFF2-40B4-BE49-F238E27FC236}">
                  <a16:creationId xmlns:a16="http://schemas.microsoft.com/office/drawing/2014/main" id="{8374C8FD-1F7C-E71C-0D09-14B5F5F00FB4}"/>
                </a:ext>
              </a:extLst>
            </p:cNvPr>
            <p:cNvSpPr/>
            <p:nvPr/>
          </p:nvSpPr>
          <p:spPr>
            <a:xfrm rot="5400000">
              <a:off x="6827951" y="505196"/>
              <a:ext cx="340634" cy="2662730"/>
            </a:xfrm>
            <a:prstGeom prst="leftBrace">
              <a:avLst>
                <a:gd name="adj1" fmla="val 8333"/>
                <a:gd name="adj2" fmla="val 5047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73FFEFC-1672-E71A-2AAD-705EA07B882B}"/>
                </a:ext>
              </a:extLst>
            </p:cNvPr>
            <p:cNvSpPr txBox="1"/>
            <p:nvPr/>
          </p:nvSpPr>
          <p:spPr>
            <a:xfrm>
              <a:off x="6167336" y="1246844"/>
              <a:ext cx="1723549" cy="400110"/>
            </a:xfrm>
            <a:prstGeom prst="rect">
              <a:avLst/>
            </a:prstGeom>
            <a:noFill/>
          </p:spPr>
          <p:txBody>
            <a:bodyPr wrap="none" rtlCol="0">
              <a:spAutoFit/>
            </a:bodyPr>
            <a:lstStyle/>
            <a:p>
              <a:r>
                <a:rPr lang="zh-CN" altLang="en-US" sz="2000" b="1" dirty="0"/>
                <a:t>准备工作阶段</a:t>
              </a:r>
            </a:p>
          </p:txBody>
        </p:sp>
        <p:sp>
          <p:nvSpPr>
            <p:cNvPr id="21" name="左大括号 20">
              <a:extLst>
                <a:ext uri="{FF2B5EF4-FFF2-40B4-BE49-F238E27FC236}">
                  <a16:creationId xmlns:a16="http://schemas.microsoft.com/office/drawing/2014/main" id="{18FB55B4-ED50-2ADB-CDE8-D32EC3344463}"/>
                </a:ext>
              </a:extLst>
            </p:cNvPr>
            <p:cNvSpPr/>
            <p:nvPr/>
          </p:nvSpPr>
          <p:spPr>
            <a:xfrm rot="10800000">
              <a:off x="10287341" y="3149226"/>
              <a:ext cx="340634" cy="1905304"/>
            </a:xfrm>
            <a:prstGeom prst="leftBrace">
              <a:avLst>
                <a:gd name="adj1" fmla="val 8333"/>
                <a:gd name="adj2" fmla="val 5047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A2C34EE-B149-CA0C-F8E7-AB201D943A79}"/>
                </a:ext>
              </a:extLst>
            </p:cNvPr>
            <p:cNvSpPr txBox="1"/>
            <p:nvPr/>
          </p:nvSpPr>
          <p:spPr>
            <a:xfrm>
              <a:off x="10627975" y="3163032"/>
              <a:ext cx="492443" cy="1887696"/>
            </a:xfrm>
            <a:prstGeom prst="rect">
              <a:avLst/>
            </a:prstGeom>
            <a:noFill/>
          </p:spPr>
          <p:txBody>
            <a:bodyPr vert="eaVert" wrap="none" rtlCol="0">
              <a:spAutoFit/>
            </a:bodyPr>
            <a:lstStyle/>
            <a:p>
              <a:r>
                <a:rPr lang="zh-CN" altLang="en-US" sz="2000" b="1" dirty="0"/>
                <a:t>分类器训练阶段</a:t>
              </a:r>
            </a:p>
          </p:txBody>
        </p:sp>
        <p:sp>
          <p:nvSpPr>
            <p:cNvPr id="23" name="左大括号 22">
              <a:extLst>
                <a:ext uri="{FF2B5EF4-FFF2-40B4-BE49-F238E27FC236}">
                  <a16:creationId xmlns:a16="http://schemas.microsoft.com/office/drawing/2014/main" id="{A735094C-D8CD-ECC7-FC5A-BA3D1D7D2C22}"/>
                </a:ext>
              </a:extLst>
            </p:cNvPr>
            <p:cNvSpPr/>
            <p:nvPr/>
          </p:nvSpPr>
          <p:spPr>
            <a:xfrm rot="16200000">
              <a:off x="6827951" y="4986938"/>
              <a:ext cx="340634" cy="2662730"/>
            </a:xfrm>
            <a:prstGeom prst="leftBrace">
              <a:avLst>
                <a:gd name="adj1" fmla="val 8333"/>
                <a:gd name="adj2" fmla="val 5047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E4875F9E-6313-5659-19B5-F1066C86C880}"/>
              </a:ext>
            </a:extLst>
          </p:cNvPr>
          <p:cNvSpPr txBox="1"/>
          <p:nvPr/>
        </p:nvSpPr>
        <p:spPr>
          <a:xfrm>
            <a:off x="6400800" y="6457003"/>
            <a:ext cx="1210588" cy="400110"/>
          </a:xfrm>
          <a:prstGeom prst="rect">
            <a:avLst/>
          </a:prstGeom>
          <a:noFill/>
        </p:spPr>
        <p:txBody>
          <a:bodyPr wrap="none" rtlCol="0">
            <a:spAutoFit/>
          </a:bodyPr>
          <a:lstStyle/>
          <a:p>
            <a:r>
              <a:rPr lang="zh-CN" altLang="en-US" sz="2000" b="1" dirty="0"/>
              <a:t>应用阶段</a:t>
            </a:r>
          </a:p>
        </p:txBody>
      </p:sp>
    </p:spTree>
    <p:extLst>
      <p:ext uri="{BB962C8B-B14F-4D97-AF65-F5344CB8AC3E}">
        <p14:creationId xmlns:p14="http://schemas.microsoft.com/office/powerpoint/2010/main" val="3633916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04 </a:t>
            </a:r>
            <a:r>
              <a:rPr lang="zh-CN" altLang="en-US" dirty="0"/>
              <a:t>朴素贝叶斯分类器</a:t>
            </a:r>
          </a:p>
        </p:txBody>
      </p:sp>
      <p:sp>
        <p:nvSpPr>
          <p:cNvPr id="6" name="文本框 5">
            <a:extLst>
              <a:ext uri="{FF2B5EF4-FFF2-40B4-BE49-F238E27FC236}">
                <a16:creationId xmlns:a16="http://schemas.microsoft.com/office/drawing/2014/main" id="{3609A119-0DE4-AFE5-406D-FFC18A0BB6BA}"/>
              </a:ext>
            </a:extLst>
          </p:cNvPr>
          <p:cNvSpPr txBox="1"/>
          <p:nvPr/>
        </p:nvSpPr>
        <p:spPr>
          <a:xfrm>
            <a:off x="293688" y="1186545"/>
            <a:ext cx="11523662" cy="5666936"/>
          </a:xfrm>
          <a:prstGeom prst="rect">
            <a:avLst/>
          </a:prstGeom>
          <a:noFill/>
        </p:spPr>
        <p:txBody>
          <a:bodyPr wrap="square">
            <a:spAutoFit/>
          </a:bodyPr>
          <a:lstStyle/>
          <a:p>
            <a:pPr>
              <a:lnSpc>
                <a:spcPct val="150000"/>
              </a:lnSpc>
            </a:pPr>
            <a:r>
              <a:rPr lang="zh-CN" altLang="en-US" dirty="0">
                <a:latin typeface="+mn-ea"/>
              </a:rPr>
              <a:t>整个朴素贝叶斯分类分为三个阶段：</a:t>
            </a:r>
          </a:p>
          <a:p>
            <a:pPr marL="342900" indent="-342900">
              <a:lnSpc>
                <a:spcPct val="150000"/>
              </a:lnSpc>
              <a:buFont typeface="Wingdings" panose="05000000000000000000" pitchFamily="2" charset="2"/>
              <a:buChar char="Ø"/>
            </a:pPr>
            <a:r>
              <a:rPr lang="zh-CN" altLang="en-US" sz="2000" dirty="0">
                <a:latin typeface="+mn-ea"/>
              </a:rPr>
              <a:t>第一阶段</a:t>
            </a:r>
            <a:r>
              <a:rPr lang="en-US" altLang="zh-CN" sz="2000" dirty="0">
                <a:latin typeface="+mn-ea"/>
              </a:rPr>
              <a:t>——</a:t>
            </a:r>
            <a:r>
              <a:rPr lang="zh-CN" altLang="en-US" sz="2000" dirty="0">
                <a:latin typeface="+mn-ea"/>
              </a:rPr>
              <a:t>准备工作阶段，这个阶段的任务是为朴素贝叶斯分类做必要的准备，主要工作是根据具体情况确定特征属性，并对每个特征属性进行适当划分，然后由人工对一部分待分类项进行分类，形成训练样本集合。这一阶段的输入是所有待分类数据，输出是特征属性和训练样本。这一阶段是整个朴素贝叶斯分类中唯一需要人工完成的阶段，其质量对整个过程将有重要影响，分类器的质量很大程度上由特征属性、特征属性划分及训练样本质量决定。</a:t>
            </a:r>
          </a:p>
          <a:p>
            <a:pPr marL="342900" indent="-342900">
              <a:lnSpc>
                <a:spcPct val="150000"/>
              </a:lnSpc>
              <a:buFont typeface="Wingdings" panose="05000000000000000000" pitchFamily="2" charset="2"/>
              <a:buChar char="Ø"/>
            </a:pPr>
            <a:r>
              <a:rPr lang="zh-CN" altLang="en-US" sz="2000" dirty="0">
                <a:latin typeface="+mn-ea"/>
              </a:rPr>
              <a:t>第二阶段</a:t>
            </a:r>
            <a:r>
              <a:rPr lang="en-US" altLang="zh-CN" sz="2000" dirty="0">
                <a:latin typeface="+mn-ea"/>
              </a:rPr>
              <a:t>——</a:t>
            </a:r>
            <a:r>
              <a:rPr lang="zh-CN" altLang="en-US" sz="2000" dirty="0">
                <a:latin typeface="+mn-ea"/>
              </a:rPr>
              <a:t>分类器训练阶段，这个阶段的任务就是生成分类器，主要工作是计算每个类别在训练样本中的出现频率及每个特征属性划分对每个类别的条件概率估计，并将结果记录。其输入是特征属性和训练样本，输出是分类器。这一阶段是机械性阶段，根据前面讨论的公式可以由程序自动计算完成。</a:t>
            </a:r>
          </a:p>
          <a:p>
            <a:pPr marL="342900" indent="-342900">
              <a:lnSpc>
                <a:spcPct val="150000"/>
              </a:lnSpc>
              <a:buFont typeface="Wingdings" panose="05000000000000000000" pitchFamily="2" charset="2"/>
              <a:buChar char="Ø"/>
            </a:pPr>
            <a:r>
              <a:rPr lang="zh-CN" altLang="en-US" sz="2000" dirty="0">
                <a:latin typeface="+mn-ea"/>
              </a:rPr>
              <a:t>第三阶段</a:t>
            </a:r>
            <a:r>
              <a:rPr lang="en-US" altLang="zh-CN" sz="2000" dirty="0">
                <a:latin typeface="+mn-ea"/>
              </a:rPr>
              <a:t>——</a:t>
            </a:r>
            <a:r>
              <a:rPr lang="zh-CN" altLang="en-US" sz="2000" dirty="0">
                <a:latin typeface="+mn-ea"/>
              </a:rPr>
              <a:t>应用阶段。这个阶段的任务是使用分类器对待分类项进行分类，其输入是分类器和待分类项，输出是待分类项与类别的映射关系。这一阶段也是机械性阶段，由程序完成。</a:t>
            </a:r>
          </a:p>
        </p:txBody>
      </p:sp>
    </p:spTree>
    <p:extLst>
      <p:ext uri="{BB962C8B-B14F-4D97-AF65-F5344CB8AC3E}">
        <p14:creationId xmlns:p14="http://schemas.microsoft.com/office/powerpoint/2010/main" val="4140327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a:extLst>
              <a:ext uri="{FF2B5EF4-FFF2-40B4-BE49-F238E27FC236}">
                <a16:creationId xmlns:a16="http://schemas.microsoft.com/office/drawing/2014/main" id="{035F3EE9-E110-6560-3E3B-D31A0842D1FB}"/>
              </a:ext>
            </a:extLst>
          </p:cNvPr>
          <p:cNvSpPr/>
          <p:nvPr/>
        </p:nvSpPr>
        <p:spPr>
          <a:xfrm>
            <a:off x="1891854" y="508141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903752"/>
            <a:ext cx="51054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概率知识回顾</a:t>
            </a:r>
          </a:p>
        </p:txBody>
      </p:sp>
      <p:sp>
        <p:nvSpPr>
          <p:cNvPr id="47" name="TextBox 10"/>
          <p:cNvSpPr txBox="1">
            <a:spLocks noChangeArrowheads="1"/>
          </p:cNvSpPr>
          <p:nvPr/>
        </p:nvSpPr>
        <p:spPr bwMode="auto">
          <a:xfrm>
            <a:off x="3027908" y="35244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极大似然估计</a:t>
            </a:r>
          </a:p>
        </p:txBody>
      </p:sp>
      <p:sp>
        <p:nvSpPr>
          <p:cNvPr id="48" name="TextBox 11"/>
          <p:cNvSpPr txBox="1">
            <a:spLocks noChangeArrowheads="1"/>
          </p:cNvSpPr>
          <p:nvPr/>
        </p:nvSpPr>
        <p:spPr bwMode="auto">
          <a:xfrm>
            <a:off x="3027907" y="43395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朴素贝叶斯分类器</a:t>
            </a:r>
          </a:p>
        </p:txBody>
      </p:sp>
      <p:sp>
        <p:nvSpPr>
          <p:cNvPr id="51" name="TextBox 10"/>
          <p:cNvSpPr txBox="1">
            <a:spLocks noChangeArrowheads="1"/>
          </p:cNvSpPr>
          <p:nvPr/>
        </p:nvSpPr>
        <p:spPr bwMode="auto">
          <a:xfrm>
            <a:off x="3054895" y="51547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05    EM</a:t>
            </a:r>
            <a:r>
              <a:rPr lang="zh-CN" altLang="en-US" sz="3600" dirty="0">
                <a:solidFill>
                  <a:schemeClr val="bg1"/>
                </a:solidFill>
                <a:latin typeface="Impact" pitchFamily="34" charset="0"/>
                <a:ea typeface="微软雅黑" pitchFamily="34" charset="-122"/>
              </a:rPr>
              <a:t>算法</a:t>
            </a:r>
          </a:p>
        </p:txBody>
      </p:sp>
      <p:sp>
        <p:nvSpPr>
          <p:cNvPr id="2" name="TextBox 6">
            <a:extLst>
              <a:ext uri="{FF2B5EF4-FFF2-40B4-BE49-F238E27FC236}">
                <a16:creationId xmlns:a16="http://schemas.microsoft.com/office/drawing/2014/main" id="{9B2DE6A8-0B67-33DF-B5DC-FE559EF7FC8B}"/>
              </a:ext>
            </a:extLst>
          </p:cNvPr>
          <p:cNvSpPr txBox="1">
            <a:spLocks noChangeArrowheads="1"/>
          </p:cNvSpPr>
          <p:nvPr/>
        </p:nvSpPr>
        <p:spPr bwMode="auto">
          <a:xfrm>
            <a:off x="3029495" y="26984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贝叶斯决策论</a:t>
            </a:r>
          </a:p>
        </p:txBody>
      </p:sp>
    </p:spTree>
    <p:extLst>
      <p:ext uri="{BB962C8B-B14F-4D97-AF65-F5344CB8AC3E}">
        <p14:creationId xmlns:p14="http://schemas.microsoft.com/office/powerpoint/2010/main" val="3222185345"/>
      </p:ext>
    </p:extLst>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2242409"/>
              </a:xfrm>
              <a:prstGeom prst="rect">
                <a:avLst/>
              </a:prstGeom>
              <a:noFill/>
            </p:spPr>
            <p:txBody>
              <a:bodyPr wrap="square">
                <a:spAutoFit/>
              </a:bodyPr>
              <a:lstStyle/>
              <a:p>
                <a:pPr>
                  <a:lnSpc>
                    <a:spcPct val="150000"/>
                  </a:lnSpc>
                </a:pPr>
                <a:r>
                  <a:rPr lang="zh-CN" altLang="en-US" b="1" dirty="0"/>
                  <a:t>三硬币模型</a:t>
                </a:r>
                <a:r>
                  <a:rPr lang="zh-CN" altLang="en-US" dirty="0"/>
                  <a:t>：假设有</a:t>
                </a:r>
                <a:r>
                  <a:rPr lang="en-US" altLang="zh-CN" dirty="0"/>
                  <a:t>3</a:t>
                </a:r>
                <a:r>
                  <a:rPr lang="zh-CN" altLang="en-US" dirty="0"/>
                  <a:t>枚硬币，分别记作</a:t>
                </a:r>
                <a:r>
                  <a:rPr lang="en-US" altLang="zh-CN" dirty="0"/>
                  <a:t>A</a:t>
                </a:r>
                <a:r>
                  <a:rPr lang="zh-CN" altLang="en-US" dirty="0"/>
                  <a:t>，</a:t>
                </a:r>
                <a:r>
                  <a:rPr lang="en-US" altLang="zh-CN" dirty="0"/>
                  <a:t>B</a:t>
                </a:r>
                <a:r>
                  <a:rPr lang="zh-CN" altLang="en-US" dirty="0"/>
                  <a:t>，</a:t>
                </a:r>
                <a:r>
                  <a:rPr lang="en-US" altLang="zh-CN" dirty="0"/>
                  <a:t>C</a:t>
                </a:r>
                <a:r>
                  <a:rPr lang="zh-CN" altLang="en-US" dirty="0"/>
                  <a:t>。这些硬币正面出现的概率分别是</a:t>
                </a:r>
                <a14:m>
                  <m:oMath xmlns:m="http://schemas.openxmlformats.org/officeDocument/2006/math">
                    <m:r>
                      <a:rPr lang="zh-CN" altLang="en-US" i="1" smtClean="0">
                        <a:latin typeface="Cambria Math" panose="02040503050406030204" pitchFamily="18" charset="0"/>
                      </a:rPr>
                      <m:t>𝜋</m:t>
                    </m:r>
                  </m:oMath>
                </a14:m>
                <a:r>
                  <a:rPr lang="zh-CN" altLang="en-US" dirty="0"/>
                  <a:t>，</a:t>
                </a:r>
                <a14:m>
                  <m:oMath xmlns:m="http://schemas.openxmlformats.org/officeDocument/2006/math">
                    <m:r>
                      <a:rPr lang="en-US" altLang="zh-CN" b="0" i="1" dirty="0" smtClean="0">
                        <a:latin typeface="Cambria Math" panose="02040503050406030204" pitchFamily="18" charset="0"/>
                      </a:rPr>
                      <m:t>𝑝</m:t>
                    </m:r>
                  </m:oMath>
                </a14:m>
                <a:r>
                  <a:rPr lang="zh-CN" altLang="en-US" dirty="0"/>
                  <a:t>和</a:t>
                </a:r>
                <a14:m>
                  <m:oMath xmlns:m="http://schemas.openxmlformats.org/officeDocument/2006/math">
                    <m:r>
                      <a:rPr lang="en-US" altLang="zh-CN" b="0" i="1" dirty="0" smtClean="0">
                        <a:latin typeface="Cambria Math" panose="02040503050406030204" pitchFamily="18" charset="0"/>
                      </a:rPr>
                      <m:t>𝑞</m:t>
                    </m:r>
                  </m:oMath>
                </a14:m>
                <a:r>
                  <a:rPr lang="zh-CN" altLang="en-US" dirty="0"/>
                  <a:t>。进行如下掷硬币试验：先掷硬币</a:t>
                </a:r>
                <a:r>
                  <a:rPr lang="en-US" altLang="zh-CN" dirty="0"/>
                  <a:t>A</a:t>
                </a:r>
                <a:r>
                  <a:rPr lang="zh-CN" altLang="en-US" dirty="0"/>
                  <a:t>，根据其结果选出硬币</a:t>
                </a:r>
                <a:r>
                  <a:rPr lang="en-US" altLang="zh-CN" dirty="0"/>
                  <a:t>B</a:t>
                </a:r>
                <a:r>
                  <a:rPr lang="zh-CN" altLang="en-US" dirty="0"/>
                  <a:t>或硬币</a:t>
                </a:r>
                <a:r>
                  <a:rPr lang="en-US" altLang="zh-CN" dirty="0"/>
                  <a:t>C</a:t>
                </a:r>
                <a:r>
                  <a:rPr lang="zh-CN" altLang="en-US" dirty="0"/>
                  <a:t>，正面选硬币</a:t>
                </a:r>
                <a:r>
                  <a:rPr lang="en-US" altLang="zh-CN" dirty="0"/>
                  <a:t>B</a:t>
                </a:r>
                <a:r>
                  <a:rPr lang="zh-CN" altLang="en-US" dirty="0"/>
                  <a:t>，反面选硬币</a:t>
                </a:r>
                <a:r>
                  <a:rPr lang="en-US" altLang="zh-CN" dirty="0"/>
                  <a:t>C</a:t>
                </a:r>
                <a:r>
                  <a:rPr lang="zh-CN" altLang="en-US" dirty="0"/>
                  <a:t>；然后投掷选出的硬币，根据投掷硬币的结果，出现正面记作</a:t>
                </a:r>
                <a:r>
                  <a:rPr lang="en-US" altLang="zh-CN" dirty="0"/>
                  <a:t>1</a:t>
                </a:r>
                <a:r>
                  <a:rPr lang="zh-CN" altLang="en-US" dirty="0"/>
                  <a:t>，出现反面记作</a:t>
                </a:r>
                <a:r>
                  <a:rPr lang="en-US" altLang="zh-CN" dirty="0"/>
                  <a:t>0</a:t>
                </a:r>
                <a:r>
                  <a:rPr lang="zh-CN" altLang="en-US" dirty="0"/>
                  <a:t>；独立地重复</a:t>
                </a:r>
                <a14:m>
                  <m:oMath xmlns:m="http://schemas.openxmlformats.org/officeDocument/2006/math">
                    <m:r>
                      <a:rPr lang="en-US" altLang="zh-CN" b="0" i="1" smtClean="0">
                        <a:latin typeface="Cambria Math" panose="02040503050406030204" pitchFamily="18" charset="0"/>
                      </a:rPr>
                      <m:t>𝑛</m:t>
                    </m:r>
                  </m:oMath>
                </a14:m>
                <a:r>
                  <a:rPr lang="zh-CN" altLang="en-US" dirty="0"/>
                  <a:t>次试验（这里，</a:t>
                </a:r>
                <a14:m>
                  <m:oMath xmlns:m="http://schemas.openxmlformats.org/officeDocument/2006/math">
                    <m:r>
                      <a:rPr lang="en-US" altLang="zh-CN" i="1">
                        <a:latin typeface="Cambria Math" panose="02040503050406030204" pitchFamily="18" charset="0"/>
                      </a:rPr>
                      <m:t>𝑛</m:t>
                    </m:r>
                    <m:r>
                      <a:rPr lang="en-US" altLang="zh-CN" b="0" i="1" smtClean="0">
                        <a:latin typeface="Cambria Math" panose="02040503050406030204" pitchFamily="18" charset="0"/>
                      </a:rPr>
                      <m:t>=10</m:t>
                    </m:r>
                  </m:oMath>
                </a14:m>
                <a:r>
                  <a:rPr lang="zh-CN" altLang="en-US" dirty="0"/>
                  <a:t>），观测结果如下：</a:t>
                </a:r>
              </a:p>
            </p:txBody>
          </p:sp>
        </mc:Choice>
        <mc:Fallback>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2242409"/>
              </a:xfrm>
              <a:prstGeom prst="rect">
                <a:avLst/>
              </a:prstGeom>
              <a:blipFill>
                <a:blip r:embed="rId3"/>
                <a:stretch>
                  <a:fillRect l="-803" r="-375" b="-5435"/>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A16C5FAA-5BBA-C577-369C-BF85FE36E205}"/>
              </a:ext>
            </a:extLst>
          </p:cNvPr>
          <p:cNvSpPr txBox="1"/>
          <p:nvPr/>
        </p:nvSpPr>
        <p:spPr>
          <a:xfrm>
            <a:off x="3703687" y="3590933"/>
            <a:ext cx="4688143" cy="580415"/>
          </a:xfrm>
          <a:prstGeom prst="rect">
            <a:avLst/>
          </a:prstGeom>
          <a:noFill/>
        </p:spPr>
        <p:txBody>
          <a:bodyPr wrap="square">
            <a:spAutoFit/>
          </a:bodyPr>
          <a:lstStyle/>
          <a:p>
            <a:pPr>
              <a:lnSpc>
                <a:spcPct val="150000"/>
              </a:lnSpc>
            </a:pPr>
            <a:r>
              <a:rPr lang="en-US" altLang="zh-CN" dirty="0"/>
              <a:t>1</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1</a:t>
            </a:r>
          </a:p>
        </p:txBody>
      </p:sp>
      <p:sp>
        <p:nvSpPr>
          <p:cNvPr id="10" name="文本框 9">
            <a:extLst>
              <a:ext uri="{FF2B5EF4-FFF2-40B4-BE49-F238E27FC236}">
                <a16:creationId xmlns:a16="http://schemas.microsoft.com/office/drawing/2014/main" id="{226578D8-9DBA-D0F8-295D-853B3A6807A3}"/>
              </a:ext>
            </a:extLst>
          </p:cNvPr>
          <p:cNvSpPr txBox="1"/>
          <p:nvPr/>
        </p:nvSpPr>
        <p:spPr>
          <a:xfrm>
            <a:off x="428171" y="4205461"/>
            <a:ext cx="11389179" cy="1131848"/>
          </a:xfrm>
          <a:prstGeom prst="rect">
            <a:avLst/>
          </a:prstGeom>
          <a:noFill/>
        </p:spPr>
        <p:txBody>
          <a:bodyPr wrap="square">
            <a:spAutoFit/>
          </a:bodyPr>
          <a:lstStyle/>
          <a:p>
            <a:pPr>
              <a:lnSpc>
                <a:spcPct val="150000"/>
              </a:lnSpc>
            </a:pPr>
            <a:r>
              <a:rPr lang="zh-CN" altLang="en-US" dirty="0"/>
              <a:t>假设只能观测到投掷硬币的结果，不能观测投掷硬币的过程。问如何估计三硬币正面出现的概率，即三硬币模型的参数。</a:t>
            </a:r>
            <a:endParaRPr lang="en-US" altLang="zh-CN" dirty="0"/>
          </a:p>
        </p:txBody>
      </p:sp>
    </p:spTree>
    <p:extLst>
      <p:ext uri="{BB962C8B-B14F-4D97-AF65-F5344CB8AC3E}">
        <p14:creationId xmlns:p14="http://schemas.microsoft.com/office/powerpoint/2010/main" val="3972734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26578D8-9DBA-D0F8-295D-853B3A6807A3}"/>
                  </a:ext>
                </a:extLst>
              </p:cNvPr>
              <p:cNvSpPr txBox="1"/>
              <p:nvPr/>
            </p:nvSpPr>
            <p:spPr>
              <a:xfrm>
                <a:off x="426420" y="1270532"/>
                <a:ext cx="11389179" cy="2242409"/>
              </a:xfrm>
              <a:prstGeom prst="rect">
                <a:avLst/>
              </a:prstGeom>
              <a:noFill/>
            </p:spPr>
            <p:txBody>
              <a:bodyPr wrap="square">
                <a:spAutoFit/>
              </a:bodyPr>
              <a:lstStyle/>
              <a:p>
                <a:pPr indent="457200" algn="just">
                  <a:lnSpc>
                    <a:spcPct val="150000"/>
                  </a:lnSpc>
                </a:pPr>
                <a:r>
                  <a:rPr lang="zh-CN" altLang="en-US" dirty="0"/>
                  <a:t>假设我们把每一次硬币的种类设为</a:t>
                </a:r>
                <a14:m>
                  <m:oMath xmlns:m="http://schemas.openxmlformats.org/officeDocument/2006/math">
                    <m:r>
                      <a:rPr lang="en-US" altLang="zh-CN" b="1" i="1" dirty="0" smtClean="0">
                        <a:latin typeface="Cambria Math" panose="02040503050406030204" pitchFamily="18" charset="0"/>
                      </a:rPr>
                      <m:t>𝒛</m:t>
                    </m:r>
                    <m:r>
                      <a:rPr lang="zh-CN" altLang="en-US" b="1" i="1" dirty="0">
                        <a:latin typeface="Cambria Math" panose="02040503050406030204" pitchFamily="18" charset="0"/>
                      </a:rPr>
                      <m:t>，</m:t>
                    </m:r>
                  </m:oMath>
                </a14:m>
                <a:r>
                  <a:rPr lang="zh-CN" altLang="en-US" dirty="0"/>
                  <a:t>则这</a:t>
                </a:r>
                <a:r>
                  <a:rPr lang="en-US" altLang="zh-CN" dirty="0"/>
                  <a:t>10</a:t>
                </a:r>
                <a:r>
                  <a:rPr lang="zh-CN" altLang="en-US" dirty="0"/>
                  <a:t>次实验生成了一个</a:t>
                </a:r>
                <a:r>
                  <a:rPr lang="en-US" altLang="zh-CN" dirty="0"/>
                  <a:t>10</a:t>
                </a:r>
                <a:r>
                  <a:rPr lang="zh-CN" altLang="en-US" dirty="0"/>
                  <a:t>维的向量</a:t>
                </a:r>
                <a14:m>
                  <m:oMath xmlns:m="http://schemas.openxmlformats.org/officeDocument/2006/math">
                    <m:r>
                      <a:rPr lang="en-US" altLang="zh-CN" b="1" i="1" dirty="0">
                        <a:latin typeface="Cambria Math" panose="02040503050406030204" pitchFamily="18" charset="0"/>
                      </a:rPr>
                      <m:t>𝒛</m:t>
                    </m:r>
                    <m:r>
                      <a:rPr lang="en-US" altLang="zh-CN" b="1"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2</m:t>
                        </m:r>
                      </m:sub>
                    </m:sSub>
                    <m:r>
                      <a:rPr lang="en-US" altLang="zh-CN" b="1"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4</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5</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6</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7</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8</m:t>
                        </m:r>
                      </m:sub>
                    </m:sSub>
                    <m:r>
                      <a:rPr lang="en-US" altLang="zh-CN" b="1"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9</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a:rPr lang="en-US" altLang="zh-CN" b="0" i="1" dirty="0" smtClean="0">
                            <a:latin typeface="Cambria Math" panose="02040503050406030204" pitchFamily="18" charset="0"/>
                          </a:rPr>
                          <m:t>10</m:t>
                        </m:r>
                      </m:sub>
                    </m:sSub>
                    <m:r>
                      <a:rPr lang="en-US" altLang="zh-CN" b="1" i="1" dirty="0" smtClean="0">
                        <a:latin typeface="Cambria Math" panose="02040503050406030204" pitchFamily="18" charset="0"/>
                      </a:rPr>
                      <m:t>}</m:t>
                    </m:r>
                  </m:oMath>
                </a14:m>
                <a:r>
                  <a:rPr lang="zh-CN" altLang="en-US" dirty="0"/>
                  <a:t>，现在问题来了，如果我们要根据观测结果去求出</a:t>
                </a:r>
                <a14:m>
                  <m:oMath xmlns:m="http://schemas.openxmlformats.org/officeDocument/2006/math">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dirty="0"/>
                  <a:t>，</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b="0" i="1" dirty="0" smtClean="0">
                        <a:latin typeface="Cambria Math" panose="02040503050406030204" pitchFamily="18" charset="0"/>
                      </a:rPr>
                      <m:t>𝐵</m:t>
                    </m:r>
                    <m:r>
                      <a:rPr lang="en-US" altLang="zh-CN" i="1" dirty="0">
                        <a:latin typeface="Cambria Math" panose="02040503050406030204" pitchFamily="18" charset="0"/>
                      </a:rPr>
                      <m:t>)</m:t>
                    </m:r>
                  </m:oMath>
                </a14:m>
                <a:r>
                  <a:rPr lang="zh-CN" altLang="en-US" dirty="0"/>
                  <a:t>，那么首先需要知道</a:t>
                </a:r>
                <a14:m>
                  <m:oMath xmlns:m="http://schemas.openxmlformats.org/officeDocument/2006/math">
                    <m:r>
                      <a:rPr lang="en-US" altLang="zh-CN" b="1" i="1" dirty="0">
                        <a:latin typeface="Cambria Math" panose="02040503050406030204" pitchFamily="18" charset="0"/>
                      </a:rPr>
                      <m:t>𝒛</m:t>
                    </m:r>
                  </m:oMath>
                </a14:m>
                <a:r>
                  <a:rPr lang="zh-CN" altLang="en-US" dirty="0"/>
                  <a:t>，但是如果用最大似然估计去估计</a:t>
                </a:r>
                <a14:m>
                  <m:oMath xmlns:m="http://schemas.openxmlformats.org/officeDocument/2006/math">
                    <m:r>
                      <a:rPr lang="en-US" altLang="zh-CN" b="1" i="1" dirty="0">
                        <a:latin typeface="Cambria Math" panose="02040503050406030204" pitchFamily="18" charset="0"/>
                      </a:rPr>
                      <m:t>𝒛</m:t>
                    </m:r>
                  </m:oMath>
                </a14:m>
                <a:r>
                  <a:rPr lang="zh-CN" altLang="en-US" dirty="0"/>
                  <a:t>，又要先求出</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oMath>
                </a14:m>
                <a:r>
                  <a:rPr lang="zh-CN" altLang="en-US" dirty="0"/>
                  <a:t>，</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oMath>
                </a14:m>
                <a:r>
                  <a:rPr lang="zh-CN" altLang="en-US" dirty="0"/>
                  <a:t>。这就产生了一个循环。</a:t>
                </a:r>
              </a:p>
            </p:txBody>
          </p:sp>
        </mc:Choice>
        <mc:Fallback xmlns="">
          <p:sp>
            <p:nvSpPr>
              <p:cNvPr id="10" name="文本框 9">
                <a:extLst>
                  <a:ext uri="{FF2B5EF4-FFF2-40B4-BE49-F238E27FC236}">
                    <a16:creationId xmlns:a16="http://schemas.microsoft.com/office/drawing/2014/main" id="{226578D8-9DBA-D0F8-295D-853B3A6807A3}"/>
                  </a:ext>
                </a:extLst>
              </p:cNvPr>
              <p:cNvSpPr txBox="1">
                <a:spLocks noRot="1" noChangeAspect="1" noMove="1" noResize="1" noEditPoints="1" noAdjustHandles="1" noChangeArrowheads="1" noChangeShapeType="1" noTextEdit="1"/>
              </p:cNvSpPr>
              <p:nvPr/>
            </p:nvSpPr>
            <p:spPr>
              <a:xfrm>
                <a:off x="426420" y="1270532"/>
                <a:ext cx="11389179" cy="2242409"/>
              </a:xfrm>
              <a:prstGeom prst="rect">
                <a:avLst/>
              </a:prstGeom>
              <a:blipFill>
                <a:blip r:embed="rId3"/>
                <a:stretch>
                  <a:fillRect l="-482" r="-803" b="-5435"/>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542D025C-CEAD-79D8-CE51-7C7ED820343D}"/>
              </a:ext>
            </a:extLst>
          </p:cNvPr>
          <p:cNvGrpSpPr/>
          <p:nvPr/>
        </p:nvGrpSpPr>
        <p:grpSpPr>
          <a:xfrm>
            <a:off x="3187492" y="3685454"/>
            <a:ext cx="5757404" cy="2476067"/>
            <a:chOff x="3187492" y="3685454"/>
            <a:chExt cx="5757404" cy="2476067"/>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3673FBE-4806-1B7C-E2C2-ECCF4A7FDA58}"/>
                    </a:ext>
                  </a:extLst>
                </p:cNvPr>
                <p:cNvSpPr txBox="1"/>
                <p:nvPr/>
              </p:nvSpPr>
              <p:spPr>
                <a:xfrm>
                  <a:off x="3187492" y="4695128"/>
                  <a:ext cx="1804833" cy="461665"/>
                </a:xfrm>
                <a:prstGeom prst="rect">
                  <a:avLst/>
                </a:prstGeom>
                <a:noFill/>
              </p:spPr>
              <p:txBody>
                <a:bodyPr wrap="square">
                  <a:spAutoFit/>
                </a:bodyPr>
                <a:lstStyle/>
                <a:p>
                  <a14:m>
                    <m:oMath xmlns:m="http://schemas.openxmlformats.org/officeDocument/2006/math">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b="0" i="1" dirty="0" smtClean="0">
                          <a:latin typeface="Cambria Math" panose="02040503050406030204" pitchFamily="18" charset="0"/>
                        </a:rPr>
                        <m:t>)</m:t>
                      </m:r>
                    </m:oMath>
                  </a14:m>
                  <a:r>
                    <a:rPr lang="zh-CN" altLang="en-US" dirty="0"/>
                    <a:t>，</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b="0" i="1" dirty="0" smtClean="0">
                          <a:latin typeface="Cambria Math" panose="02040503050406030204" pitchFamily="18" charset="0"/>
                        </a:rPr>
                        <m:t>𝐵</m:t>
                      </m:r>
                      <m:r>
                        <a:rPr lang="en-US" altLang="zh-CN" i="1" dirty="0">
                          <a:latin typeface="Cambria Math" panose="02040503050406030204" pitchFamily="18" charset="0"/>
                        </a:rPr>
                        <m:t>)</m:t>
                      </m:r>
                    </m:oMath>
                  </a14:m>
                  <a:endParaRPr lang="zh-CN" altLang="en-US" dirty="0"/>
                </a:p>
              </p:txBody>
            </p:sp>
          </mc:Choice>
          <mc:Fallback xmlns="">
            <p:sp>
              <p:nvSpPr>
                <p:cNvPr id="4" name="文本框 3">
                  <a:extLst>
                    <a:ext uri="{FF2B5EF4-FFF2-40B4-BE49-F238E27FC236}">
                      <a16:creationId xmlns:a16="http://schemas.microsoft.com/office/drawing/2014/main" id="{93673FBE-4806-1B7C-E2C2-ECCF4A7FDA58}"/>
                    </a:ext>
                  </a:extLst>
                </p:cNvPr>
                <p:cNvSpPr txBox="1">
                  <a:spLocks noRot="1" noChangeAspect="1" noMove="1" noResize="1" noEditPoints="1" noAdjustHandles="1" noChangeArrowheads="1" noChangeShapeType="1" noTextEdit="1"/>
                </p:cNvSpPr>
                <p:nvPr/>
              </p:nvSpPr>
              <p:spPr>
                <a:xfrm>
                  <a:off x="3187492" y="4695128"/>
                  <a:ext cx="1804833" cy="461665"/>
                </a:xfrm>
                <a:prstGeom prst="rect">
                  <a:avLst/>
                </a:prstGeom>
                <a:blipFill>
                  <a:blip r:embed="rId4"/>
                  <a:stretch>
                    <a:fillRect l="-1014" t="-10526" r="-2027"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F35D504-F863-24AF-C8CB-0D4C9B34651C}"/>
                    </a:ext>
                  </a:extLst>
                </p:cNvPr>
                <p:cNvSpPr txBox="1"/>
                <p:nvPr/>
              </p:nvSpPr>
              <p:spPr>
                <a:xfrm>
                  <a:off x="7846142" y="4665631"/>
                  <a:ext cx="10987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𝒛</m:t>
                        </m:r>
                      </m:oMath>
                    </m:oMathPara>
                  </a14:m>
                  <a:endParaRPr lang="zh-CN" altLang="en-US" dirty="0"/>
                </a:p>
              </p:txBody>
            </p:sp>
          </mc:Choice>
          <mc:Fallback xmlns="">
            <p:sp>
              <p:nvSpPr>
                <p:cNvPr id="7" name="文本框 6">
                  <a:extLst>
                    <a:ext uri="{FF2B5EF4-FFF2-40B4-BE49-F238E27FC236}">
                      <a16:creationId xmlns:a16="http://schemas.microsoft.com/office/drawing/2014/main" id="{BF35D504-F863-24AF-C8CB-0D4C9B34651C}"/>
                    </a:ext>
                  </a:extLst>
                </p:cNvPr>
                <p:cNvSpPr txBox="1">
                  <a:spLocks noRot="1" noChangeAspect="1" noMove="1" noResize="1" noEditPoints="1" noAdjustHandles="1" noChangeArrowheads="1" noChangeShapeType="1" noTextEdit="1"/>
                </p:cNvSpPr>
                <p:nvPr/>
              </p:nvSpPr>
              <p:spPr>
                <a:xfrm>
                  <a:off x="7846142" y="4665631"/>
                  <a:ext cx="1098754" cy="461665"/>
                </a:xfrm>
                <a:prstGeom prst="rect">
                  <a:avLst/>
                </a:prstGeom>
                <a:blipFill>
                  <a:blip r:embed="rId5"/>
                  <a:stretch>
                    <a:fillRect/>
                  </a:stretch>
                </a:blipFill>
              </p:spPr>
              <p:txBody>
                <a:bodyPr/>
                <a:lstStyle/>
                <a:p>
                  <a:r>
                    <a:rPr lang="zh-CN" altLang="en-US">
                      <a:noFill/>
                    </a:rPr>
                    <a:t> </a:t>
                  </a:r>
                </a:p>
              </p:txBody>
            </p:sp>
          </mc:Fallback>
        </mc:AlternateContent>
        <p:sp>
          <p:nvSpPr>
            <p:cNvPr id="8" name="箭头: 上弧形 7">
              <a:extLst>
                <a:ext uri="{FF2B5EF4-FFF2-40B4-BE49-F238E27FC236}">
                  <a16:creationId xmlns:a16="http://schemas.microsoft.com/office/drawing/2014/main" id="{EA4A63D8-5DF0-D598-524A-7D3ED15C8811}"/>
                </a:ext>
              </a:extLst>
            </p:cNvPr>
            <p:cNvSpPr/>
            <p:nvPr/>
          </p:nvSpPr>
          <p:spPr>
            <a:xfrm>
              <a:off x="4653116" y="3930445"/>
              <a:ext cx="3908323" cy="722671"/>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上弧形 10">
              <a:extLst>
                <a:ext uri="{FF2B5EF4-FFF2-40B4-BE49-F238E27FC236}">
                  <a16:creationId xmlns:a16="http://schemas.microsoft.com/office/drawing/2014/main" id="{94A43634-A6C9-0C91-7ACF-AA94DD4FDD58}"/>
                </a:ext>
              </a:extLst>
            </p:cNvPr>
            <p:cNvSpPr/>
            <p:nvPr/>
          </p:nvSpPr>
          <p:spPr>
            <a:xfrm rot="10800000">
              <a:off x="4712106" y="5243052"/>
              <a:ext cx="3657603" cy="722669"/>
            </a:xfrm>
            <a:prstGeom prst="curved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BA2FEA37-0BBB-B90A-7BA3-9745C3E6FA9A}"/>
                </a:ext>
              </a:extLst>
            </p:cNvPr>
            <p:cNvSpPr txBox="1"/>
            <p:nvPr/>
          </p:nvSpPr>
          <p:spPr>
            <a:xfrm>
              <a:off x="6354798" y="3685454"/>
              <a:ext cx="372218" cy="461665"/>
            </a:xfrm>
            <a:prstGeom prst="rect">
              <a:avLst/>
            </a:prstGeom>
            <a:solidFill>
              <a:srgbClr val="C00000"/>
            </a:solidFill>
          </p:spPr>
          <p:txBody>
            <a:bodyPr wrap="none" rtlCol="0">
              <a:spAutoFit/>
            </a:bodyPr>
            <a:lstStyle/>
            <a:p>
              <a:r>
                <a:rPr lang="en-US" altLang="zh-CN" b="1" dirty="0">
                  <a:solidFill>
                    <a:schemeClr val="bg1"/>
                  </a:solidFill>
                </a:rPr>
                <a:t>?</a:t>
              </a:r>
              <a:endParaRPr lang="zh-CN" altLang="en-US" b="1" dirty="0">
                <a:solidFill>
                  <a:schemeClr val="bg1"/>
                </a:solidFill>
              </a:endParaRPr>
            </a:p>
          </p:txBody>
        </p:sp>
        <p:sp>
          <p:nvSpPr>
            <p:cNvPr id="14" name="文本框 13">
              <a:extLst>
                <a:ext uri="{FF2B5EF4-FFF2-40B4-BE49-F238E27FC236}">
                  <a16:creationId xmlns:a16="http://schemas.microsoft.com/office/drawing/2014/main" id="{995CD9C2-1B6B-401E-3CFF-7033C6B05D1D}"/>
                </a:ext>
              </a:extLst>
            </p:cNvPr>
            <p:cNvSpPr txBox="1"/>
            <p:nvPr/>
          </p:nvSpPr>
          <p:spPr>
            <a:xfrm>
              <a:off x="6354798" y="5699856"/>
              <a:ext cx="372218" cy="461665"/>
            </a:xfrm>
            <a:prstGeom prst="rect">
              <a:avLst/>
            </a:prstGeom>
            <a:solidFill>
              <a:srgbClr val="C00000"/>
            </a:solidFill>
          </p:spPr>
          <p:txBody>
            <a:bodyPr wrap="none" rtlCol="0">
              <a:spAutoFit/>
            </a:bodyPr>
            <a:lstStyle/>
            <a:p>
              <a:r>
                <a:rPr lang="en-US" altLang="zh-CN" b="1" dirty="0">
                  <a:solidFill>
                    <a:schemeClr val="bg1"/>
                  </a:solidFill>
                </a:rPr>
                <a:t>?</a:t>
              </a:r>
              <a:endParaRPr lang="zh-CN" altLang="en-US" b="1" dirty="0">
                <a:solidFill>
                  <a:schemeClr val="bg1"/>
                </a:solidFill>
              </a:endParaRPr>
            </a:p>
          </p:txBody>
        </p:sp>
      </p:grpSp>
    </p:spTree>
    <p:extLst>
      <p:ext uri="{BB962C8B-B14F-4D97-AF65-F5344CB8AC3E}">
        <p14:creationId xmlns:p14="http://schemas.microsoft.com/office/powerpoint/2010/main" val="132099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577850"/>
          </a:xfrm>
          <a:prstGeom prst="rect">
            <a:avLst/>
          </a:prstGeom>
          <a:noFill/>
        </p:spPr>
        <p:txBody>
          <a:bodyPr wrap="square">
            <a:spAutoFit/>
          </a:bodyPr>
          <a:lstStyle/>
          <a:p>
            <a:pPr>
              <a:lnSpc>
                <a:spcPct val="150000"/>
              </a:lnSpc>
            </a:pPr>
            <a:r>
              <a:rPr lang="zh-CN" altLang="en-US" b="1" dirty="0"/>
              <a:t>解：</a:t>
            </a:r>
            <a:r>
              <a:rPr lang="zh-CN" altLang="en-US" dirty="0"/>
              <a:t>三硬币模型可以写作</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20232CC-4964-59D4-A038-DE7AC1D877CD}"/>
                  </a:ext>
                </a:extLst>
              </p:cNvPr>
              <p:cNvSpPr txBox="1"/>
              <p:nvPr/>
            </p:nvSpPr>
            <p:spPr>
              <a:xfrm>
                <a:off x="1440315" y="2228393"/>
                <a:ext cx="6908801" cy="894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𝑧</m:t>
                          </m:r>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𝑧</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e>
                              <m:r>
                                <a:rPr lang="zh-CN" altLang="en-US" i="1">
                                  <a:latin typeface="Cambria Math" panose="02040503050406030204" pitchFamily="18" charset="0"/>
                                </a:rPr>
                                <m:t>𝜃</m:t>
                              </m:r>
                            </m:e>
                          </m:d>
                        </m:e>
                      </m:nary>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A20232CC-4964-59D4-A038-DE7AC1D877CD}"/>
                  </a:ext>
                </a:extLst>
              </p:cNvPr>
              <p:cNvSpPr txBox="1">
                <a:spLocks noRot="1" noChangeAspect="1" noMove="1" noResize="1" noEditPoints="1" noAdjustHandles="1" noChangeArrowheads="1" noChangeShapeType="1" noTextEdit="1"/>
              </p:cNvSpPr>
              <p:nvPr/>
            </p:nvSpPr>
            <p:spPr>
              <a:xfrm>
                <a:off x="1440315" y="2228393"/>
                <a:ext cx="6908801" cy="8942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5BA9288-00DC-5549-117F-434C378CAC9B}"/>
                  </a:ext>
                </a:extLst>
              </p:cNvPr>
              <p:cNvSpPr txBox="1"/>
              <p:nvPr/>
            </p:nvSpPr>
            <p:spPr>
              <a:xfrm>
                <a:off x="2654711" y="3288279"/>
                <a:ext cx="5878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𝑦</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𝑝</m:t>
                          </m:r>
                          <m:r>
                            <a:rPr lang="en-US" altLang="zh-CN" i="1">
                              <a:latin typeface="Cambria Math" panose="02040503050406030204" pitchFamily="18" charset="0"/>
                            </a:rPr>
                            <m:t>)</m:t>
                          </m:r>
                        </m:e>
                        <m:sup>
                          <m:r>
                            <a:rPr lang="en-US" altLang="zh-CN" b="0" i="1" smtClean="0">
                              <a:latin typeface="Cambria Math" panose="02040503050406030204" pitchFamily="18" charset="0"/>
                            </a:rPr>
                            <m:t>1−</m:t>
                          </m:r>
                          <m:r>
                            <a:rPr lang="en-US" altLang="zh-CN" i="1">
                              <a:latin typeface="Cambria Math" panose="02040503050406030204" pitchFamily="18" charset="0"/>
                            </a:rPr>
                            <m:t>𝑦</m:t>
                          </m:r>
                        </m:sup>
                      </m:sSup>
                      <m:r>
                        <a:rPr lang="en-US" altLang="zh-CN" b="0" i="1" smtClean="0">
                          <a:latin typeface="Cambria Math" panose="02040503050406030204" pitchFamily="18" charset="0"/>
                        </a:rPr>
                        <m:t>+(1−</m:t>
                      </m:r>
                      <m:r>
                        <a:rPr lang="zh-CN" altLang="en-US" i="1">
                          <a:latin typeface="Cambria Math" panose="02040503050406030204" pitchFamily="18" charset="0"/>
                        </a:rPr>
                        <m:t>𝜋</m:t>
                      </m:r>
                      <m:r>
                        <a:rPr lang="en-US" altLang="zh-CN" b="0" i="1" smtClean="0">
                          <a:latin typeface="Cambria Math" panose="02040503050406030204" pitchFamily="18" charset="0"/>
                        </a:rPr>
                        <m:t>)</m:t>
                      </m:r>
                      <m:r>
                        <a:rPr lang="zh-CN" altLang="en-US" i="1"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r>
                            <a:rPr lang="en-US" altLang="zh-CN" i="1">
                              <a:latin typeface="Cambria Math" panose="02040503050406030204" pitchFamily="18" charset="0"/>
                            </a:rPr>
                            <m:t>𝑦</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b="0" i="1" smtClean="0">
                              <a:latin typeface="Cambria Math" panose="02040503050406030204" pitchFamily="18" charset="0"/>
                            </a:rPr>
                            <m:t>𝑞</m:t>
                          </m:r>
                          <m:r>
                            <a:rPr lang="en-US" altLang="zh-CN" i="1">
                              <a:latin typeface="Cambria Math" panose="02040503050406030204" pitchFamily="18" charset="0"/>
                            </a:rPr>
                            <m:t>)</m:t>
                          </m:r>
                        </m:e>
                        <m:sup>
                          <m:r>
                            <a:rPr lang="en-US" altLang="zh-CN" i="1">
                              <a:latin typeface="Cambria Math" panose="02040503050406030204" pitchFamily="18" charset="0"/>
                            </a:rPr>
                            <m:t>1−</m:t>
                          </m:r>
                          <m:r>
                            <a:rPr lang="en-US" altLang="zh-CN" i="1">
                              <a:latin typeface="Cambria Math" panose="02040503050406030204" pitchFamily="18" charset="0"/>
                            </a:rPr>
                            <m:t>𝑦</m:t>
                          </m:r>
                        </m:sup>
                      </m:sSup>
                    </m:oMath>
                  </m:oMathPara>
                </a14:m>
                <a:endParaRPr lang="zh-CN" altLang="en-US" dirty="0"/>
              </a:p>
            </p:txBody>
          </p:sp>
        </mc:Choice>
        <mc:Fallback xmlns="">
          <p:sp>
            <p:nvSpPr>
              <p:cNvPr id="4" name="文本框 3">
                <a:extLst>
                  <a:ext uri="{FF2B5EF4-FFF2-40B4-BE49-F238E27FC236}">
                    <a16:creationId xmlns:a16="http://schemas.microsoft.com/office/drawing/2014/main" id="{C5BA9288-00DC-5549-117F-434C378CAC9B}"/>
                  </a:ext>
                </a:extLst>
              </p:cNvPr>
              <p:cNvSpPr txBox="1">
                <a:spLocks noRot="1" noChangeAspect="1" noMove="1" noResize="1" noEditPoints="1" noAdjustHandles="1" noChangeArrowheads="1" noChangeShapeType="1" noTextEdit="1"/>
              </p:cNvSpPr>
              <p:nvPr/>
            </p:nvSpPr>
            <p:spPr>
              <a:xfrm>
                <a:off x="2654711" y="3288279"/>
                <a:ext cx="5878761" cy="369332"/>
              </a:xfrm>
              <a:prstGeom prst="rect">
                <a:avLst/>
              </a:prstGeom>
              <a:blipFill>
                <a:blip r:embed="rId4"/>
                <a:stretch>
                  <a:fillRect b="-37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93EBABE-D872-C948-A260-DD795BE8C149}"/>
                  </a:ext>
                </a:extLst>
              </p:cNvPr>
              <p:cNvSpPr txBox="1"/>
              <p:nvPr/>
            </p:nvSpPr>
            <p:spPr>
              <a:xfrm>
                <a:off x="433090" y="3841108"/>
                <a:ext cx="11389179" cy="1134413"/>
              </a:xfrm>
              <a:prstGeom prst="rect">
                <a:avLst/>
              </a:prstGeom>
              <a:noFill/>
            </p:spPr>
            <p:txBody>
              <a:bodyPr wrap="square">
                <a:spAutoFit/>
              </a:bodyPr>
              <a:lstStyle/>
              <a:p>
                <a:pPr indent="457200">
                  <a:lnSpc>
                    <a:spcPct val="150000"/>
                  </a:lnSpc>
                </a:pPr>
                <a:r>
                  <a:rPr lang="zh-CN" altLang="en-US" dirty="0"/>
                  <a:t>这里，随机变量</a:t>
                </a:r>
                <a14:m>
                  <m:oMath xmlns:m="http://schemas.openxmlformats.org/officeDocument/2006/math">
                    <m:r>
                      <a:rPr lang="en-US" altLang="zh-CN" b="0" i="1" smtClean="0">
                        <a:latin typeface="Cambria Math" panose="02040503050406030204" pitchFamily="18" charset="0"/>
                      </a:rPr>
                      <m:t>𝑦</m:t>
                    </m:r>
                  </m:oMath>
                </a14:m>
                <a:r>
                  <a:rPr lang="zh-CN" altLang="en-US" dirty="0"/>
                  <a:t>是观测变量，表示一次试验观测的结果是</a:t>
                </a:r>
                <a:r>
                  <a:rPr lang="en-US" altLang="zh-CN" dirty="0"/>
                  <a:t>1</a:t>
                </a:r>
                <a:r>
                  <a:rPr lang="zh-CN" altLang="en-US" dirty="0"/>
                  <a:t>或者</a:t>
                </a:r>
                <a:r>
                  <a:rPr lang="en-US" altLang="zh-CN" dirty="0"/>
                  <a:t>0</a:t>
                </a:r>
                <a:r>
                  <a:rPr lang="zh-CN" altLang="en-US" dirty="0"/>
                  <a:t>；随机变量</a:t>
                </a:r>
                <a14:m>
                  <m:oMath xmlns:m="http://schemas.openxmlformats.org/officeDocument/2006/math">
                    <m:r>
                      <a:rPr lang="en-US" altLang="zh-CN" i="1">
                        <a:latin typeface="Cambria Math" panose="02040503050406030204" pitchFamily="18" charset="0"/>
                      </a:rPr>
                      <m:t>𝑧</m:t>
                    </m:r>
                  </m:oMath>
                </a14:m>
                <a:r>
                  <a:rPr lang="zh-CN" altLang="en-US" dirty="0"/>
                  <a:t>是隐变量，表示未观测到的投掷硬币</a:t>
                </a:r>
                <a:r>
                  <a:rPr lang="en-US" altLang="zh-CN" dirty="0"/>
                  <a:t>A</a:t>
                </a:r>
                <a:r>
                  <a:rPr lang="zh-CN" altLang="en-US" dirty="0"/>
                  <a:t>的结果；</a:t>
                </a:r>
                <a14:m>
                  <m:oMath xmlns:m="http://schemas.openxmlformats.org/officeDocument/2006/math">
                    <m:r>
                      <a:rPr lang="zh-CN" altLang="en-US" i="1">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是模型参数。</a:t>
                </a:r>
                <a:endParaRPr lang="en-US" altLang="zh-CN" dirty="0"/>
              </a:p>
            </p:txBody>
          </p:sp>
        </mc:Choice>
        <mc:Fallback xmlns="">
          <p:sp>
            <p:nvSpPr>
              <p:cNvPr id="6" name="文本框 5">
                <a:extLst>
                  <a:ext uri="{FF2B5EF4-FFF2-40B4-BE49-F238E27FC236}">
                    <a16:creationId xmlns:a16="http://schemas.microsoft.com/office/drawing/2014/main" id="{093EBABE-D872-C948-A260-DD795BE8C149}"/>
                  </a:ext>
                </a:extLst>
              </p:cNvPr>
              <p:cNvSpPr txBox="1">
                <a:spLocks noRot="1" noChangeAspect="1" noMove="1" noResize="1" noEditPoints="1" noAdjustHandles="1" noChangeArrowheads="1" noChangeShapeType="1" noTextEdit="1"/>
              </p:cNvSpPr>
              <p:nvPr/>
            </p:nvSpPr>
            <p:spPr>
              <a:xfrm>
                <a:off x="433090" y="3841108"/>
                <a:ext cx="11389179" cy="1134413"/>
              </a:xfrm>
              <a:prstGeom prst="rect">
                <a:avLst/>
              </a:prstGeom>
              <a:blipFill>
                <a:blip r:embed="rId5"/>
                <a:stretch>
                  <a:fillRect l="-803" r="-696"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3DE612D-C101-1D47-28E0-3B732B342F6D}"/>
                  </a:ext>
                </a:extLst>
              </p:cNvPr>
              <p:cNvSpPr txBox="1"/>
              <p:nvPr/>
            </p:nvSpPr>
            <p:spPr>
              <a:xfrm>
                <a:off x="1519086" y="5391142"/>
                <a:ext cx="9232491" cy="580415"/>
              </a:xfrm>
              <a:prstGeom prst="rect">
                <a:avLst/>
              </a:prstGeom>
              <a:noFill/>
            </p:spPr>
            <p:txBody>
              <a:bodyPr wrap="square">
                <a:spAutoFit/>
              </a:bodyPr>
              <a:lstStyle/>
              <a:p>
                <a:pPr indent="457200">
                  <a:lnSpc>
                    <a:spcPct val="150000"/>
                  </a:lnSpc>
                </a:pPr>
                <a:r>
                  <a:rPr lang="zh-CN" altLang="en-US" dirty="0"/>
                  <a:t>注意，随机变量</a:t>
                </a:r>
                <a14:m>
                  <m:oMath xmlns:m="http://schemas.openxmlformats.org/officeDocument/2006/math">
                    <m:r>
                      <a:rPr lang="en-US" altLang="zh-CN" b="0" i="1" smtClean="0">
                        <a:latin typeface="Cambria Math" panose="02040503050406030204" pitchFamily="18" charset="0"/>
                      </a:rPr>
                      <m:t>𝑦</m:t>
                    </m:r>
                  </m:oMath>
                </a14:m>
                <a:r>
                  <a:rPr lang="zh-CN" altLang="en-US" dirty="0"/>
                  <a:t>的数据可以观测，随机变量</a:t>
                </a:r>
                <a14:m>
                  <m:oMath xmlns:m="http://schemas.openxmlformats.org/officeDocument/2006/math">
                    <m:r>
                      <a:rPr lang="en-US" altLang="zh-CN" b="0" i="1" smtClean="0">
                        <a:latin typeface="Cambria Math" panose="02040503050406030204" pitchFamily="18" charset="0"/>
                      </a:rPr>
                      <m:t>𝑧</m:t>
                    </m:r>
                  </m:oMath>
                </a14:m>
                <a:r>
                  <a:rPr lang="zh-CN" altLang="en-US" dirty="0"/>
                  <a:t>的数据不可观测。</a:t>
                </a:r>
              </a:p>
            </p:txBody>
          </p:sp>
        </mc:Choice>
        <mc:Fallback xmlns="">
          <p:sp>
            <p:nvSpPr>
              <p:cNvPr id="11" name="文本框 10">
                <a:extLst>
                  <a:ext uri="{FF2B5EF4-FFF2-40B4-BE49-F238E27FC236}">
                    <a16:creationId xmlns:a16="http://schemas.microsoft.com/office/drawing/2014/main" id="{03DE612D-C101-1D47-28E0-3B732B342F6D}"/>
                  </a:ext>
                </a:extLst>
              </p:cNvPr>
              <p:cNvSpPr txBox="1">
                <a:spLocks noRot="1" noChangeAspect="1" noMove="1" noResize="1" noEditPoints="1" noAdjustHandles="1" noChangeArrowheads="1" noChangeShapeType="1" noTextEdit="1"/>
              </p:cNvSpPr>
              <p:nvPr/>
            </p:nvSpPr>
            <p:spPr>
              <a:xfrm>
                <a:off x="1519086" y="5391142"/>
                <a:ext cx="9232491" cy="580415"/>
              </a:xfrm>
              <a:prstGeom prst="rect">
                <a:avLst/>
              </a:prstGeom>
              <a:blipFill>
                <a:blip r:embed="rId6"/>
                <a:stretch>
                  <a:fillRect r="-660" b="-2291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7E41B33B-623E-5DAC-08CA-01817D381DD8}"/>
              </a:ext>
            </a:extLst>
          </p:cNvPr>
          <p:cNvSpPr/>
          <p:nvPr/>
        </p:nvSpPr>
        <p:spPr>
          <a:xfrm>
            <a:off x="1713972" y="5299127"/>
            <a:ext cx="8958941" cy="960120"/>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19448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3" name="内容占位符 2">
            <a:extLst>
              <a:ext uri="{FF2B5EF4-FFF2-40B4-BE49-F238E27FC236}">
                <a16:creationId xmlns:a16="http://schemas.microsoft.com/office/drawing/2014/main" id="{13AB97C1-ECC7-4665-BFBD-8099CFFE1B44}"/>
              </a:ext>
            </a:extLst>
          </p:cNvPr>
          <p:cNvSpPr>
            <a:spLocks noGrp="1"/>
          </p:cNvSpPr>
          <p:nvPr>
            <p:ph idx="1"/>
          </p:nvPr>
        </p:nvSpPr>
        <p:spPr>
          <a:xfrm>
            <a:off x="293688" y="1198881"/>
            <a:ext cx="11631612" cy="1134413"/>
          </a:xfrm>
        </p:spPr>
        <p:txBody>
          <a:bodyPr/>
          <a:lstStyle/>
          <a:p>
            <a:pPr>
              <a:lnSpc>
                <a:spcPct val="150000"/>
              </a:lnSpc>
              <a:buFont typeface="Wingdings" panose="05000000000000000000" pitchFamily="2" charset="2"/>
              <a:buChar char="Ø"/>
            </a:pPr>
            <a:r>
              <a:rPr lang="zh-CN" altLang="en-US" sz="2400" dirty="0"/>
              <a:t>举例</a:t>
            </a:r>
          </a:p>
          <a:p>
            <a:pPr marL="0" indent="457200">
              <a:lnSpc>
                <a:spcPct val="150000"/>
              </a:lnSpc>
              <a:buNone/>
            </a:pPr>
            <a:r>
              <a:rPr lang="zh-CN" altLang="en-US" sz="2400" dirty="0"/>
              <a:t>假设两个人在扔两个六面的骰子</a:t>
            </a:r>
            <a:r>
              <a:rPr lang="en-US" altLang="zh-CN" sz="2400" dirty="0"/>
              <a:t>D1</a:t>
            </a:r>
            <a:r>
              <a:rPr lang="zh-CN" altLang="en-US" sz="2400" dirty="0"/>
              <a:t>与</a:t>
            </a:r>
            <a:r>
              <a:rPr lang="en-US" altLang="zh-CN" sz="2400" dirty="0"/>
              <a:t>D2</a:t>
            </a:r>
            <a:r>
              <a:rPr lang="zh-CN" altLang="en-US" sz="2400" dirty="0"/>
              <a:t>，预测</a:t>
            </a:r>
            <a:r>
              <a:rPr lang="en-US" altLang="zh-CN" sz="2400" dirty="0"/>
              <a:t>D1</a:t>
            </a:r>
            <a:r>
              <a:rPr lang="zh-CN" altLang="en-US" sz="2400" dirty="0"/>
              <a:t>与</a:t>
            </a:r>
            <a:r>
              <a:rPr lang="en-US" altLang="zh-CN" sz="2400" dirty="0"/>
              <a:t>D2</a:t>
            </a:r>
            <a:r>
              <a:rPr lang="zh-CN" altLang="en-US" sz="2400" dirty="0"/>
              <a:t>的向上面的结果的概率。</a:t>
            </a:r>
          </a:p>
        </p:txBody>
      </p:sp>
      <p:pic>
        <p:nvPicPr>
          <p:cNvPr id="4" name="Picture 2" descr="http://wx1.sinaimg.cn/large/63503acbly1fmne20wdcpj20a8078q2w.jpg">
            <a:extLst>
              <a:ext uri="{FF2B5EF4-FFF2-40B4-BE49-F238E27FC236}">
                <a16:creationId xmlns:a16="http://schemas.microsoft.com/office/drawing/2014/main" id="{BEB7625E-C8DF-D0BE-995E-A8E4EA763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2336800"/>
            <a:ext cx="4350042" cy="307339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8833F52-DEC0-386C-7DBE-E2EB3F61D512}"/>
              </a:ext>
            </a:extLst>
          </p:cNvPr>
          <p:cNvSpPr txBox="1"/>
          <p:nvPr/>
        </p:nvSpPr>
        <p:spPr>
          <a:xfrm>
            <a:off x="293688" y="5234013"/>
            <a:ext cx="11523662" cy="1134413"/>
          </a:xfrm>
          <a:prstGeom prst="rect">
            <a:avLst/>
          </a:prstGeom>
          <a:noFill/>
        </p:spPr>
        <p:txBody>
          <a:bodyPr wrap="square">
            <a:spAutoFit/>
          </a:bodyPr>
          <a:lstStyle/>
          <a:p>
            <a:pPr marL="0" lvl="2" indent="0" fontAlgn="auto">
              <a:lnSpc>
                <a:spcPct val="150000"/>
              </a:lnSpc>
              <a:spcAft>
                <a:spcPts val="0"/>
              </a:spcAft>
              <a:buNone/>
            </a:pPr>
            <a:r>
              <a:rPr lang="zh-CN" altLang="en-US" sz="2400" dirty="0"/>
              <a:t>在</a:t>
            </a:r>
            <a:r>
              <a:rPr lang="en-US" altLang="zh-CN" sz="2400" dirty="0"/>
              <a:t>Table1</a:t>
            </a:r>
            <a:r>
              <a:rPr lang="zh-CN" altLang="en-US" sz="2400" dirty="0"/>
              <a:t>中描述了一个含有</a:t>
            </a:r>
            <a:r>
              <a:rPr lang="en-US" altLang="zh-CN" sz="2400" dirty="0"/>
              <a:t>36</a:t>
            </a:r>
            <a:r>
              <a:rPr lang="zh-CN" altLang="en-US" sz="2400" dirty="0"/>
              <a:t>个结果的样本空间，标红处为</a:t>
            </a:r>
            <a:r>
              <a:rPr lang="en-US" altLang="zh-CN" sz="2400" dirty="0"/>
              <a:t>D1</a:t>
            </a:r>
            <a:r>
              <a:rPr lang="zh-CN" altLang="en-US" sz="2400" dirty="0"/>
              <a:t>的向上面为</a:t>
            </a:r>
            <a:r>
              <a:rPr lang="en-US" altLang="zh-CN" sz="2400" dirty="0"/>
              <a:t>2</a:t>
            </a:r>
            <a:r>
              <a:rPr lang="zh-CN" altLang="en-US" sz="2400" dirty="0"/>
              <a:t>的</a:t>
            </a:r>
            <a:r>
              <a:rPr lang="en-US" altLang="zh-CN" sz="2400" dirty="0"/>
              <a:t>6</a:t>
            </a:r>
            <a:r>
              <a:rPr lang="zh-CN" altLang="en-US" sz="2400" dirty="0"/>
              <a:t>个结果，其概率为</a:t>
            </a:r>
            <a:endParaRPr lang="en-US" altLang="zh-CN" sz="240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F405791-61EA-81DF-6E50-AD1050568ACF}"/>
                  </a:ext>
                </a:extLst>
              </p:cNvPr>
              <p:cNvSpPr txBox="1"/>
              <p:nvPr/>
            </p:nvSpPr>
            <p:spPr>
              <a:xfrm>
                <a:off x="3086894" y="5925773"/>
                <a:ext cx="6096000"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𝐷</m:t>
                      </m:r>
                      <m:r>
                        <a:rPr lang="en-US" altLang="zh-CN" sz="2400" i="1" dirty="0" smtClean="0">
                          <a:latin typeface="Cambria Math" panose="02040503050406030204" pitchFamily="18" charset="0"/>
                        </a:rPr>
                        <m:t>1=2)=</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6</m:t>
                          </m:r>
                        </m:num>
                        <m:den>
                          <m:r>
                            <a:rPr lang="en-US" altLang="zh-CN" sz="2400" b="0" i="1" dirty="0" smtClean="0">
                              <a:latin typeface="Cambria Math" panose="02040503050406030204" pitchFamily="18" charset="0"/>
                            </a:rPr>
                            <m:t>36</m:t>
                          </m:r>
                        </m:den>
                      </m:f>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6</m:t>
                          </m:r>
                        </m:den>
                      </m:f>
                    </m:oMath>
                  </m:oMathPara>
                </a14:m>
                <a:endParaRPr lang="zh-CN" altLang="en-US" dirty="0"/>
              </a:p>
            </p:txBody>
          </p:sp>
        </mc:Choice>
        <mc:Fallback xmlns="">
          <p:sp>
            <p:nvSpPr>
              <p:cNvPr id="9" name="文本框 8">
                <a:extLst>
                  <a:ext uri="{FF2B5EF4-FFF2-40B4-BE49-F238E27FC236}">
                    <a16:creationId xmlns:a16="http://schemas.microsoft.com/office/drawing/2014/main" id="{AF405791-61EA-81DF-6E50-AD1050568ACF}"/>
                  </a:ext>
                </a:extLst>
              </p:cNvPr>
              <p:cNvSpPr txBox="1">
                <a:spLocks noRot="1" noChangeAspect="1" noMove="1" noResize="1" noEditPoints="1" noAdjustHandles="1" noChangeArrowheads="1" noChangeShapeType="1" noTextEdit="1"/>
              </p:cNvSpPr>
              <p:nvPr/>
            </p:nvSpPr>
            <p:spPr>
              <a:xfrm>
                <a:off x="3086894" y="5925773"/>
                <a:ext cx="6096000" cy="78617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8032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1141659"/>
              </a:xfrm>
              <a:prstGeom prst="rect">
                <a:avLst/>
              </a:prstGeom>
              <a:noFill/>
            </p:spPr>
            <p:txBody>
              <a:bodyPr wrap="square">
                <a:spAutoFit/>
              </a:bodyPr>
              <a:lstStyle/>
              <a:p>
                <a:pPr indent="457200">
                  <a:lnSpc>
                    <a:spcPct val="150000"/>
                  </a:lnSpc>
                </a:pPr>
                <a:r>
                  <a:rPr lang="zh-CN" altLang="en-US" dirty="0"/>
                  <a:t>将观测数据表示为</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𝑌</m:t>
                            </m:r>
                          </m:e>
                          <m:sub>
                            <m:r>
                              <a:rPr lang="en-US" altLang="zh-CN" i="1" dirty="0">
                                <a:latin typeface="Cambria Math" panose="02040503050406030204" pitchFamily="18" charset="0"/>
                              </a:rPr>
                              <m:t>𝑛</m:t>
                            </m:r>
                          </m:sub>
                        </m:sSub>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t>，未观测数据表示为</a:t>
                </a:r>
                <a14:m>
                  <m:oMath xmlns:m="http://schemas.openxmlformats.org/officeDocument/2006/math">
                    <m:r>
                      <a:rPr lang="en-US" altLang="zh-CN" b="0" i="1" smtClean="0">
                        <a:latin typeface="Cambria Math" panose="02040503050406030204" pitchFamily="18" charset="0"/>
                      </a:rPr>
                      <m:t>𝑍</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i="1" dirty="0">
                                <a:latin typeface="Cambria Math" panose="02040503050406030204" pitchFamily="18" charset="0"/>
                              </a:rPr>
                              <m:t>𝑛</m:t>
                            </m:r>
                          </m:sub>
                        </m:sSub>
                        <m:r>
                          <a:rPr lang="en-US" altLang="zh-CN" i="1">
                            <a:latin typeface="Cambria Math" panose="02040503050406030204" pitchFamily="18" charset="0"/>
                          </a:rPr>
                          <m:t>)</m:t>
                        </m:r>
                      </m:e>
                      <m:sup>
                        <m:r>
                          <m:rPr>
                            <m:sty m:val="p"/>
                          </m:rPr>
                          <a:rPr lang="en-US" altLang="zh-CN">
                            <a:latin typeface="Cambria Math" panose="02040503050406030204" pitchFamily="18" charset="0"/>
                          </a:rPr>
                          <m:t>T</m:t>
                        </m:r>
                      </m:sup>
                    </m:sSup>
                  </m:oMath>
                </a14:m>
                <a:r>
                  <a:rPr lang="zh-CN" altLang="en-US" dirty="0"/>
                  <a:t>，则观测数据的似然函数为</a:t>
                </a: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1141659"/>
              </a:xfrm>
              <a:prstGeom prst="rect">
                <a:avLst/>
              </a:prstGeom>
              <a:blipFill>
                <a:blip r:embed="rId3"/>
                <a:stretch>
                  <a:fillRect l="-803"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87C8CD-82ED-4E35-F9D4-11C8ACB69721}"/>
                  </a:ext>
                </a:extLst>
              </p:cNvPr>
              <p:cNvSpPr txBox="1"/>
              <p:nvPr/>
            </p:nvSpPr>
            <p:spPr>
              <a:xfrm>
                <a:off x="4199604" y="2489238"/>
                <a:ext cx="4026872"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𝑍</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𝑍</m:t>
                              </m:r>
                            </m:e>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nary>
                    </m:oMath>
                  </m:oMathPara>
                </a14:m>
                <a:endParaRPr lang="zh-CN" altLang="en-US" dirty="0"/>
              </a:p>
            </p:txBody>
          </p:sp>
        </mc:Choice>
        <mc:Fallback xmlns="">
          <p:sp>
            <p:nvSpPr>
              <p:cNvPr id="3" name="文本框 2">
                <a:extLst>
                  <a:ext uri="{FF2B5EF4-FFF2-40B4-BE49-F238E27FC236}">
                    <a16:creationId xmlns:a16="http://schemas.microsoft.com/office/drawing/2014/main" id="{E987C8CD-82ED-4E35-F9D4-11C8ACB69721}"/>
                  </a:ext>
                </a:extLst>
              </p:cNvPr>
              <p:cNvSpPr txBox="1">
                <a:spLocks noRot="1" noChangeAspect="1" noMove="1" noResize="1" noEditPoints="1" noAdjustHandles="1" noChangeArrowheads="1" noChangeShapeType="1" noTextEdit="1"/>
              </p:cNvSpPr>
              <p:nvPr/>
            </p:nvSpPr>
            <p:spPr>
              <a:xfrm>
                <a:off x="4199604" y="2489238"/>
                <a:ext cx="4026872" cy="894219"/>
              </a:xfrm>
              <a:prstGeom prst="rect">
                <a:avLst/>
              </a:prstGeom>
              <a:blipFill>
                <a:blip r:embed="rId4"/>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C2C04A6-A5C8-BF08-449D-F9CE160E77C5}"/>
              </a:ext>
            </a:extLst>
          </p:cNvPr>
          <p:cNvSpPr txBox="1"/>
          <p:nvPr/>
        </p:nvSpPr>
        <p:spPr>
          <a:xfrm>
            <a:off x="428170" y="3213852"/>
            <a:ext cx="11389179" cy="577850"/>
          </a:xfrm>
          <a:prstGeom prst="rect">
            <a:avLst/>
          </a:prstGeom>
          <a:noFill/>
        </p:spPr>
        <p:txBody>
          <a:bodyPr wrap="square">
            <a:spAutoFit/>
          </a:bodyPr>
          <a:lstStyle/>
          <a:p>
            <a:pPr indent="457200">
              <a:lnSpc>
                <a:spcPct val="150000"/>
              </a:lnSpc>
            </a:pPr>
            <a:r>
              <a:rPr lang="zh-CN" altLang="en-US" dirty="0"/>
              <a:t>即</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6C006D1-0CB3-D79B-296E-2FE91F14D771}"/>
                  </a:ext>
                </a:extLst>
              </p:cNvPr>
              <p:cNvSpPr txBox="1"/>
              <p:nvPr/>
            </p:nvSpPr>
            <p:spPr>
              <a:xfrm>
                <a:off x="2732139" y="3633321"/>
                <a:ext cx="7919385" cy="10500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e>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sup>
                          </m:sSup>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𝑝</m:t>
                                  </m:r>
                                </m:e>
                              </m:d>
                            </m:e>
                            <m: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+(1−</m:t>
                          </m:r>
                          <m:r>
                            <a:rPr lang="zh-CN" altLang="en-US" i="1">
                              <a:latin typeface="Cambria Math" panose="02040503050406030204" pitchFamily="18" charset="0"/>
                            </a:rPr>
                            <m:t>𝜋</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b="0" i="1" smtClean="0">
                                      <a:latin typeface="Cambria Math" panose="02040503050406030204" pitchFamily="18" charset="0"/>
                                    </a:rPr>
                                    <m:t>𝑞</m:t>
                                  </m:r>
                                </m:e>
                              </m:d>
                            </m:e>
                            <m:sup>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e>
                      </m:nary>
                      <m:r>
                        <a:rPr lang="en-US" altLang="zh-CN" b="0" i="1" smtClean="0">
                          <a:latin typeface="Cambria Math" panose="02040503050406030204" pitchFamily="18" charset="0"/>
                        </a:rPr>
                        <m:t>]</m:t>
                      </m:r>
                    </m:oMath>
                  </m:oMathPara>
                </a14:m>
                <a:endParaRPr lang="zh-CN" altLang="en-US" dirty="0"/>
              </a:p>
            </p:txBody>
          </p:sp>
        </mc:Choice>
        <mc:Fallback>
          <p:sp>
            <p:nvSpPr>
              <p:cNvPr id="5" name="文本框 4">
                <a:extLst>
                  <a:ext uri="{FF2B5EF4-FFF2-40B4-BE49-F238E27FC236}">
                    <a16:creationId xmlns:a16="http://schemas.microsoft.com/office/drawing/2014/main" id="{46C006D1-0CB3-D79B-296E-2FE91F14D771}"/>
                  </a:ext>
                </a:extLst>
              </p:cNvPr>
              <p:cNvSpPr txBox="1">
                <a:spLocks noRot="1" noChangeAspect="1" noMove="1" noResize="1" noEditPoints="1" noAdjustHandles="1" noChangeArrowheads="1" noChangeShapeType="1" noTextEdit="1"/>
              </p:cNvSpPr>
              <p:nvPr/>
            </p:nvSpPr>
            <p:spPr>
              <a:xfrm>
                <a:off x="2732139" y="3633321"/>
                <a:ext cx="7919385" cy="10500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B26CBF3-2CE7-8658-5850-271DE6173F6F}"/>
                  </a:ext>
                </a:extLst>
              </p:cNvPr>
              <p:cNvSpPr txBox="1"/>
              <p:nvPr/>
            </p:nvSpPr>
            <p:spPr>
              <a:xfrm>
                <a:off x="433090" y="4877965"/>
                <a:ext cx="11389179" cy="577850"/>
              </a:xfrm>
              <a:prstGeom prst="rect">
                <a:avLst/>
              </a:prstGeom>
              <a:noFill/>
            </p:spPr>
            <p:txBody>
              <a:bodyPr wrap="square">
                <a:spAutoFit/>
              </a:bodyPr>
              <a:lstStyle/>
              <a:p>
                <a:pPr indent="457200">
                  <a:lnSpc>
                    <a:spcPct val="150000"/>
                  </a:lnSpc>
                </a:pPr>
                <a:r>
                  <a:rPr lang="zh-CN" altLang="en-US" dirty="0"/>
                  <a:t>考虑求模型参数</a:t>
                </a:r>
                <a14:m>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i="1">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t>的极大似然估计，即</a:t>
                </a:r>
              </a:p>
            </p:txBody>
          </p:sp>
        </mc:Choice>
        <mc:Fallback xmlns="">
          <p:sp>
            <p:nvSpPr>
              <p:cNvPr id="6" name="文本框 5">
                <a:extLst>
                  <a:ext uri="{FF2B5EF4-FFF2-40B4-BE49-F238E27FC236}">
                    <a16:creationId xmlns:a16="http://schemas.microsoft.com/office/drawing/2014/main" id="{DB26CBF3-2CE7-8658-5850-271DE6173F6F}"/>
                  </a:ext>
                </a:extLst>
              </p:cNvPr>
              <p:cNvSpPr txBox="1">
                <a:spLocks noRot="1" noChangeAspect="1" noMove="1" noResize="1" noEditPoints="1" noAdjustHandles="1" noChangeArrowheads="1" noChangeShapeType="1" noTextEdit="1"/>
              </p:cNvSpPr>
              <p:nvPr/>
            </p:nvSpPr>
            <p:spPr>
              <a:xfrm>
                <a:off x="433090" y="4877965"/>
                <a:ext cx="11389179" cy="577850"/>
              </a:xfrm>
              <a:prstGeom prst="rect">
                <a:avLst/>
              </a:prstGeom>
              <a:blipFill>
                <a:blip r:embed="rId6"/>
                <a:stretch>
                  <a:fillRect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BB3D830-ACEE-4D18-A943-7DBA12DE616B}"/>
                  </a:ext>
                </a:extLst>
              </p:cNvPr>
              <p:cNvSpPr txBox="1"/>
              <p:nvPr/>
            </p:nvSpPr>
            <p:spPr>
              <a:xfrm>
                <a:off x="4115008" y="5798170"/>
                <a:ext cx="3083023" cy="571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zh-CN" altLang="en-US" i="1">
                              <a:latin typeface="Cambria Math" panose="02040503050406030204" pitchFamily="18" charset="0"/>
                            </a:rPr>
                            <m:t>𝜃</m:t>
                          </m:r>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zh-CN" altLang="en-US" i="1">
                                  <a:latin typeface="Cambria Math" panose="02040503050406030204" pitchFamily="18" charset="0"/>
                                </a:rPr>
                                <m:t>𝜃</m:t>
                              </m:r>
                            </m:lim>
                          </m:limLow>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e>
                          </m:func>
                        </m:e>
                      </m:func>
                    </m:oMath>
                  </m:oMathPara>
                </a14:m>
                <a:endParaRPr lang="zh-CN" altLang="en-US" dirty="0"/>
              </a:p>
            </p:txBody>
          </p:sp>
        </mc:Choice>
        <mc:Fallback xmlns="">
          <p:sp>
            <p:nvSpPr>
              <p:cNvPr id="7" name="文本框 6">
                <a:extLst>
                  <a:ext uri="{FF2B5EF4-FFF2-40B4-BE49-F238E27FC236}">
                    <a16:creationId xmlns:a16="http://schemas.microsoft.com/office/drawing/2014/main" id="{EBB3D830-ACEE-4D18-A943-7DBA12DE616B}"/>
                  </a:ext>
                </a:extLst>
              </p:cNvPr>
              <p:cNvSpPr txBox="1">
                <a:spLocks noRot="1" noChangeAspect="1" noMove="1" noResize="1" noEditPoints="1" noAdjustHandles="1" noChangeArrowheads="1" noChangeShapeType="1" noTextEdit="1"/>
              </p:cNvSpPr>
              <p:nvPr/>
            </p:nvSpPr>
            <p:spPr>
              <a:xfrm>
                <a:off x="4115008" y="5798170"/>
                <a:ext cx="3083023" cy="571951"/>
              </a:xfrm>
              <a:prstGeom prst="rect">
                <a:avLst/>
              </a:prstGeom>
              <a:blipFill>
                <a:blip r:embed="rId7"/>
                <a:stretch>
                  <a:fillRect/>
                </a:stretch>
              </a:blipFill>
            </p:spPr>
            <p:txBody>
              <a:bodyPr/>
              <a:lstStyle/>
              <a:p>
                <a:r>
                  <a:rPr lang="zh-CN" altLang="en-US">
                    <a:noFill/>
                  </a:rPr>
                  <a:t> </a:t>
                </a:r>
              </a:p>
            </p:txBody>
          </p:sp>
        </mc:Fallback>
      </mc:AlternateContent>
      <p:sp>
        <p:nvSpPr>
          <p:cNvPr id="8" name="思想气泡: 云 7">
            <a:extLst>
              <a:ext uri="{FF2B5EF4-FFF2-40B4-BE49-F238E27FC236}">
                <a16:creationId xmlns:a16="http://schemas.microsoft.com/office/drawing/2014/main" id="{B703304B-5440-7804-436B-367EC3CD5C58}"/>
              </a:ext>
            </a:extLst>
          </p:cNvPr>
          <p:cNvSpPr/>
          <p:nvPr/>
        </p:nvSpPr>
        <p:spPr>
          <a:xfrm>
            <a:off x="7920779" y="4499955"/>
            <a:ext cx="3838131" cy="1870166"/>
          </a:xfrm>
          <a:prstGeom prst="cloudCallout">
            <a:avLst>
              <a:gd name="adj1" fmla="val -63807"/>
              <a:gd name="adj2" fmla="val 28108"/>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C6CB6BF-5A01-D64F-2DDC-BFA6AE2A6A81}"/>
              </a:ext>
            </a:extLst>
          </p:cNvPr>
          <p:cNvSpPr txBox="1"/>
          <p:nvPr/>
        </p:nvSpPr>
        <p:spPr>
          <a:xfrm>
            <a:off x="8372380" y="4886939"/>
            <a:ext cx="3089787" cy="960776"/>
          </a:xfrm>
          <a:prstGeom prst="rect">
            <a:avLst/>
          </a:prstGeom>
          <a:noFill/>
        </p:spPr>
        <p:txBody>
          <a:bodyPr wrap="square">
            <a:spAutoFit/>
          </a:bodyPr>
          <a:lstStyle/>
          <a:p>
            <a:pPr>
              <a:lnSpc>
                <a:spcPct val="150000"/>
              </a:lnSpc>
            </a:pPr>
            <a:r>
              <a:rPr lang="zh-CN" altLang="en-US" sz="2000" b="1" dirty="0">
                <a:solidFill>
                  <a:schemeClr val="bg1"/>
                </a:solidFill>
              </a:rPr>
              <a:t>这个问题没有解析解，只有通过迭代的方法求解。</a:t>
            </a:r>
          </a:p>
        </p:txBody>
      </p:sp>
    </p:spTree>
    <p:extLst>
      <p:ext uri="{BB962C8B-B14F-4D97-AF65-F5344CB8AC3E}">
        <p14:creationId xmlns:p14="http://schemas.microsoft.com/office/powerpoint/2010/main" val="1917519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21593"/>
                <a:ext cx="11389179" cy="2242409"/>
              </a:xfrm>
              <a:prstGeom prst="rect">
                <a:avLst/>
              </a:prstGeom>
              <a:noFill/>
            </p:spPr>
            <p:txBody>
              <a:bodyPr wrap="square">
                <a:spAutoFit/>
              </a:bodyPr>
              <a:lstStyle/>
              <a:p>
                <a:pPr indent="457200">
                  <a:lnSpc>
                    <a:spcPct val="150000"/>
                  </a:lnSpc>
                </a:pPr>
                <a:r>
                  <a:rPr lang="en-US" altLang="zh-CN" dirty="0"/>
                  <a:t> EM (Expectation-Maximization)</a:t>
                </a:r>
                <a:r>
                  <a:rPr lang="zh-CN" altLang="en-US" dirty="0"/>
                  <a:t>算法 </a:t>
                </a:r>
                <a:r>
                  <a:rPr lang="en-US" altLang="zh-CN" dirty="0"/>
                  <a:t>[Dempster et al., 1977] </a:t>
                </a:r>
                <a:r>
                  <a:rPr lang="zh-CN" altLang="en-US" dirty="0"/>
                  <a:t>是常用的估计参数隐变量的利器。</a:t>
                </a:r>
              </a:p>
              <a:p>
                <a:pPr marL="342900" indent="-342900">
                  <a:lnSpc>
                    <a:spcPct val="150000"/>
                  </a:lnSpc>
                  <a:buFont typeface="Wingdings" panose="05000000000000000000" pitchFamily="2" charset="2"/>
                  <a:buChar char="Ø"/>
                </a:pPr>
                <a:r>
                  <a:rPr lang="zh-CN" altLang="en-US" dirty="0"/>
                  <a:t>当参数</a:t>
                </a:r>
                <a14:m>
                  <m:oMath xmlns:m="http://schemas.openxmlformats.org/officeDocument/2006/math">
                    <m:r>
                      <a:rPr lang="zh-CN" altLang="en-US" i="1">
                        <a:latin typeface="Cambria Math" panose="02040503050406030204" pitchFamily="18" charset="0"/>
                      </a:rPr>
                      <m:t>𝜃</m:t>
                    </m:r>
                  </m:oMath>
                </a14:m>
                <a:r>
                  <a:rPr lang="zh-CN" altLang="en-US" dirty="0"/>
                  <a:t>已知 －</a:t>
                </a:r>
                <a:r>
                  <a:rPr lang="en-US" altLang="zh-CN" dirty="0"/>
                  <a:t>&gt; </a:t>
                </a:r>
                <a:r>
                  <a:rPr lang="zh-CN" altLang="en-US" dirty="0"/>
                  <a:t>根据训练数据推断出最优隐变量</a:t>
                </a:r>
                <a14:m>
                  <m:oMath xmlns:m="http://schemas.openxmlformats.org/officeDocument/2006/math">
                    <m:r>
                      <a:rPr lang="en-US" altLang="zh-CN" b="1">
                        <a:latin typeface="Cambria Math" panose="02040503050406030204" pitchFamily="18" charset="0"/>
                      </a:rPr>
                      <m:t>𝐙</m:t>
                    </m:r>
                  </m:oMath>
                </a14:m>
                <a:r>
                  <a:rPr lang="zh-CN" altLang="en-US" dirty="0"/>
                  <a:t>的值</a:t>
                </a:r>
                <a:r>
                  <a:rPr lang="en-US" altLang="zh-CN" dirty="0"/>
                  <a:t>(E</a:t>
                </a:r>
                <a:r>
                  <a:rPr lang="zh-CN" altLang="en-US" dirty="0"/>
                  <a:t>步</a:t>
                </a:r>
                <a:r>
                  <a:rPr lang="en-US" altLang="zh-CN" dirty="0"/>
                  <a:t>)</a:t>
                </a:r>
              </a:p>
              <a:p>
                <a:pPr marL="342900" indent="-342900">
                  <a:lnSpc>
                    <a:spcPct val="150000"/>
                  </a:lnSpc>
                  <a:buFont typeface="Wingdings" panose="05000000000000000000" pitchFamily="2" charset="2"/>
                  <a:buChar char="Ø"/>
                </a:pPr>
                <a:r>
                  <a:rPr lang="zh-CN" altLang="en-US" dirty="0"/>
                  <a:t>当</a:t>
                </a:r>
                <a14:m>
                  <m:oMath xmlns:m="http://schemas.openxmlformats.org/officeDocument/2006/math">
                    <m:r>
                      <a:rPr lang="en-US" altLang="zh-CN" b="1" smtClean="0">
                        <a:latin typeface="Cambria Math" panose="02040503050406030204" pitchFamily="18" charset="0"/>
                      </a:rPr>
                      <m:t>𝐙</m:t>
                    </m:r>
                  </m:oMath>
                </a14:m>
                <a:r>
                  <a:rPr lang="zh-CN" altLang="en-US" dirty="0"/>
                  <a:t>已知－</a:t>
                </a:r>
                <a:r>
                  <a:rPr lang="en-US" altLang="zh-CN" dirty="0"/>
                  <a:t>&gt; </a:t>
                </a:r>
                <a:r>
                  <a:rPr lang="zh-CN" altLang="en-US" dirty="0"/>
                  <a:t>对</a:t>
                </a:r>
                <a14:m>
                  <m:oMath xmlns:m="http://schemas.openxmlformats.org/officeDocument/2006/math">
                    <m:r>
                      <a:rPr lang="zh-CN" altLang="en-US" i="1">
                        <a:latin typeface="Cambria Math" panose="02040503050406030204" pitchFamily="18" charset="0"/>
                      </a:rPr>
                      <m:t>𝜃</m:t>
                    </m:r>
                  </m:oMath>
                </a14:m>
                <a:r>
                  <a:rPr lang="zh-CN" altLang="en-US" dirty="0"/>
                  <a:t>做极大似然估计</a:t>
                </a:r>
                <a:r>
                  <a:rPr lang="en-US" altLang="zh-CN" dirty="0"/>
                  <a:t>(M</a:t>
                </a:r>
                <a:r>
                  <a:rPr lang="zh-CN" altLang="en-US" dirty="0"/>
                  <a:t>步</a:t>
                </a:r>
                <a:r>
                  <a:rPr lang="en-US" altLang="zh-CN" dirty="0"/>
                  <a:t>)</a:t>
                </a:r>
                <a:endParaRPr lang="zh-CN" altLang="en-US"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21593"/>
                <a:ext cx="11389179" cy="2242409"/>
              </a:xfrm>
              <a:prstGeom prst="rect">
                <a:avLst/>
              </a:prstGeom>
              <a:blipFill>
                <a:blip r:embed="rId3"/>
                <a:stretch>
                  <a:fillRect l="-803" b="-5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229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2836482"/>
              </a:xfrm>
              <a:prstGeom prst="rect">
                <a:avLst/>
              </a:prstGeom>
              <a:noFill/>
            </p:spPr>
            <p:txBody>
              <a:bodyPr wrap="square">
                <a:spAutoFit/>
              </a:bodyPr>
              <a:lstStyle/>
              <a:p>
                <a:pPr>
                  <a:lnSpc>
                    <a:spcPct val="150000"/>
                  </a:lnSpc>
                </a:pPr>
                <a:r>
                  <a:rPr lang="en-US" altLang="zh-CN" b="1" dirty="0"/>
                  <a:t>EM</a:t>
                </a:r>
                <a:r>
                  <a:rPr lang="zh-CN" altLang="en-US" b="1" dirty="0"/>
                  <a:t>算法</a:t>
                </a:r>
                <a:endParaRPr lang="en-US" altLang="zh-CN" b="1" dirty="0"/>
              </a:p>
              <a:p>
                <a:pPr>
                  <a:lnSpc>
                    <a:spcPct val="150000"/>
                  </a:lnSpc>
                </a:pPr>
                <a:r>
                  <a:rPr lang="zh-CN" altLang="en-US" dirty="0">
                    <a:solidFill>
                      <a:srgbClr val="0033CC"/>
                    </a:solidFill>
                  </a:rPr>
                  <a:t>输入：</a:t>
                </a:r>
                <a:r>
                  <a:rPr lang="zh-CN" altLang="en-US" dirty="0"/>
                  <a:t>观测变量数据</a:t>
                </a:r>
                <a14:m>
                  <m:oMath xmlns:m="http://schemas.openxmlformats.org/officeDocument/2006/math">
                    <m:r>
                      <a:rPr lang="en-US" altLang="zh-CN" b="0" i="1" smtClean="0">
                        <a:latin typeface="Cambria Math" panose="02040503050406030204" pitchFamily="18" charset="0"/>
                      </a:rPr>
                      <m:t>𝑌</m:t>
                    </m:r>
                  </m:oMath>
                </a14:m>
                <a:r>
                  <a:rPr lang="zh-CN" altLang="en-US" dirty="0"/>
                  <a:t>，隐变量数据</a:t>
                </a:r>
                <a14:m>
                  <m:oMath xmlns:m="http://schemas.openxmlformats.org/officeDocument/2006/math">
                    <m:r>
                      <a:rPr lang="en-US" altLang="zh-CN" b="0" i="1" smtClean="0">
                        <a:latin typeface="Cambria Math" panose="02040503050406030204" pitchFamily="18" charset="0"/>
                      </a:rPr>
                      <m:t>𝑍</m:t>
                    </m:r>
                  </m:oMath>
                </a14:m>
                <a:r>
                  <a:rPr lang="zh-CN" altLang="en-US" dirty="0"/>
                  <a:t>，联合分布</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e>
                        <m:r>
                          <a:rPr lang="zh-CN" altLang="en-US" i="1">
                            <a:latin typeface="Cambria Math" panose="02040503050406030204" pitchFamily="18" charset="0"/>
                          </a:rPr>
                          <m:t>𝜃</m:t>
                        </m:r>
                      </m:e>
                    </m:d>
                    <m:r>
                      <a:rPr lang="zh-CN" altLang="en-US" i="1">
                        <a:latin typeface="Cambria Math" panose="02040503050406030204" pitchFamily="18" charset="0"/>
                      </a:rPr>
                      <m:t> </m:t>
                    </m:r>
                  </m:oMath>
                </a14:m>
                <a:r>
                  <a:rPr lang="zh-CN" altLang="en-US" dirty="0"/>
                  <a:t>，条件分布</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𝑍</m:t>
                        </m:r>
                      </m:e>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zh-CN" altLang="en-US" i="1" smtClean="0">
                            <a:latin typeface="Cambria Math" panose="02040503050406030204" pitchFamily="18" charset="0"/>
                          </a:rPr>
                          <m:t>𝜃</m:t>
                        </m:r>
                      </m:e>
                    </m:d>
                    <m:r>
                      <a:rPr lang="zh-CN" altLang="en-US" i="1">
                        <a:latin typeface="Cambria Math" panose="02040503050406030204" pitchFamily="18" charset="0"/>
                      </a:rPr>
                      <m:t> </m:t>
                    </m:r>
                  </m:oMath>
                </a14:m>
                <a:r>
                  <a:rPr lang="zh-CN" altLang="en-US" dirty="0"/>
                  <a:t>。</a:t>
                </a:r>
                <a:endParaRPr lang="en-US" altLang="zh-CN" dirty="0"/>
              </a:p>
              <a:p>
                <a:pPr>
                  <a:lnSpc>
                    <a:spcPct val="150000"/>
                  </a:lnSpc>
                </a:pPr>
                <a:r>
                  <a:rPr lang="zh-CN" altLang="en-US" dirty="0">
                    <a:solidFill>
                      <a:srgbClr val="0033CC"/>
                    </a:solidFill>
                  </a:rPr>
                  <a:t>输出：</a:t>
                </a:r>
                <a:r>
                  <a:rPr lang="zh-CN" altLang="en-US" dirty="0"/>
                  <a:t>模型参数</a:t>
                </a:r>
                <a14:m>
                  <m:oMath xmlns:m="http://schemas.openxmlformats.org/officeDocument/2006/math">
                    <m:r>
                      <a:rPr lang="zh-CN" altLang="en-US" i="1" smtClean="0">
                        <a:latin typeface="Cambria Math" panose="02040503050406030204" pitchFamily="18" charset="0"/>
                      </a:rPr>
                      <m:t>𝜃</m:t>
                    </m:r>
                  </m:oMath>
                </a14:m>
                <a:r>
                  <a:rPr lang="zh-CN" altLang="en-US" dirty="0"/>
                  <a:t>。</a:t>
                </a:r>
              </a:p>
              <a:p>
                <a:pPr>
                  <a:lnSpc>
                    <a:spcPct val="150000"/>
                  </a:lnSpc>
                </a:pPr>
                <a:r>
                  <a:rPr lang="zh-CN" altLang="en-US" dirty="0"/>
                  <a:t>（</a:t>
                </a:r>
                <a:r>
                  <a:rPr lang="en-US" altLang="zh-CN" dirty="0"/>
                  <a:t>1</a:t>
                </a:r>
                <a:r>
                  <a:rPr lang="zh-CN" altLang="en-US" dirty="0"/>
                  <a:t>）选择参数的初值</a:t>
                </a:r>
                <a14:m>
                  <m:oMath xmlns:m="http://schemas.openxmlformats.org/officeDocument/2006/math">
                    <m:sSup>
                      <m:sSupPr>
                        <m:ctrlPr>
                          <a:rPr lang="en-US" altLang="zh-CN" i="1" smtClean="0">
                            <a:latin typeface="Cambria Math" panose="02040503050406030204" pitchFamily="18" charset="0"/>
                          </a:rPr>
                        </m:ctrlPr>
                      </m:sSupPr>
                      <m:e>
                        <m:r>
                          <a:rPr lang="zh-CN" altLang="en-US" b="0" i="1">
                            <a:latin typeface="Cambria Math" panose="02040503050406030204" pitchFamily="18" charset="0"/>
                          </a:rPr>
                          <m:t>𝜃</m:t>
                        </m:r>
                      </m:e>
                      <m:sup>
                        <m:r>
                          <a:rPr lang="en-US" altLang="zh-CN" b="0" i="1" smtClean="0">
                            <a:latin typeface="Cambria Math" panose="02040503050406030204" pitchFamily="18" charset="0"/>
                          </a:rPr>
                          <m:t>(0)</m:t>
                        </m:r>
                      </m:sup>
                    </m:sSup>
                  </m:oMath>
                </a14:m>
                <a:r>
                  <a:rPr lang="en-US" altLang="zh-CN" dirty="0"/>
                  <a:t>,</a:t>
                </a:r>
                <a:r>
                  <a:rPr lang="zh-CN" altLang="en-US" dirty="0"/>
                  <a:t>开始迭代。</a:t>
                </a:r>
                <a:endParaRPr lang="en-US" altLang="zh-CN" dirty="0"/>
              </a:p>
              <a:p>
                <a:pPr>
                  <a:lnSpc>
                    <a:spcPct val="150000"/>
                  </a:lnSpc>
                </a:pPr>
                <a:r>
                  <a:rPr lang="zh-CN" altLang="en-US" dirty="0"/>
                  <a:t>（</a:t>
                </a:r>
                <a:r>
                  <a:rPr lang="en-US" altLang="zh-CN" dirty="0"/>
                  <a:t>2</a:t>
                </a:r>
                <a:r>
                  <a:rPr lang="zh-CN" altLang="en-US" dirty="0"/>
                  <a:t>）</a:t>
                </a:r>
                <a:r>
                  <a:rPr lang="en-US" altLang="zh-CN" dirty="0"/>
                  <a:t> E</a:t>
                </a:r>
                <a:r>
                  <a:rPr lang="zh-CN" altLang="en-US" dirty="0"/>
                  <a:t>步：记</a:t>
                </a:r>
                <a14:m>
                  <m:oMath xmlns:m="http://schemas.openxmlformats.org/officeDocument/2006/math">
                    <m:sSup>
                      <m:sSupPr>
                        <m:ctrlPr>
                          <a:rPr lang="en-US" altLang="zh-CN" i="1" smtClean="0">
                            <a:latin typeface="Cambria Math" panose="02040503050406030204" pitchFamily="18" charset="0"/>
                          </a:rPr>
                        </m:ctrlPr>
                      </m:sSupPr>
                      <m:e>
                        <m:r>
                          <a:rPr lang="zh-CN" altLang="en-US" b="0" i="1">
                            <a:latin typeface="Cambria Math" panose="02040503050406030204" pitchFamily="18" charset="0"/>
                          </a:rPr>
                          <m:t>𝜃</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oMath>
                </a14:m>
                <a:r>
                  <a:rPr lang="zh-CN" altLang="en-US" dirty="0"/>
                  <a:t>为第</a:t>
                </a:r>
                <a14:m>
                  <m:oMath xmlns:m="http://schemas.openxmlformats.org/officeDocument/2006/math">
                    <m:r>
                      <a:rPr lang="en-US" altLang="zh-CN" b="0" i="1" smtClean="0">
                        <a:latin typeface="Cambria Math" panose="02040503050406030204" pitchFamily="18" charset="0"/>
                      </a:rPr>
                      <m:t>𝑖</m:t>
                    </m:r>
                  </m:oMath>
                </a14:m>
                <a:r>
                  <a:rPr lang="zh-CN" altLang="en-US" dirty="0"/>
                  <a:t>次迭代参数</a:t>
                </a:r>
                <a14:m>
                  <m:oMath xmlns:m="http://schemas.openxmlformats.org/officeDocument/2006/math">
                    <m:r>
                      <a:rPr lang="zh-CN" altLang="en-US" b="0" i="1">
                        <a:latin typeface="Cambria Math" panose="02040503050406030204" pitchFamily="18" charset="0"/>
                      </a:rPr>
                      <m:t>𝜃</m:t>
                    </m:r>
                  </m:oMath>
                </a14:m>
                <a:r>
                  <a:rPr lang="zh-CN" altLang="en-US" dirty="0"/>
                  <a:t>的估计值，在第</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zh-CN" altLang="en-US" b="0" i="1">
                        <a:latin typeface="Cambria Math" panose="02040503050406030204" pitchFamily="18" charset="0"/>
                      </a:rPr>
                      <m:t>次</m:t>
                    </m:r>
                    <m:r>
                      <a:rPr lang="zh-CN" altLang="en-US" b="0" i="1" smtClean="0">
                        <a:latin typeface="Cambria Math" panose="02040503050406030204" pitchFamily="18" charset="0"/>
                      </a:rPr>
                      <m:t>迭代</m:t>
                    </m:r>
                  </m:oMath>
                </a14:m>
                <a:r>
                  <a:rPr lang="zh-CN" altLang="en-US" dirty="0"/>
                  <a:t>的</a:t>
                </a:r>
                <a:r>
                  <a:rPr lang="en-US" altLang="zh-CN" dirty="0"/>
                  <a:t>E</a:t>
                </a:r>
                <a:r>
                  <a:rPr lang="zh-CN" altLang="en-US" dirty="0"/>
                  <a:t>步，计算</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2836482"/>
              </a:xfrm>
              <a:prstGeom prst="rect">
                <a:avLst/>
              </a:prstGeom>
              <a:blipFill>
                <a:blip r:embed="rId3"/>
                <a:stretch>
                  <a:fillRect l="-803" b="-38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A22FBA-C88C-9D4E-9773-1096A0293E7C}"/>
                  </a:ext>
                </a:extLst>
              </p:cNvPr>
              <p:cNvSpPr txBox="1"/>
              <p:nvPr/>
            </p:nvSpPr>
            <p:spPr>
              <a:xfrm>
                <a:off x="3462183" y="4116858"/>
                <a:ext cx="485639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e>
                              <m:r>
                                <a:rPr lang="zh-CN" altLang="en-US" i="1">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e>
                      </m:func>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00A22FBA-C88C-9D4E-9773-1096A0293E7C}"/>
                  </a:ext>
                </a:extLst>
              </p:cNvPr>
              <p:cNvSpPr txBox="1">
                <a:spLocks noRot="1" noChangeAspect="1" noMove="1" noResize="1" noEditPoints="1" noAdjustHandles="1" noChangeArrowheads="1" noChangeShapeType="1" noTextEdit="1"/>
              </p:cNvSpPr>
              <p:nvPr/>
            </p:nvSpPr>
            <p:spPr>
              <a:xfrm>
                <a:off x="3462183" y="4116858"/>
                <a:ext cx="4856394" cy="4239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657CB37-D5B2-2AAA-CA35-9CC58AD5A88C}"/>
                  </a:ext>
                </a:extLst>
              </p:cNvPr>
              <p:cNvSpPr txBox="1"/>
              <p:nvPr/>
            </p:nvSpPr>
            <p:spPr>
              <a:xfrm>
                <a:off x="4819035" y="4744277"/>
                <a:ext cx="4063869"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𝑍</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e>
                                <m:e>
                                  <m:r>
                                    <a:rPr lang="zh-CN" altLang="en-US" i="1">
                                      <a:latin typeface="Cambria Math" panose="02040503050406030204" pitchFamily="18" charset="0"/>
                                    </a:rPr>
                                    <m:t>𝜃</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e>
                          </m:func>
                        </m:e>
                      </m:nary>
                    </m:oMath>
                  </m:oMathPara>
                </a14:m>
                <a:endParaRPr lang="zh-CN" altLang="en-US" dirty="0"/>
              </a:p>
            </p:txBody>
          </p:sp>
        </mc:Choice>
        <mc:Fallback xmlns="">
          <p:sp>
            <p:nvSpPr>
              <p:cNvPr id="5" name="文本框 4">
                <a:extLst>
                  <a:ext uri="{FF2B5EF4-FFF2-40B4-BE49-F238E27FC236}">
                    <a16:creationId xmlns:a16="http://schemas.microsoft.com/office/drawing/2014/main" id="{1657CB37-D5B2-2AAA-CA35-9CC58AD5A88C}"/>
                  </a:ext>
                </a:extLst>
              </p:cNvPr>
              <p:cNvSpPr txBox="1">
                <a:spLocks noRot="1" noChangeAspect="1" noMove="1" noResize="1" noEditPoints="1" noAdjustHandles="1" noChangeArrowheads="1" noChangeShapeType="1" noTextEdit="1"/>
              </p:cNvSpPr>
              <p:nvPr/>
            </p:nvSpPr>
            <p:spPr>
              <a:xfrm>
                <a:off x="4819035" y="4744277"/>
                <a:ext cx="4063869" cy="8942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4434C98-4072-7B12-3B6B-2D172AEA4F7F}"/>
                  </a:ext>
                </a:extLst>
              </p:cNvPr>
              <p:cNvSpPr txBox="1"/>
              <p:nvPr/>
            </p:nvSpPr>
            <p:spPr>
              <a:xfrm>
                <a:off x="293688" y="5612016"/>
                <a:ext cx="11446028" cy="1169359"/>
              </a:xfrm>
              <a:prstGeom prst="rect">
                <a:avLst/>
              </a:prstGeom>
              <a:noFill/>
            </p:spPr>
            <p:txBody>
              <a:bodyPr wrap="square">
                <a:spAutoFit/>
              </a:bodyPr>
              <a:lstStyle/>
              <a:p>
                <a:pPr>
                  <a:lnSpc>
                    <a:spcPct val="150000"/>
                  </a:lnSpc>
                </a:pPr>
                <a:r>
                  <a:rPr lang="en-US" altLang="zh-CN" dirty="0"/>
                  <a:t> </a:t>
                </a:r>
                <a:r>
                  <a:rPr lang="zh-CN" altLang="en-US" dirty="0"/>
                  <a:t>这里，</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e>
                      <m:e>
                        <m:r>
                          <a:rPr lang="zh-CN" altLang="en-US" i="1">
                            <a:latin typeface="Cambria Math" panose="02040503050406030204" pitchFamily="18" charset="0"/>
                          </a:rPr>
                          <m:t>𝜃</m:t>
                        </m:r>
                      </m:e>
                    </m:d>
                  </m:oMath>
                </a14:m>
                <a:r>
                  <a:rPr lang="zh-CN" altLang="en-US" dirty="0"/>
                  <a:t>是在给定观测数据</a:t>
                </a:r>
                <a14:m>
                  <m:oMath xmlns:m="http://schemas.openxmlformats.org/officeDocument/2006/math">
                    <m:r>
                      <a:rPr lang="en-US" altLang="zh-CN" b="0" i="1" smtClean="0">
                        <a:latin typeface="Cambria Math" panose="02040503050406030204" pitchFamily="18" charset="0"/>
                      </a:rPr>
                      <m:t>𝑌</m:t>
                    </m:r>
                  </m:oMath>
                </a14:m>
                <a:r>
                  <a:rPr lang="zh-CN" altLang="en-US" dirty="0"/>
                  <a:t>和当前的参数估计</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a:t>下隐变量数据</a:t>
                </a:r>
                <a14:m>
                  <m:oMath xmlns:m="http://schemas.openxmlformats.org/officeDocument/2006/math">
                    <m:r>
                      <a:rPr lang="en-US" altLang="zh-CN" i="1">
                        <a:latin typeface="Cambria Math" panose="02040503050406030204" pitchFamily="18" charset="0"/>
                      </a:rPr>
                      <m:t>𝑍</m:t>
                    </m:r>
                  </m:oMath>
                </a14:m>
                <a:r>
                  <a:rPr lang="zh-CN" altLang="en-US" dirty="0"/>
                  <a:t>的条件概率分布。</a:t>
                </a:r>
              </a:p>
            </p:txBody>
          </p:sp>
        </mc:Choice>
        <mc:Fallback xmlns="">
          <p:sp>
            <p:nvSpPr>
              <p:cNvPr id="6" name="文本框 5">
                <a:extLst>
                  <a:ext uri="{FF2B5EF4-FFF2-40B4-BE49-F238E27FC236}">
                    <a16:creationId xmlns:a16="http://schemas.microsoft.com/office/drawing/2014/main" id="{24434C98-4072-7B12-3B6B-2D172AEA4F7F}"/>
                  </a:ext>
                </a:extLst>
              </p:cNvPr>
              <p:cNvSpPr txBox="1">
                <a:spLocks noRot="1" noChangeAspect="1" noMove="1" noResize="1" noEditPoints="1" noAdjustHandles="1" noChangeArrowheads="1" noChangeShapeType="1" noTextEdit="1"/>
              </p:cNvSpPr>
              <p:nvPr/>
            </p:nvSpPr>
            <p:spPr>
              <a:xfrm>
                <a:off x="293688" y="5612016"/>
                <a:ext cx="11446028" cy="1169359"/>
              </a:xfrm>
              <a:prstGeom prst="rect">
                <a:avLst/>
              </a:prstGeom>
              <a:blipFill>
                <a:blip r:embed="rId6"/>
                <a:stretch>
                  <a:fillRect l="-799" b="-12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674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1221296"/>
              </a:xfrm>
              <a:prstGeom prst="rect">
                <a:avLst/>
              </a:prstGeom>
              <a:noFill/>
            </p:spPr>
            <p:txBody>
              <a:bodyPr wrap="square">
                <a:spAutoFit/>
              </a:bodyPr>
              <a:lstStyle/>
              <a:p>
                <a:pPr>
                  <a:lnSpc>
                    <a:spcPct val="150000"/>
                  </a:lnSpc>
                </a:pPr>
                <a:r>
                  <a:rPr lang="en-US" altLang="zh-CN" b="1" dirty="0"/>
                  <a:t>EM</a:t>
                </a:r>
                <a:r>
                  <a:rPr lang="zh-CN" altLang="en-US" b="1" dirty="0"/>
                  <a:t>算法</a:t>
                </a:r>
                <a:endParaRPr lang="en-US" altLang="zh-CN" b="1" dirty="0"/>
              </a:p>
              <a:p>
                <a:pPr>
                  <a:lnSpc>
                    <a:spcPct val="150000"/>
                  </a:lnSpc>
                </a:pPr>
                <a:r>
                  <a:rPr lang="zh-CN" altLang="en-US" dirty="0"/>
                  <a:t>（</a:t>
                </a:r>
                <a:r>
                  <a:rPr lang="en-US" altLang="zh-CN" dirty="0"/>
                  <a:t>3</a:t>
                </a:r>
                <a:r>
                  <a:rPr lang="zh-CN" altLang="en-US" dirty="0"/>
                  <a:t>）</a:t>
                </a:r>
                <a:r>
                  <a:rPr lang="en-US" altLang="zh-CN" dirty="0"/>
                  <a:t>M</a:t>
                </a:r>
                <a:r>
                  <a:rPr lang="zh-CN" altLang="en-US" dirty="0"/>
                  <a:t>步：求使</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极大化的</a:t>
                </a:r>
                <a14:m>
                  <m:oMath xmlns:m="http://schemas.openxmlformats.org/officeDocument/2006/math">
                    <m:r>
                      <a:rPr lang="zh-CN" altLang="en-US" i="1">
                        <a:latin typeface="Cambria Math" panose="02040503050406030204" pitchFamily="18" charset="0"/>
                      </a:rPr>
                      <m:t>𝜃</m:t>
                    </m:r>
                  </m:oMath>
                </a14:m>
                <a:r>
                  <a:rPr lang="zh-CN" altLang="en-US" dirty="0"/>
                  <a:t>，确定第</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次迭代的参数的估计值</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oMath>
                </a14:m>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1221296"/>
              </a:xfrm>
              <a:prstGeom prst="rect">
                <a:avLst/>
              </a:prstGeom>
              <a:blipFill>
                <a:blip r:embed="rId3"/>
                <a:stretch>
                  <a:fillRect l="-803" b="-79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A22FBA-C88C-9D4E-9773-1096A0293E7C}"/>
                  </a:ext>
                </a:extLst>
              </p:cNvPr>
              <p:cNvSpPr txBox="1"/>
              <p:nvPr/>
            </p:nvSpPr>
            <p:spPr>
              <a:xfrm>
                <a:off x="3757151" y="2565008"/>
                <a:ext cx="3239477" cy="581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zh-CN" altLang="en-US" b="0" i="1" smtClean="0">
                                  <a:latin typeface="Cambria Math" panose="02040503050406030204" pitchFamily="18" charset="0"/>
                                </a:rPr>
                                <m:t>𝜃</m:t>
                              </m:r>
                            </m:lim>
                          </m:limLow>
                        </m:fName>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e>
                      </m:func>
                    </m:oMath>
                  </m:oMathPara>
                </a14:m>
                <a:endParaRPr lang="zh-CN" altLang="en-US" dirty="0"/>
              </a:p>
            </p:txBody>
          </p:sp>
        </mc:Choice>
        <mc:Fallback xmlns="">
          <p:sp>
            <p:nvSpPr>
              <p:cNvPr id="3" name="文本框 2">
                <a:extLst>
                  <a:ext uri="{FF2B5EF4-FFF2-40B4-BE49-F238E27FC236}">
                    <a16:creationId xmlns:a16="http://schemas.microsoft.com/office/drawing/2014/main" id="{00A22FBA-C88C-9D4E-9773-1096A0293E7C}"/>
                  </a:ext>
                </a:extLst>
              </p:cNvPr>
              <p:cNvSpPr txBox="1">
                <a:spLocks noRot="1" noChangeAspect="1" noMove="1" noResize="1" noEditPoints="1" noAdjustHandles="1" noChangeArrowheads="1" noChangeShapeType="1" noTextEdit="1"/>
              </p:cNvSpPr>
              <p:nvPr/>
            </p:nvSpPr>
            <p:spPr>
              <a:xfrm>
                <a:off x="3757151" y="2565008"/>
                <a:ext cx="3239477" cy="5815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4434C98-4072-7B12-3B6B-2D172AEA4F7F}"/>
                  </a:ext>
                </a:extLst>
              </p:cNvPr>
              <p:cNvSpPr txBox="1"/>
              <p:nvPr/>
            </p:nvSpPr>
            <p:spPr>
              <a:xfrm>
                <a:off x="428171" y="3157731"/>
                <a:ext cx="11349568" cy="1718612"/>
              </a:xfrm>
              <a:prstGeom prst="rect">
                <a:avLst/>
              </a:prstGeom>
              <a:noFill/>
            </p:spPr>
            <p:txBody>
              <a:bodyPr wrap="square">
                <a:spAutoFit/>
              </a:bodyPr>
              <a:lstStyle/>
              <a:p>
                <a:pPr>
                  <a:lnSpc>
                    <a:spcPct val="150000"/>
                  </a:lnSpc>
                </a:pPr>
                <a:r>
                  <a:rPr lang="zh-CN" altLang="en-US" dirty="0"/>
                  <a:t>（</a:t>
                </a:r>
                <a:r>
                  <a:rPr lang="en-US" altLang="zh-CN" dirty="0"/>
                  <a:t>4</a:t>
                </a:r>
                <a:r>
                  <a:rPr lang="zh-CN" altLang="en-US" dirty="0"/>
                  <a:t>）重复第</a:t>
                </a:r>
                <a:r>
                  <a:rPr lang="en-US" altLang="zh-CN" dirty="0"/>
                  <a:t>2</a:t>
                </a:r>
                <a:r>
                  <a:rPr lang="zh-CN" altLang="en-US" dirty="0"/>
                  <a:t>步和第</a:t>
                </a:r>
                <a:r>
                  <a:rPr lang="en-US" altLang="zh-CN" dirty="0"/>
                  <a:t>3</a:t>
                </a:r>
                <a:r>
                  <a:rPr lang="zh-CN" altLang="en-US" dirty="0"/>
                  <a:t>步，直到收敛。</a:t>
                </a:r>
                <a:endParaRPr lang="en-US" altLang="zh-CN" dirty="0"/>
              </a:p>
              <a:p>
                <a:pPr>
                  <a:lnSpc>
                    <a:spcPct val="150000"/>
                  </a:lnSpc>
                </a:pPr>
                <a:r>
                  <a:rPr lang="en-US" altLang="zh-CN" sz="2400" dirty="0">
                    <a:solidFill>
                      <a:srgbClr val="0033CC"/>
                    </a:solidFill>
                    <a:latin typeface="+mj-ea"/>
                    <a:ea typeface="+mj-ea"/>
                  </a:rPr>
                  <a:t>【</a:t>
                </a:r>
                <a14:m>
                  <m:oMath xmlns:m="http://schemas.openxmlformats.org/officeDocument/2006/math">
                    <m:r>
                      <a:rPr lang="en-US" altLang="zh-CN" sz="2400" i="1" dirty="0" smtClean="0">
                        <a:solidFill>
                          <a:srgbClr val="0033CC"/>
                        </a:solidFill>
                        <a:latin typeface="Cambria Math" panose="02040503050406030204" pitchFamily="18" charset="0"/>
                        <a:ea typeface="+mj-ea"/>
                      </a:rPr>
                      <m:t>𝑄</m:t>
                    </m:r>
                  </m:oMath>
                </a14:m>
                <a:r>
                  <a:rPr lang="zh-CN" altLang="en-US" sz="2400" dirty="0">
                    <a:solidFill>
                      <a:srgbClr val="0033CC"/>
                    </a:solidFill>
                    <a:latin typeface="+mj-ea"/>
                    <a:ea typeface="+mj-ea"/>
                  </a:rPr>
                  <a:t>函数</a:t>
                </a:r>
                <a:r>
                  <a:rPr lang="en-US" altLang="zh-CN" sz="2400" dirty="0">
                    <a:solidFill>
                      <a:srgbClr val="0033CC"/>
                    </a:solidFill>
                    <a:latin typeface="+mj-ea"/>
                    <a:ea typeface="+mj-ea"/>
                  </a:rPr>
                  <a:t>】</a:t>
                </a:r>
                <a:r>
                  <a:rPr lang="zh-CN" altLang="en-US" sz="2400" b="0" dirty="0">
                    <a:solidFill>
                      <a:srgbClr val="0033CC"/>
                    </a:solidFill>
                    <a:latin typeface="+mj-ea"/>
                    <a:ea typeface="+mj-ea"/>
                  </a:rPr>
                  <a:t>：</a:t>
                </a:r>
                <a:r>
                  <a:rPr lang="en-US" altLang="zh-CN" sz="2400" b="0" dirty="0">
                    <a:solidFill>
                      <a:srgbClr val="0033CC"/>
                    </a:solidFill>
                    <a:ea typeface="+mj-ea"/>
                  </a:rPr>
                  <a:t> </a:t>
                </a:r>
                <a14:m>
                  <m:oMath xmlns:m="http://schemas.openxmlformats.org/officeDocument/2006/math">
                    <m:r>
                      <a:rPr lang="zh-CN" altLang="en-US" sz="2400" b="0" i="1" dirty="0" smtClean="0">
                        <a:latin typeface="Cambria Math" panose="02040503050406030204" pitchFamily="18" charset="0"/>
                        <a:ea typeface="+mj-ea"/>
                      </a:rPr>
                      <m:t>完全</m:t>
                    </m:r>
                  </m:oMath>
                </a14:m>
                <a:r>
                  <a:rPr lang="zh-CN" altLang="en-US" dirty="0"/>
                  <a:t>数据的对数似然函数</a:t>
                </a:r>
                <a14:m>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log</m:t>
                        </m:r>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e>
                    </m:func>
                  </m:oMath>
                </a14:m>
                <a:r>
                  <a:rPr lang="zh-CN" altLang="en-US" dirty="0"/>
                  <a:t>关于在给定观测数据</a:t>
                </a:r>
                <a14:m>
                  <m:oMath xmlns:m="http://schemas.openxmlformats.org/officeDocument/2006/math">
                    <m:r>
                      <a:rPr lang="en-US" altLang="zh-CN" i="1">
                        <a:latin typeface="Cambria Math" panose="02040503050406030204" pitchFamily="18" charset="0"/>
                      </a:rPr>
                      <m:t>𝑌</m:t>
                    </m:r>
                  </m:oMath>
                </a14:m>
                <a:r>
                  <a:rPr lang="zh-CN" altLang="en-US" dirty="0"/>
                  <a:t>和当前参数</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a:t>下对未观测数据</a:t>
                </a:r>
                <a14:m>
                  <m:oMath xmlns:m="http://schemas.openxmlformats.org/officeDocument/2006/math">
                    <m:r>
                      <a:rPr lang="en-US" altLang="zh-CN" i="1">
                        <a:latin typeface="Cambria Math" panose="02040503050406030204" pitchFamily="18" charset="0"/>
                      </a:rPr>
                      <m:t>𝑍</m:t>
                    </m:r>
                  </m:oMath>
                </a14:m>
                <a:r>
                  <a:rPr lang="zh-CN" altLang="en-US" dirty="0"/>
                  <a:t>的条件概率分布</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oMath>
                </a14:m>
                <a:r>
                  <a:rPr lang="zh-CN" altLang="en-US" dirty="0"/>
                  <a:t>的期望称为</a:t>
                </a:r>
                <a14:m>
                  <m:oMath xmlns:m="http://schemas.openxmlformats.org/officeDocument/2006/math">
                    <m:r>
                      <a:rPr lang="en-US" altLang="zh-CN" i="1">
                        <a:latin typeface="Cambria Math" panose="02040503050406030204" pitchFamily="18" charset="0"/>
                      </a:rPr>
                      <m:t>𝑄</m:t>
                    </m:r>
                  </m:oMath>
                </a14:m>
                <a:r>
                  <a:rPr lang="zh-CN" altLang="en-US" dirty="0"/>
                  <a:t>函数，即</a:t>
                </a:r>
              </a:p>
            </p:txBody>
          </p:sp>
        </mc:Choice>
        <mc:Fallback xmlns="">
          <p:sp>
            <p:nvSpPr>
              <p:cNvPr id="6" name="文本框 5">
                <a:extLst>
                  <a:ext uri="{FF2B5EF4-FFF2-40B4-BE49-F238E27FC236}">
                    <a16:creationId xmlns:a16="http://schemas.microsoft.com/office/drawing/2014/main" id="{24434C98-4072-7B12-3B6B-2D172AEA4F7F}"/>
                  </a:ext>
                </a:extLst>
              </p:cNvPr>
              <p:cNvSpPr txBox="1">
                <a:spLocks noRot="1" noChangeAspect="1" noMove="1" noResize="1" noEditPoints="1" noAdjustHandles="1" noChangeArrowheads="1" noChangeShapeType="1" noTextEdit="1"/>
              </p:cNvSpPr>
              <p:nvPr/>
            </p:nvSpPr>
            <p:spPr>
              <a:xfrm>
                <a:off x="428171" y="3157731"/>
                <a:ext cx="11349568" cy="1718612"/>
              </a:xfrm>
              <a:prstGeom prst="rect">
                <a:avLst/>
              </a:prstGeom>
              <a:blipFill>
                <a:blip r:embed="rId5"/>
                <a:stretch>
                  <a:fillRect l="-806" b="-70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FC7C444-0F2B-F140-D480-D12C4C1ABA10}"/>
                  </a:ext>
                </a:extLst>
              </p:cNvPr>
              <p:cNvSpPr txBox="1"/>
              <p:nvPr/>
            </p:nvSpPr>
            <p:spPr>
              <a:xfrm>
                <a:off x="3626528" y="5192581"/>
                <a:ext cx="4856394"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e>
                              <m:r>
                                <a:rPr lang="zh-CN" altLang="en-US" i="1">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e>
                      </m:func>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a:extLst>
                  <a:ext uri="{FF2B5EF4-FFF2-40B4-BE49-F238E27FC236}">
                    <a16:creationId xmlns:a16="http://schemas.microsoft.com/office/drawing/2014/main" id="{0FC7C444-0F2B-F140-D480-D12C4C1ABA10}"/>
                  </a:ext>
                </a:extLst>
              </p:cNvPr>
              <p:cNvSpPr txBox="1">
                <a:spLocks noRot="1" noChangeAspect="1" noMove="1" noResize="1" noEditPoints="1" noAdjustHandles="1" noChangeArrowheads="1" noChangeShapeType="1" noTextEdit="1"/>
              </p:cNvSpPr>
              <p:nvPr/>
            </p:nvSpPr>
            <p:spPr>
              <a:xfrm>
                <a:off x="3626528" y="5192581"/>
                <a:ext cx="4856394" cy="42396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922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1753813"/>
              </a:xfrm>
              <a:prstGeom prst="rect">
                <a:avLst/>
              </a:prstGeom>
              <a:noFill/>
            </p:spPr>
            <p:txBody>
              <a:bodyPr wrap="square">
                <a:spAutoFit/>
              </a:bodyPr>
              <a:lstStyle/>
              <a:p>
                <a:pPr>
                  <a:lnSpc>
                    <a:spcPct val="150000"/>
                  </a:lnSpc>
                </a:pPr>
                <a:r>
                  <a:rPr lang="zh-CN" altLang="en-US" b="1" dirty="0"/>
                  <a:t>针对前面的三硬币模型例子：</a:t>
                </a:r>
                <a:endParaRPr lang="en-US" altLang="zh-CN" b="1" dirty="0"/>
              </a:p>
              <a:p>
                <a:pPr>
                  <a:lnSpc>
                    <a:spcPct val="150000"/>
                  </a:lnSpc>
                </a:pPr>
                <a:r>
                  <a:rPr lang="en-US" altLang="zh-CN" dirty="0"/>
                  <a:t>EM</a:t>
                </a:r>
                <a:r>
                  <a:rPr lang="zh-CN" altLang="en-US" dirty="0"/>
                  <a:t>算法首先选取参数的初值，记作</a:t>
                </a:r>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0</m:t>
                            </m:r>
                          </m:e>
                        </m:d>
                      </m:sup>
                    </m:sSup>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m:t>
                    </m:r>
                  </m:oMath>
                </a14:m>
                <a:endParaRPr lang="en-US" altLang="zh-CN" dirty="0"/>
              </a:p>
              <a:p>
                <a:pPr>
                  <a:lnSpc>
                    <a:spcPct val="150000"/>
                  </a:lnSpc>
                </a:pPr>
                <a:r>
                  <a:rPr lang="en-US" altLang="zh-CN" dirty="0"/>
                  <a:t>E</a:t>
                </a:r>
                <a:r>
                  <a:rPr lang="zh-CN" altLang="en-US" dirty="0"/>
                  <a:t>步：计算在模型参数</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e>
                        </m:d>
                      </m:sup>
                    </m:sSup>
                  </m:oMath>
                </a14:m>
                <a:r>
                  <a:rPr lang="zh-CN" altLang="en-US" dirty="0"/>
                  <a:t>下观测数据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来自投掷硬币</a:t>
                </a:r>
                <a:r>
                  <a:rPr lang="en-US" altLang="zh-CN" dirty="0"/>
                  <a:t>B</a:t>
                </a:r>
                <a:r>
                  <a:rPr lang="zh-CN" altLang="en-US" dirty="0"/>
                  <a:t>的概率</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1753813"/>
              </a:xfrm>
              <a:prstGeom prst="rect">
                <a:avLst/>
              </a:prstGeom>
              <a:blipFill>
                <a:blip r:embed="rId3"/>
                <a:stretch>
                  <a:fillRect l="-8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A22FBA-C88C-9D4E-9773-1096A0293E7C}"/>
                  </a:ext>
                </a:extLst>
              </p:cNvPr>
              <p:cNvSpPr txBox="1"/>
              <p:nvPr/>
            </p:nvSpPr>
            <p:spPr>
              <a:xfrm>
                <a:off x="1773493" y="3072749"/>
                <a:ext cx="8930971" cy="1001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sup>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sup>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zh-CN" altLang="en-US" i="1">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sup>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sup>
                          </m:sSup>
                        </m:den>
                      </m:f>
                    </m:oMath>
                  </m:oMathPara>
                </a14:m>
                <a:endParaRPr lang="zh-CN" altLang="en-US" dirty="0"/>
              </a:p>
            </p:txBody>
          </p:sp>
        </mc:Choice>
        <mc:Fallback xmlns="">
          <p:sp>
            <p:nvSpPr>
              <p:cNvPr id="3" name="文本框 2">
                <a:extLst>
                  <a:ext uri="{FF2B5EF4-FFF2-40B4-BE49-F238E27FC236}">
                    <a16:creationId xmlns:a16="http://schemas.microsoft.com/office/drawing/2014/main" id="{00A22FBA-C88C-9D4E-9773-1096A0293E7C}"/>
                  </a:ext>
                </a:extLst>
              </p:cNvPr>
              <p:cNvSpPr txBox="1">
                <a:spLocks noRot="1" noChangeAspect="1" noMove="1" noResize="1" noEditPoints="1" noAdjustHandles="1" noChangeArrowheads="1" noChangeShapeType="1" noTextEdit="1"/>
              </p:cNvSpPr>
              <p:nvPr/>
            </p:nvSpPr>
            <p:spPr>
              <a:xfrm>
                <a:off x="1773493" y="3072749"/>
                <a:ext cx="8930971" cy="1001428"/>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ABA3763-45F9-0C31-59B1-90D95C358A4F}"/>
              </a:ext>
            </a:extLst>
          </p:cNvPr>
          <p:cNvSpPr txBox="1"/>
          <p:nvPr/>
        </p:nvSpPr>
        <p:spPr>
          <a:xfrm>
            <a:off x="428171" y="4074177"/>
            <a:ext cx="11362418" cy="580415"/>
          </a:xfrm>
          <a:prstGeom prst="rect">
            <a:avLst/>
          </a:prstGeom>
          <a:noFill/>
        </p:spPr>
        <p:txBody>
          <a:bodyPr wrap="square">
            <a:spAutoFit/>
          </a:bodyPr>
          <a:lstStyle/>
          <a:p>
            <a:pPr>
              <a:lnSpc>
                <a:spcPct val="150000"/>
              </a:lnSpc>
            </a:pPr>
            <a:r>
              <a:rPr lang="en-US" altLang="zh-CN" dirty="0"/>
              <a:t>M</a:t>
            </a:r>
            <a:r>
              <a:rPr lang="zh-CN" altLang="en-US" dirty="0"/>
              <a:t>步：计算模型参数的新估计值</a:t>
            </a:r>
            <a:endParaRPr lang="en-US" altLang="zh-CN"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6A391A-B03A-8DDD-D778-7F98851D19FD}"/>
                  </a:ext>
                </a:extLst>
              </p:cNvPr>
              <p:cNvSpPr txBox="1"/>
              <p:nvPr/>
            </p:nvSpPr>
            <p:spPr>
              <a:xfrm>
                <a:off x="538784" y="5198306"/>
                <a:ext cx="2956584"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zh-CN" altLang="en-US" i="1">
                                  <a:latin typeface="Cambria Math" panose="02040503050406030204" pitchFamily="18" charset="0"/>
                                </a:rPr>
                                <m:t>𝜇</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bSup>
                        </m:e>
                      </m:nary>
                    </m:oMath>
                  </m:oMathPara>
                </a14:m>
                <a:endParaRPr lang="zh-CN" altLang="en-US" dirty="0"/>
              </a:p>
            </p:txBody>
          </p:sp>
        </mc:Choice>
        <mc:Fallback xmlns="">
          <p:sp>
            <p:nvSpPr>
              <p:cNvPr id="8" name="文本框 7">
                <a:extLst>
                  <a:ext uri="{FF2B5EF4-FFF2-40B4-BE49-F238E27FC236}">
                    <a16:creationId xmlns:a16="http://schemas.microsoft.com/office/drawing/2014/main" id="{156A391A-B03A-8DDD-D778-7F98851D19FD}"/>
                  </a:ext>
                </a:extLst>
              </p:cNvPr>
              <p:cNvSpPr txBox="1">
                <a:spLocks noRot="1" noChangeAspect="1" noMove="1" noResize="1" noEditPoints="1" noAdjustHandles="1" noChangeArrowheads="1" noChangeShapeType="1" noTextEdit="1"/>
              </p:cNvSpPr>
              <p:nvPr/>
            </p:nvSpPr>
            <p:spPr>
              <a:xfrm>
                <a:off x="538784" y="5198306"/>
                <a:ext cx="2956584" cy="11423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6D30B5D-5BEF-3E8B-8D05-0F3EDE47BB70}"/>
                  </a:ext>
                </a:extLst>
              </p:cNvPr>
              <p:cNvSpPr txBox="1"/>
              <p:nvPr/>
            </p:nvSpPr>
            <p:spPr>
              <a:xfrm>
                <a:off x="3692480" y="5198306"/>
                <a:ext cx="3408867" cy="1179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p>
                              </m:sSub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p>
                              </m:sSubSup>
                            </m:e>
                          </m:nary>
                        </m:den>
                      </m:f>
                    </m:oMath>
                  </m:oMathPara>
                </a14:m>
                <a:endParaRPr lang="zh-CN" altLang="en-US" dirty="0"/>
              </a:p>
            </p:txBody>
          </p:sp>
        </mc:Choice>
        <mc:Fallback xmlns="">
          <p:sp>
            <p:nvSpPr>
              <p:cNvPr id="10" name="文本框 9">
                <a:extLst>
                  <a:ext uri="{FF2B5EF4-FFF2-40B4-BE49-F238E27FC236}">
                    <a16:creationId xmlns:a16="http://schemas.microsoft.com/office/drawing/2014/main" id="{06D30B5D-5BEF-3E8B-8D05-0F3EDE47BB70}"/>
                  </a:ext>
                </a:extLst>
              </p:cNvPr>
              <p:cNvSpPr txBox="1">
                <a:spLocks noRot="1" noChangeAspect="1" noMove="1" noResize="1" noEditPoints="1" noAdjustHandles="1" noChangeArrowheads="1" noChangeShapeType="1" noTextEdit="1"/>
              </p:cNvSpPr>
              <p:nvPr/>
            </p:nvSpPr>
            <p:spPr>
              <a:xfrm>
                <a:off x="3692480" y="5198306"/>
                <a:ext cx="3408867" cy="11794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6B98344-2055-ACFE-F862-3AEC9DD83887}"/>
                  </a:ext>
                </a:extLst>
              </p:cNvPr>
              <p:cNvSpPr txBox="1"/>
              <p:nvPr/>
            </p:nvSpPr>
            <p:spPr>
              <a:xfrm>
                <a:off x="7298459" y="5075605"/>
                <a:ext cx="4354757" cy="1179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(1−</m:t>
                                  </m:r>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e>
                          </m:nary>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(1−</m:t>
                                  </m:r>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sup>
                              </m:sSubSup>
                            </m:e>
                          </m:nary>
                          <m:r>
                            <a:rPr lang="en-US" altLang="zh-CN" b="0" i="1" smtClean="0">
                              <a:latin typeface="Cambria Math" panose="02040503050406030204" pitchFamily="18" charset="0"/>
                            </a:rPr>
                            <m:t>)</m:t>
                          </m:r>
                        </m:den>
                      </m:f>
                    </m:oMath>
                  </m:oMathPara>
                </a14:m>
                <a:endParaRPr lang="zh-CN" altLang="en-US" dirty="0"/>
              </a:p>
            </p:txBody>
          </p:sp>
        </mc:Choice>
        <mc:Fallback xmlns="">
          <p:sp>
            <p:nvSpPr>
              <p:cNvPr id="11" name="文本框 10">
                <a:extLst>
                  <a:ext uri="{FF2B5EF4-FFF2-40B4-BE49-F238E27FC236}">
                    <a16:creationId xmlns:a16="http://schemas.microsoft.com/office/drawing/2014/main" id="{06B98344-2055-ACFE-F862-3AEC9DD83887}"/>
                  </a:ext>
                </a:extLst>
              </p:cNvPr>
              <p:cNvSpPr txBox="1">
                <a:spLocks noRot="1" noChangeAspect="1" noMove="1" noResize="1" noEditPoints="1" noAdjustHandles="1" noChangeArrowheads="1" noChangeShapeType="1" noTextEdit="1"/>
              </p:cNvSpPr>
              <p:nvPr/>
            </p:nvSpPr>
            <p:spPr>
              <a:xfrm>
                <a:off x="7298459" y="5075605"/>
                <a:ext cx="4354757" cy="117942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3181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373215"/>
                <a:ext cx="11389179" cy="4494307"/>
              </a:xfrm>
              <a:prstGeom prst="rect">
                <a:avLst/>
              </a:prstGeom>
              <a:noFill/>
            </p:spPr>
            <p:txBody>
              <a:bodyPr wrap="square">
                <a:spAutoFit/>
              </a:bodyPr>
              <a:lstStyle/>
              <a:p>
                <a:pPr>
                  <a:lnSpc>
                    <a:spcPct val="150000"/>
                  </a:lnSpc>
                </a:pPr>
                <a:r>
                  <a:rPr lang="zh-CN" altLang="en-US" b="1" dirty="0"/>
                  <a:t>针对前面的三硬币模型例子：</a:t>
                </a:r>
                <a:endParaRPr lang="en-US" altLang="zh-CN" b="1" dirty="0"/>
              </a:p>
              <a:p>
                <a:pPr>
                  <a:lnSpc>
                    <a:spcPct val="150000"/>
                  </a:lnSpc>
                </a:pPr>
                <a:r>
                  <a:rPr lang="zh-CN" altLang="en-US" dirty="0"/>
                  <a:t>假设模型参数的初值取为，</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=0.5,</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=0.5,</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=0.5</m:t>
                    </m:r>
                  </m:oMath>
                </a14:m>
                <a:endParaRPr lang="en-US" altLang="zh-CN" b="0" dirty="0"/>
              </a:p>
              <a:p>
                <a:pPr>
                  <a:lnSpc>
                    <a:spcPct val="150000"/>
                  </a:lnSpc>
                </a:pPr>
                <a:r>
                  <a:rPr lang="zh-CN" altLang="en-US" dirty="0"/>
                  <a:t>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=1</m:t>
                    </m:r>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，均值</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=0.5</m:t>
                    </m:r>
                  </m:oMath>
                </a14:m>
                <a:endParaRPr lang="en-US" altLang="zh-CN" dirty="0"/>
              </a:p>
              <a:p>
                <a:pPr>
                  <a:lnSpc>
                    <a:spcPct val="150000"/>
                  </a:lnSpc>
                </a:pPr>
                <a:r>
                  <a:rPr lang="zh-CN" altLang="en-US" dirty="0"/>
                  <a:t>利用迭代公式得到：</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=0.5,</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=0.6,</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=0.6</m:t>
                    </m:r>
                  </m:oMath>
                </a14:m>
                <a:endParaRPr lang="en-US" altLang="zh-CN" dirty="0"/>
              </a:p>
              <a:p>
                <a:pPr>
                  <a:lnSpc>
                    <a:spcPct val="150000"/>
                  </a:lnSpc>
                </a:pPr>
                <a:r>
                  <a:rPr lang="zh-CN" altLang="en-US" dirty="0"/>
                  <a:t>根据上述结果计算：均值</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𝑗</m:t>
                        </m:r>
                      </m:sub>
                      <m:sup>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sup>
                    </m:sSubSup>
                    <m:r>
                      <a:rPr lang="en-US" altLang="zh-CN" b="0" i="1" smtClean="0">
                        <a:latin typeface="Cambria Math" panose="02040503050406030204" pitchFamily="18" charset="0"/>
                      </a:rPr>
                      <m:t>=0.5</m:t>
                    </m:r>
                  </m:oMath>
                </a14:m>
                <a:endParaRPr lang="en-US" altLang="zh-CN" dirty="0"/>
              </a:p>
              <a:p>
                <a:pPr>
                  <a:lnSpc>
                    <a:spcPct val="150000"/>
                  </a:lnSpc>
                </a:pPr>
                <a:r>
                  <a:rPr lang="zh-CN" altLang="en-US" dirty="0"/>
                  <a:t>继续迭代，得：</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=0.5,</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=0.6,</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=0.6</m:t>
                    </m:r>
                  </m:oMath>
                </a14:m>
                <a:endParaRPr lang="en-US" altLang="zh-CN" dirty="0"/>
              </a:p>
              <a:p>
                <a:pPr>
                  <a:lnSpc>
                    <a:spcPct val="150000"/>
                  </a:lnSpc>
                </a:pPr>
                <a:r>
                  <a:rPr lang="zh-CN" altLang="en-US" dirty="0"/>
                  <a:t>于是得到模型参数</a:t>
                </a:r>
                <a14:m>
                  <m:oMath xmlns:m="http://schemas.openxmlformats.org/officeDocument/2006/math">
                    <m:r>
                      <a:rPr lang="zh-CN" altLang="en-US" i="1" smtClean="0">
                        <a:latin typeface="Cambria Math" panose="02040503050406030204" pitchFamily="18" charset="0"/>
                      </a:rPr>
                      <m:t>𝜃</m:t>
                    </m:r>
                  </m:oMath>
                </a14:m>
                <a:r>
                  <a:rPr lang="zh-CN" altLang="en-US" dirty="0"/>
                  <a:t>的极大似然估计：</a:t>
                </a:r>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𝜋</m:t>
                        </m:r>
                      </m:e>
                    </m:acc>
                    <m:r>
                      <a:rPr lang="en-US" altLang="zh-CN" b="0" i="1" smtClean="0">
                        <a:latin typeface="Cambria Math" panose="02040503050406030204" pitchFamily="18" charset="0"/>
                      </a:rPr>
                      <m:t>=0.5</m:t>
                    </m:r>
                  </m:oMath>
                </a14:m>
                <a:r>
                  <a:rPr lang="zh-CN" altLang="en-US" dirty="0"/>
                  <a:t>，</a:t>
                </a:r>
                <a14:m>
                  <m:oMath xmlns:m="http://schemas.openxmlformats.org/officeDocument/2006/math">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𝑝</m:t>
                        </m:r>
                      </m:e>
                    </m:acc>
                    <m:r>
                      <a:rPr lang="en-US" altLang="zh-CN" i="1">
                        <a:latin typeface="Cambria Math" panose="02040503050406030204" pitchFamily="18" charset="0"/>
                      </a:rPr>
                      <m:t>=0.</m:t>
                    </m:r>
                    <m:r>
                      <a:rPr lang="en-US" altLang="zh-CN" b="0" i="1" smtClean="0">
                        <a:latin typeface="Cambria Math" panose="02040503050406030204" pitchFamily="18" charset="0"/>
                      </a:rPr>
                      <m:t>6</m:t>
                    </m:r>
                  </m:oMath>
                </a14:m>
                <a:r>
                  <a:rPr lang="zh-CN" altLang="en-US" dirty="0"/>
                  <a:t>，</a:t>
                </a:r>
                <a14:m>
                  <m:oMath xmlns:m="http://schemas.openxmlformats.org/officeDocument/2006/math">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𝑞</m:t>
                        </m:r>
                      </m:e>
                    </m:acc>
                    <m:r>
                      <a:rPr lang="en-US" altLang="zh-CN" i="1">
                        <a:latin typeface="Cambria Math" panose="02040503050406030204" pitchFamily="18" charset="0"/>
                      </a:rPr>
                      <m:t>=0.</m:t>
                    </m:r>
                    <m:r>
                      <a:rPr lang="en-US" altLang="zh-CN" b="0" i="1" smtClean="0">
                        <a:latin typeface="Cambria Math" panose="02040503050406030204" pitchFamily="18" charset="0"/>
                      </a:rPr>
                      <m:t>6</m:t>
                    </m:r>
                  </m:oMath>
                </a14:m>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373215"/>
                <a:ext cx="11389179" cy="4494307"/>
              </a:xfrm>
              <a:prstGeom prst="rect">
                <a:avLst/>
              </a:prstGeom>
              <a:blipFill>
                <a:blip r:embed="rId3"/>
                <a:stretch>
                  <a:fillRect l="-803" b="-949"/>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4F453073-F3C1-686C-82E8-095F0EDFBAAD}"/>
              </a:ext>
            </a:extLst>
          </p:cNvPr>
          <p:cNvCxnSpPr>
            <a:cxnSpLocks/>
          </p:cNvCxnSpPr>
          <p:nvPr/>
        </p:nvCxnSpPr>
        <p:spPr>
          <a:xfrm>
            <a:off x="7514303" y="3679722"/>
            <a:ext cx="1791929" cy="390832"/>
          </a:xfrm>
          <a:prstGeom prst="straightConnector1">
            <a:avLst/>
          </a:prstGeom>
          <a:ln w="57150">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8EA29EBD-9082-5DE0-392D-E019ACF67117}"/>
              </a:ext>
            </a:extLst>
          </p:cNvPr>
          <p:cNvCxnSpPr>
            <a:cxnSpLocks/>
          </p:cNvCxnSpPr>
          <p:nvPr/>
        </p:nvCxnSpPr>
        <p:spPr>
          <a:xfrm flipV="1">
            <a:off x="7079226" y="4431890"/>
            <a:ext cx="2227006" cy="626806"/>
          </a:xfrm>
          <a:prstGeom prst="straightConnector1">
            <a:avLst/>
          </a:prstGeom>
          <a:ln w="57150">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6808BCF-90C3-E402-081A-FBC6800251F3}"/>
              </a:ext>
            </a:extLst>
          </p:cNvPr>
          <p:cNvSpPr/>
          <p:nvPr/>
        </p:nvSpPr>
        <p:spPr>
          <a:xfrm>
            <a:off x="9372600" y="3856703"/>
            <a:ext cx="1578077" cy="870154"/>
          </a:xfrm>
          <a:prstGeom prst="rect">
            <a:avLst/>
          </a:prstGeom>
          <a:solidFill>
            <a:srgbClr val="0099CC"/>
          </a:solidFill>
          <a:ln w="57150">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j-ea"/>
                <a:ea typeface="+mj-ea"/>
              </a:rPr>
              <a:t>无变化</a:t>
            </a:r>
          </a:p>
        </p:txBody>
      </p:sp>
    </p:spTree>
    <p:extLst>
      <p:ext uri="{BB962C8B-B14F-4D97-AF65-F5344CB8AC3E}">
        <p14:creationId xmlns:p14="http://schemas.microsoft.com/office/powerpoint/2010/main" val="314141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4533421"/>
              </a:xfrm>
              <a:prstGeom prst="rect">
                <a:avLst/>
              </a:prstGeom>
              <a:noFill/>
            </p:spPr>
            <p:txBody>
              <a:bodyPr wrap="square">
                <a:spAutoFit/>
              </a:bodyPr>
              <a:lstStyle/>
              <a:p>
                <a:pPr>
                  <a:lnSpc>
                    <a:spcPct val="150000"/>
                  </a:lnSpc>
                </a:pPr>
                <a:r>
                  <a:rPr lang="zh-CN" altLang="en-US" dirty="0">
                    <a:solidFill>
                      <a:srgbClr val="C00000"/>
                    </a:solidFill>
                  </a:rPr>
                  <a:t>思考：若</a:t>
                </a:r>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zh-CN" altLang="en-US" i="1" smtClean="0">
                            <a:solidFill>
                              <a:srgbClr val="C00000"/>
                            </a:solidFill>
                            <a:latin typeface="Cambria Math" panose="02040503050406030204" pitchFamily="18" charset="0"/>
                          </a:rPr>
                          <m:t>𝜋</m:t>
                        </m:r>
                      </m:e>
                      <m:sup>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0</m:t>
                            </m:r>
                          </m:e>
                        </m:d>
                      </m:sup>
                    </m:sSup>
                    <m:r>
                      <a:rPr lang="en-US" altLang="zh-CN" b="0"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𝑝</m:t>
                        </m:r>
                      </m:e>
                      <m:sup>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0</m:t>
                            </m:r>
                          </m:e>
                        </m:d>
                      </m:sup>
                    </m:sSup>
                    <m:r>
                      <a:rPr lang="en-US" altLang="zh-CN" b="0"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0</m:t>
                            </m:r>
                          </m:e>
                        </m:d>
                      </m:sup>
                    </m:sSup>
                  </m:oMath>
                </a14:m>
                <a:r>
                  <a:rPr lang="zh-CN" altLang="en-US" b="0" dirty="0">
                    <a:solidFill>
                      <a:srgbClr val="C00000"/>
                    </a:solidFill>
                  </a:rPr>
                  <a:t>取初值变化，估计结果会有变化么？</a:t>
                </a:r>
                <a:endParaRPr lang="en-US" altLang="zh-CN" b="0" dirty="0">
                  <a:solidFill>
                    <a:srgbClr val="C00000"/>
                  </a:solidFill>
                </a:endParaRPr>
              </a:p>
              <a:p>
                <a:pPr>
                  <a:lnSpc>
                    <a:spcPct val="150000"/>
                  </a:lnSpc>
                </a:pPr>
                <a:endParaRPr lang="en-US" altLang="zh-CN" dirty="0"/>
              </a:p>
              <a:p>
                <a:pPr>
                  <a:lnSpc>
                    <a:spcPct val="150000"/>
                  </a:lnSpc>
                </a:pPr>
                <a:r>
                  <a:rPr lang="zh-CN" altLang="en-US" dirty="0"/>
                  <a:t>假设模型参数的初值取为：</a:t>
                </a:r>
                <a:endParaRPr lang="en-US" altLang="zh-CN"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=0.4,</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𝑝</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=0.6,</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𝑞</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b="0" i="1" smtClean="0">
                          <a:latin typeface="Cambria Math" panose="02040503050406030204" pitchFamily="18" charset="0"/>
                        </a:rPr>
                        <m:t>=0.7</m:t>
                      </m:r>
                    </m:oMath>
                  </m:oMathPara>
                </a14:m>
                <a:endParaRPr lang="en-US" altLang="zh-CN" b="0" dirty="0"/>
              </a:p>
              <a:p>
                <a:pPr>
                  <a:lnSpc>
                    <a:spcPct val="150000"/>
                  </a:lnSpc>
                </a:pPr>
                <a:r>
                  <a:rPr lang="zh-CN" altLang="en-US" dirty="0"/>
                  <a:t>于是得到模型参数</a:t>
                </a:r>
                <a14:m>
                  <m:oMath xmlns:m="http://schemas.openxmlformats.org/officeDocument/2006/math">
                    <m:r>
                      <a:rPr lang="zh-CN" altLang="en-US" i="1" smtClean="0">
                        <a:latin typeface="Cambria Math" panose="02040503050406030204" pitchFamily="18" charset="0"/>
                      </a:rPr>
                      <m:t>𝜃</m:t>
                    </m:r>
                  </m:oMath>
                </a14:m>
                <a:r>
                  <a:rPr lang="zh-CN" altLang="en-US" dirty="0"/>
                  <a:t>的极大似然估计：</a:t>
                </a:r>
                <a:endParaRPr lang="en-US" altLang="zh-CN" dirty="0"/>
              </a:p>
              <a:p>
                <a:pPr algn="ctr">
                  <a:lnSpc>
                    <a:spcPct val="150000"/>
                  </a:lnSpc>
                </a:pPr>
                <a14:m>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𝜋</m:t>
                        </m:r>
                      </m:e>
                    </m:acc>
                    <m:r>
                      <a:rPr lang="en-US" altLang="zh-CN" b="0" i="1" smtClean="0">
                        <a:latin typeface="Cambria Math" panose="02040503050406030204" pitchFamily="18" charset="0"/>
                      </a:rPr>
                      <m:t>=0.406</m:t>
                    </m:r>
                  </m:oMath>
                </a14:m>
                <a:r>
                  <a:rPr lang="zh-CN" altLang="en-US" dirty="0"/>
                  <a:t>，</a:t>
                </a:r>
                <a14:m>
                  <m:oMath xmlns:m="http://schemas.openxmlformats.org/officeDocument/2006/math">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𝑝</m:t>
                        </m:r>
                      </m:e>
                    </m:acc>
                    <m:r>
                      <a:rPr lang="en-US" altLang="zh-CN" i="1">
                        <a:latin typeface="Cambria Math" panose="02040503050406030204" pitchFamily="18" charset="0"/>
                      </a:rPr>
                      <m:t>=0.</m:t>
                    </m:r>
                    <m:r>
                      <a:rPr lang="en-US" altLang="zh-CN" b="0" i="1" smtClean="0">
                        <a:latin typeface="Cambria Math" panose="02040503050406030204" pitchFamily="18" charset="0"/>
                      </a:rPr>
                      <m:t>5368</m:t>
                    </m:r>
                  </m:oMath>
                </a14:m>
                <a:r>
                  <a:rPr lang="zh-CN" altLang="en-US" dirty="0"/>
                  <a:t>，</a:t>
                </a:r>
                <a14:m>
                  <m:oMath xmlns:m="http://schemas.openxmlformats.org/officeDocument/2006/math">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𝑞</m:t>
                        </m:r>
                      </m:e>
                    </m:acc>
                    <m:r>
                      <a:rPr lang="en-US" altLang="zh-CN" i="1">
                        <a:latin typeface="Cambria Math" panose="02040503050406030204" pitchFamily="18" charset="0"/>
                      </a:rPr>
                      <m:t>=0.</m:t>
                    </m:r>
                    <m:r>
                      <a:rPr lang="en-US" altLang="zh-CN" b="0" i="1" smtClean="0">
                        <a:latin typeface="Cambria Math" panose="02040503050406030204" pitchFamily="18" charset="0"/>
                      </a:rPr>
                      <m:t>6432</m:t>
                    </m:r>
                  </m:oMath>
                </a14:m>
                <a:endParaRPr lang="en-US" altLang="zh-CN" dirty="0"/>
              </a:p>
              <a:p>
                <a:pPr>
                  <a:lnSpc>
                    <a:spcPct val="150000"/>
                  </a:lnSpc>
                </a:pPr>
                <a:endParaRPr lang="en-US" altLang="zh-CN" dirty="0"/>
              </a:p>
              <a:p>
                <a:pPr indent="457200">
                  <a:lnSpc>
                    <a:spcPct val="150000"/>
                  </a:lnSpc>
                </a:pPr>
                <a:r>
                  <a:rPr lang="en-US" altLang="zh-CN" dirty="0"/>
                  <a:t>EM</a:t>
                </a:r>
                <a:r>
                  <a:rPr lang="zh-CN" altLang="en-US" dirty="0"/>
                  <a:t>算法与初值的选择有关，选择不同的初值可能得到不同的参数估计值。</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4533421"/>
              </a:xfrm>
              <a:prstGeom prst="rect">
                <a:avLst/>
              </a:prstGeom>
              <a:blipFill>
                <a:blip r:embed="rId3"/>
                <a:stretch>
                  <a:fillRect l="-803" b="-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9959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176982" y="1196235"/>
                <a:ext cx="11774852" cy="4150239"/>
              </a:xfrm>
              <a:prstGeom prst="rect">
                <a:avLst/>
              </a:prstGeom>
              <a:noFill/>
            </p:spPr>
            <p:txBody>
              <a:bodyPr wrap="square">
                <a:spAutoFit/>
              </a:bodyPr>
              <a:lstStyle/>
              <a:p>
                <a:pPr>
                  <a:lnSpc>
                    <a:spcPct val="150000"/>
                  </a:lnSpc>
                </a:pPr>
                <a:r>
                  <a:rPr lang="en-US" altLang="zh-CN" b="1" dirty="0"/>
                  <a:t>EM</a:t>
                </a:r>
                <a:r>
                  <a:rPr lang="zh-CN" altLang="en-US" b="1" dirty="0"/>
                  <a:t>算法几点说明</a:t>
                </a:r>
                <a:endParaRPr lang="en-US" altLang="zh-CN" b="1" dirty="0"/>
              </a:p>
              <a:p>
                <a:pPr>
                  <a:lnSpc>
                    <a:spcPct val="150000"/>
                  </a:lnSpc>
                </a:pPr>
                <a:r>
                  <a:rPr lang="zh-CN" altLang="en-US" dirty="0"/>
                  <a:t>（</a:t>
                </a:r>
                <a:r>
                  <a:rPr lang="en-US" altLang="zh-CN" dirty="0"/>
                  <a:t>1</a:t>
                </a:r>
                <a:r>
                  <a:rPr lang="zh-CN" altLang="en-US" dirty="0"/>
                  <a:t>）步骤（</a:t>
                </a:r>
                <a:r>
                  <a:rPr lang="en-US" altLang="zh-CN" dirty="0"/>
                  <a:t>1</a:t>
                </a:r>
                <a:r>
                  <a:rPr lang="zh-CN" altLang="en-US" dirty="0"/>
                  <a:t>）中参数的初值可以任意选择，但需要注意</a:t>
                </a:r>
                <a:r>
                  <a:rPr lang="en-US" altLang="zh-CN" dirty="0"/>
                  <a:t>EM</a:t>
                </a:r>
                <a:r>
                  <a:rPr lang="zh-CN" altLang="en-US" dirty="0"/>
                  <a:t>算法对初值是敏感的。</a:t>
                </a:r>
                <a:endParaRPr lang="en-US" altLang="zh-CN" dirty="0"/>
              </a:p>
              <a:p>
                <a:pPr>
                  <a:lnSpc>
                    <a:spcPct val="150000"/>
                  </a:lnSpc>
                </a:pPr>
                <a:r>
                  <a:rPr lang="zh-CN" altLang="en-US" dirty="0"/>
                  <a:t>（</a:t>
                </a:r>
                <a:r>
                  <a:rPr lang="en-US" altLang="zh-CN" dirty="0"/>
                  <a:t>2</a:t>
                </a:r>
                <a:r>
                  <a:rPr lang="zh-CN" altLang="en-US" dirty="0"/>
                  <a:t>）步骤（</a:t>
                </a:r>
                <a:r>
                  <a:rPr lang="en-US" altLang="zh-CN" dirty="0"/>
                  <a:t>2</a:t>
                </a:r>
                <a:r>
                  <a:rPr lang="zh-CN" altLang="en-US" dirty="0"/>
                  <a:t>）中</a:t>
                </a:r>
                <a:r>
                  <a:rPr lang="en-US" altLang="zh-CN" dirty="0"/>
                  <a:t>E</a:t>
                </a:r>
                <a:r>
                  <a:rPr lang="zh-CN" altLang="en-US" dirty="0"/>
                  <a:t>步求</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𝑄</m:t>
                    </m:r>
                  </m:oMath>
                </a14:m>
                <a:r>
                  <a:rPr lang="zh-CN" altLang="en-US" dirty="0"/>
                  <a:t>函数式子中</a:t>
                </a:r>
                <a14:m>
                  <m:oMath xmlns:m="http://schemas.openxmlformats.org/officeDocument/2006/math">
                    <m:r>
                      <a:rPr lang="en-US" altLang="zh-CN" i="1">
                        <a:latin typeface="Cambria Math" panose="02040503050406030204" pitchFamily="18" charset="0"/>
                      </a:rPr>
                      <m:t>𝑍</m:t>
                    </m:r>
                  </m:oMath>
                </a14:m>
                <a:r>
                  <a:rPr lang="zh-CN" altLang="en-US" dirty="0"/>
                  <a:t>是未观测数据，</a:t>
                </a:r>
                <a14:m>
                  <m:oMath xmlns:m="http://schemas.openxmlformats.org/officeDocument/2006/math">
                    <m:r>
                      <a:rPr lang="en-US" altLang="zh-CN" b="0" i="1" smtClean="0">
                        <a:latin typeface="Cambria Math" panose="02040503050406030204" pitchFamily="18" charset="0"/>
                      </a:rPr>
                      <m:t>𝑌</m:t>
                    </m:r>
                  </m:oMath>
                </a14:m>
                <a:r>
                  <a:rPr lang="zh-CN" altLang="en-US" dirty="0"/>
                  <a:t>是观测数据。注意，</a:t>
                </a:r>
                <a14:m>
                  <m:oMath xmlns:m="http://schemas.openxmlformats.org/officeDocument/2006/math">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zh-CN" altLang="en-US" i="1">
                            <a:latin typeface="Cambria Math" panose="02040503050406030204" pitchFamily="18" charset="0"/>
                          </a:rPr>
                          <m:t>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的第</a:t>
                </a:r>
                <a:r>
                  <a:rPr lang="en-US" altLang="zh-CN" dirty="0"/>
                  <a:t>1</a:t>
                </a:r>
                <a:r>
                  <a:rPr lang="zh-CN" altLang="en-US" dirty="0"/>
                  <a:t>个变元表示要极大化的参数，第</a:t>
                </a:r>
                <a:r>
                  <a:rPr lang="en-US" altLang="zh-CN" dirty="0"/>
                  <a:t>2</a:t>
                </a:r>
                <a:r>
                  <a:rPr lang="zh-CN" altLang="en-US" dirty="0"/>
                  <a:t>个变元表示参数的当前估计值。每次迭代实际在求</a:t>
                </a:r>
                <a14:m>
                  <m:oMath xmlns:m="http://schemas.openxmlformats.org/officeDocument/2006/math">
                    <m:r>
                      <a:rPr lang="en-US" altLang="zh-CN" i="1">
                        <a:latin typeface="Cambria Math" panose="02040503050406030204" pitchFamily="18" charset="0"/>
                      </a:rPr>
                      <m:t>𝑄</m:t>
                    </m:r>
                  </m:oMath>
                </a14:m>
                <a:r>
                  <a:rPr lang="zh-CN" altLang="en-US" dirty="0"/>
                  <a:t>函数及其极大。</a:t>
                </a:r>
                <a:endParaRPr lang="en-US" altLang="zh-CN" dirty="0"/>
              </a:p>
              <a:p>
                <a:pPr>
                  <a:lnSpc>
                    <a:spcPct val="150000"/>
                  </a:lnSpc>
                </a:pPr>
                <a:r>
                  <a:rPr lang="zh-CN" altLang="en-US" dirty="0"/>
                  <a:t>（</a:t>
                </a:r>
                <a:r>
                  <a:rPr lang="en-US" altLang="zh-CN" dirty="0"/>
                  <a:t>3</a:t>
                </a:r>
                <a:r>
                  <a:rPr lang="zh-CN" altLang="en-US" dirty="0"/>
                  <a:t>）步骤（</a:t>
                </a:r>
                <a:r>
                  <a:rPr lang="en-US" altLang="zh-CN" dirty="0"/>
                  <a:t>3</a:t>
                </a:r>
                <a:r>
                  <a:rPr lang="zh-CN" altLang="en-US" dirty="0"/>
                  <a:t>）中</a:t>
                </a:r>
                <a:r>
                  <a:rPr lang="en-US" altLang="zh-CN" dirty="0"/>
                  <a:t>M</a:t>
                </a:r>
                <a:r>
                  <a:rPr lang="zh-CN" altLang="en-US" dirty="0"/>
                  <a:t>步求</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的极大化，得到</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r>
                      <a:rPr lang="zh-CN" altLang="en-US" i="1">
                        <a:latin typeface="Cambria Math" panose="02040503050406030204" pitchFamily="18" charset="0"/>
                      </a:rPr>
                      <m:t>，</m:t>
                    </m:r>
                  </m:oMath>
                </a14:m>
                <a:r>
                  <a:rPr lang="zh-CN" altLang="en-US" dirty="0"/>
                  <a:t>完成一次迭代</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sup>
                    </m:sSup>
                  </m:oMath>
                </a14:m>
                <a:r>
                  <a:rPr lang="zh-CN" altLang="en-US" dirty="0"/>
                  <a:t>。</a:t>
                </a:r>
                <a:endParaRPr lang="en-US" altLang="zh-CN" dirty="0"/>
              </a:p>
              <a:p>
                <a:pPr>
                  <a:lnSpc>
                    <a:spcPct val="150000"/>
                  </a:lnSpc>
                </a:pPr>
                <a:r>
                  <a:rPr lang="zh-CN" altLang="en-US" dirty="0"/>
                  <a:t>（</a:t>
                </a:r>
                <a:r>
                  <a:rPr lang="en-US" altLang="zh-CN" dirty="0"/>
                  <a:t>4</a:t>
                </a:r>
                <a:r>
                  <a:rPr lang="zh-CN" altLang="en-US" dirty="0"/>
                  <a:t>）步骤（</a:t>
                </a:r>
                <a:r>
                  <a:rPr lang="en-US" altLang="zh-CN" dirty="0"/>
                  <a:t>4</a:t>
                </a:r>
                <a:r>
                  <a:rPr lang="zh-CN" altLang="en-US" dirty="0"/>
                  <a:t>）给出停止迭代的条件，一般是对较小的正数</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1</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2</m:t>
                        </m:r>
                      </m:sub>
                    </m:sSub>
                  </m:oMath>
                </a14:m>
                <a:r>
                  <a:rPr lang="zh-CN" altLang="en-US" dirty="0"/>
                  <a:t>，若满足</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176982" y="1196235"/>
                <a:ext cx="11774852" cy="4150239"/>
              </a:xfrm>
              <a:prstGeom prst="rect">
                <a:avLst/>
              </a:prstGeom>
              <a:blipFill>
                <a:blip r:embed="rId3"/>
                <a:stretch>
                  <a:fillRect l="-776" r="-621" b="-2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A50DC50-E224-6852-6B8E-EA18D7F39042}"/>
                  </a:ext>
                </a:extLst>
              </p:cNvPr>
              <p:cNvSpPr txBox="1"/>
              <p:nvPr/>
            </p:nvSpPr>
            <p:spPr>
              <a:xfrm>
                <a:off x="1504338" y="5501506"/>
                <a:ext cx="3864077"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1</m:t>
                          </m:r>
                        </m:sub>
                      </m:sSub>
                    </m:oMath>
                  </m:oMathPara>
                </a14:m>
                <a:endParaRPr lang="zh-CN" altLang="en-US" dirty="0"/>
              </a:p>
            </p:txBody>
          </p:sp>
        </mc:Choice>
        <mc:Fallback xmlns="">
          <p:sp>
            <p:nvSpPr>
              <p:cNvPr id="7" name="文本框 6">
                <a:extLst>
                  <a:ext uri="{FF2B5EF4-FFF2-40B4-BE49-F238E27FC236}">
                    <a16:creationId xmlns:a16="http://schemas.microsoft.com/office/drawing/2014/main" id="{7A50DC50-E224-6852-6B8E-EA18D7F39042}"/>
                  </a:ext>
                </a:extLst>
              </p:cNvPr>
              <p:cNvSpPr txBox="1">
                <a:spLocks noRot="1" noChangeAspect="1" noMove="1" noResize="1" noEditPoints="1" noAdjustHandles="1" noChangeArrowheads="1" noChangeShapeType="1" noTextEdit="1"/>
              </p:cNvSpPr>
              <p:nvPr/>
            </p:nvSpPr>
            <p:spPr>
              <a:xfrm>
                <a:off x="1504338" y="5501506"/>
                <a:ext cx="3864077" cy="4866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261E1B-9EFA-A106-0B7E-E6473ECBF764}"/>
                  </a:ext>
                </a:extLst>
              </p:cNvPr>
              <p:cNvSpPr txBox="1"/>
              <p:nvPr/>
            </p:nvSpPr>
            <p:spPr>
              <a:xfrm>
                <a:off x="5631428" y="5501506"/>
                <a:ext cx="5562600"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r>
                        <a:rPr lang="en-US" altLang="zh-CN" b="0" i="0"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 name="文本框 7">
                <a:extLst>
                  <a:ext uri="{FF2B5EF4-FFF2-40B4-BE49-F238E27FC236}">
                    <a16:creationId xmlns:a16="http://schemas.microsoft.com/office/drawing/2014/main" id="{AD261E1B-9EFA-A106-0B7E-E6473ECBF764}"/>
                  </a:ext>
                </a:extLst>
              </p:cNvPr>
              <p:cNvSpPr txBox="1">
                <a:spLocks noRot="1" noChangeAspect="1" noMove="1" noResize="1" noEditPoints="1" noAdjustHandles="1" noChangeArrowheads="1" noChangeShapeType="1" noTextEdit="1"/>
              </p:cNvSpPr>
              <p:nvPr/>
            </p:nvSpPr>
            <p:spPr>
              <a:xfrm>
                <a:off x="5631428" y="5501506"/>
                <a:ext cx="5562600" cy="486672"/>
              </a:xfrm>
              <a:prstGeom prst="rect">
                <a:avLst/>
              </a:prstGeom>
              <a:blipFill>
                <a:blip r:embed="rId5"/>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C15409D-04B8-9DC4-5C4D-9F18669FC715}"/>
              </a:ext>
            </a:extLst>
          </p:cNvPr>
          <p:cNvSpPr txBox="1"/>
          <p:nvPr/>
        </p:nvSpPr>
        <p:spPr>
          <a:xfrm>
            <a:off x="5637571" y="2971800"/>
            <a:ext cx="65" cy="369332"/>
          </a:xfrm>
          <a:prstGeom prst="rect">
            <a:avLst/>
          </a:prstGeom>
          <a:noFill/>
        </p:spPr>
        <p:txBody>
          <a:bodyPr wrap="none" lIns="0" tIns="0" rIns="0" bIns="0" rtlCol="0">
            <a:spAutoFit/>
          </a:bodyPr>
          <a:lstStyle/>
          <a:p>
            <a:endParaRPr lang="zh-CN" altLang="en-US" dirty="0"/>
          </a:p>
        </p:txBody>
      </p:sp>
      <p:sp>
        <p:nvSpPr>
          <p:cNvPr id="11" name="文本框 10">
            <a:extLst>
              <a:ext uri="{FF2B5EF4-FFF2-40B4-BE49-F238E27FC236}">
                <a16:creationId xmlns:a16="http://schemas.microsoft.com/office/drawing/2014/main" id="{EFE5C63F-7734-7CA4-2A3F-59C52C04DA83}"/>
              </a:ext>
            </a:extLst>
          </p:cNvPr>
          <p:cNvSpPr txBox="1"/>
          <p:nvPr/>
        </p:nvSpPr>
        <p:spPr>
          <a:xfrm>
            <a:off x="5138985" y="5526513"/>
            <a:ext cx="492443" cy="461665"/>
          </a:xfrm>
          <a:prstGeom prst="rect">
            <a:avLst/>
          </a:prstGeom>
          <a:noFill/>
        </p:spPr>
        <p:txBody>
          <a:bodyPr wrap="none" rtlCol="0">
            <a:spAutoFit/>
          </a:bodyPr>
          <a:lstStyle/>
          <a:p>
            <a:r>
              <a:rPr lang="zh-CN" altLang="en-US" dirty="0"/>
              <a:t>或</a:t>
            </a:r>
          </a:p>
        </p:txBody>
      </p:sp>
      <p:sp>
        <p:nvSpPr>
          <p:cNvPr id="12" name="文本框 11">
            <a:extLst>
              <a:ext uri="{FF2B5EF4-FFF2-40B4-BE49-F238E27FC236}">
                <a16:creationId xmlns:a16="http://schemas.microsoft.com/office/drawing/2014/main" id="{F19DD0F9-58F4-72A6-FCE3-C03FD252B665}"/>
              </a:ext>
            </a:extLst>
          </p:cNvPr>
          <p:cNvSpPr txBox="1"/>
          <p:nvPr/>
        </p:nvSpPr>
        <p:spPr>
          <a:xfrm>
            <a:off x="293688" y="6199317"/>
            <a:ext cx="11523661" cy="461665"/>
          </a:xfrm>
          <a:prstGeom prst="rect">
            <a:avLst/>
          </a:prstGeom>
          <a:noFill/>
        </p:spPr>
        <p:txBody>
          <a:bodyPr wrap="square" rtlCol="0">
            <a:spAutoFit/>
          </a:bodyPr>
          <a:lstStyle/>
          <a:p>
            <a:r>
              <a:rPr lang="zh-CN" altLang="en-US" dirty="0"/>
              <a:t>则停止迭代。</a:t>
            </a:r>
          </a:p>
        </p:txBody>
      </p:sp>
    </p:spTree>
    <p:extLst>
      <p:ext uri="{BB962C8B-B14F-4D97-AF65-F5344CB8AC3E}">
        <p14:creationId xmlns:p14="http://schemas.microsoft.com/office/powerpoint/2010/main" val="1113513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1685846"/>
              </a:xfrm>
              <a:prstGeom prst="rect">
                <a:avLst/>
              </a:prstGeom>
              <a:noFill/>
            </p:spPr>
            <p:txBody>
              <a:bodyPr wrap="square">
                <a:spAutoFit/>
              </a:bodyPr>
              <a:lstStyle/>
              <a:p>
                <a:pPr>
                  <a:lnSpc>
                    <a:spcPct val="150000"/>
                  </a:lnSpc>
                </a:pPr>
                <a:r>
                  <a:rPr lang="en-US" altLang="zh-CN" b="1" dirty="0"/>
                  <a:t>EM</a:t>
                </a:r>
                <a:r>
                  <a:rPr lang="zh-CN" altLang="en-US" b="1" dirty="0"/>
                  <a:t>算法的导出</a:t>
                </a:r>
                <a:endParaRPr lang="en-US" altLang="zh-CN" b="1" dirty="0"/>
              </a:p>
              <a:p>
                <a:pPr indent="457200">
                  <a:lnSpc>
                    <a:spcPct val="150000"/>
                  </a:lnSpc>
                </a:pPr>
                <a:r>
                  <a:rPr lang="zh-CN" altLang="en-US" dirty="0"/>
                  <a:t>面对一个含有隐变量的概率模型，目标是极大化观测数据（不完全数据）</a:t>
                </a:r>
                <a14:m>
                  <m:oMath xmlns:m="http://schemas.openxmlformats.org/officeDocument/2006/math">
                    <m:r>
                      <a:rPr lang="en-US" altLang="zh-CN" b="0" i="1" smtClean="0">
                        <a:latin typeface="Cambria Math" panose="02040503050406030204" pitchFamily="18" charset="0"/>
                      </a:rPr>
                      <m:t>𝑌</m:t>
                    </m:r>
                  </m:oMath>
                </a14:m>
                <a:r>
                  <a:rPr lang="zh-CN" altLang="en-US" dirty="0"/>
                  <a:t>关于参数</a:t>
                </a:r>
                <a14:m>
                  <m:oMath xmlns:m="http://schemas.openxmlformats.org/officeDocument/2006/math">
                    <m:r>
                      <a:rPr lang="zh-CN" altLang="en-US" i="1">
                        <a:latin typeface="Cambria Math" panose="02040503050406030204" pitchFamily="18" charset="0"/>
                      </a:rPr>
                      <m:t>𝜃</m:t>
                    </m:r>
                  </m:oMath>
                </a14:m>
                <a:r>
                  <a:rPr lang="zh-CN" altLang="en-US" dirty="0"/>
                  <a:t>的对数似然函数，即极大化</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1685846"/>
              </a:xfrm>
              <a:prstGeom prst="rect">
                <a:avLst/>
              </a:prstGeom>
              <a:blipFill>
                <a:blip r:embed="rId3"/>
                <a:stretch>
                  <a:fillRect l="-803" b="-7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0A22FBA-C88C-9D4E-9773-1096A0293E7C}"/>
                  </a:ext>
                </a:extLst>
              </p:cNvPr>
              <p:cNvSpPr txBox="1"/>
              <p:nvPr/>
            </p:nvSpPr>
            <p:spPr>
              <a:xfrm>
                <a:off x="1043447" y="2991957"/>
                <a:ext cx="9171998"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func>
                        </m:fName>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𝑍</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e>
                                      <m:r>
                                        <a:rPr lang="zh-CN" altLang="en-US" i="1">
                                          <a:latin typeface="Cambria Math" panose="02040503050406030204" pitchFamily="18" charset="0"/>
                                        </a:rPr>
                                        <m:t>𝜃</m:t>
                                      </m:r>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𝑍</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nary>
                                        </m:e>
                                      </m:d>
                                    </m:e>
                                  </m:func>
                                </m:e>
                              </m:nary>
                            </m:e>
                          </m:func>
                          <m:r>
                            <a:rPr lang="en-US" altLang="zh-CN" i="1" smtClean="0">
                              <a:latin typeface="Cambria Math" panose="02040503050406030204" pitchFamily="18" charset="0"/>
                            </a:rPr>
                            <m:t> </m:t>
                          </m:r>
                        </m:e>
                      </m:func>
                    </m:oMath>
                  </m:oMathPara>
                </a14:m>
                <a:endParaRPr lang="zh-CN" altLang="en-US" dirty="0"/>
              </a:p>
            </p:txBody>
          </p:sp>
        </mc:Choice>
        <mc:Fallback xmlns="">
          <p:sp>
            <p:nvSpPr>
              <p:cNvPr id="3" name="文本框 2">
                <a:extLst>
                  <a:ext uri="{FF2B5EF4-FFF2-40B4-BE49-F238E27FC236}">
                    <a16:creationId xmlns:a16="http://schemas.microsoft.com/office/drawing/2014/main" id="{00A22FBA-C88C-9D4E-9773-1096A0293E7C}"/>
                  </a:ext>
                </a:extLst>
              </p:cNvPr>
              <p:cNvSpPr txBox="1">
                <a:spLocks noRot="1" noChangeAspect="1" noMove="1" noResize="1" noEditPoints="1" noAdjustHandles="1" noChangeArrowheads="1" noChangeShapeType="1" noTextEdit="1"/>
              </p:cNvSpPr>
              <p:nvPr/>
            </p:nvSpPr>
            <p:spPr>
              <a:xfrm>
                <a:off x="1043447" y="2991957"/>
                <a:ext cx="9171998" cy="11890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DD84BC7-CA1F-EF39-448B-50F9A79185C6}"/>
                  </a:ext>
                </a:extLst>
              </p:cNvPr>
              <p:cNvSpPr txBox="1"/>
              <p:nvPr/>
            </p:nvSpPr>
            <p:spPr>
              <a:xfrm>
                <a:off x="1161435" y="4612833"/>
                <a:ext cx="7900111"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i="1">
                          <a:latin typeface="Cambria Math" panose="02040503050406030204" pitchFamily="18" charset="0"/>
                        </a:rPr>
                        <m:t>𝐿</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𝑍</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smtClean="0">
                                      <a:latin typeface="Cambria Math" panose="02040503050406030204" pitchFamily="18" charset="0"/>
                                    </a:rPr>
                                    <m:t>𝑃</m:t>
                                  </m:r>
                                  <m:r>
                                    <a:rPr lang="en-US" altLang="zh-CN" i="1" smtClean="0">
                                      <a:latin typeface="Cambria Math" panose="02040503050406030204" pitchFamily="18" charset="0"/>
                                    </a:rPr>
                                    <m:t>(</m:t>
                                  </m:r>
                                  <m:r>
                                    <a:rPr lang="en-US" altLang="zh-CN" i="1" smtClean="0">
                                      <a:latin typeface="Cambria Math" panose="02040503050406030204" pitchFamily="18" charset="0"/>
                                    </a:rPr>
                                    <m:t>𝑍</m:t>
                                  </m:r>
                                  <m:r>
                                    <a:rPr lang="en-US" altLang="zh-CN" i="1" smtClean="0">
                                      <a:latin typeface="Cambria Math" panose="02040503050406030204" pitchFamily="18" charset="0"/>
                                    </a:rPr>
                                    <m:t>|</m:t>
                                  </m:r>
                                  <m:r>
                                    <a:rPr lang="zh-CN" altLang="en-US" i="1" smtClean="0">
                                      <a:latin typeface="Cambria Math" panose="02040503050406030204" pitchFamily="18" charset="0"/>
                                    </a:rPr>
                                    <m:t>𝜃</m:t>
                                  </m:r>
                                  <m:r>
                                    <a:rPr lang="en-US" altLang="zh-CN" i="1" smtClean="0">
                                      <a:latin typeface="Cambria Math" panose="02040503050406030204" pitchFamily="18" charset="0"/>
                                    </a:rPr>
                                    <m:t>)</m:t>
                                  </m:r>
                                </m:e>
                              </m:nary>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b="0" i="1" smtClean="0">
                                  <a:latin typeface="Cambria Math" panose="02040503050406030204" pitchFamily="18" charset="0"/>
                                </a:rPr>
                                <m:t>)</m:t>
                              </m:r>
                            </m:e>
                          </m:func>
                        </m:e>
                      </m:func>
                    </m:oMath>
                  </m:oMathPara>
                </a14:m>
                <a:endParaRPr lang="zh-CN" altLang="en-US" dirty="0"/>
              </a:p>
            </p:txBody>
          </p:sp>
        </mc:Choice>
        <mc:Fallback xmlns="">
          <p:sp>
            <p:nvSpPr>
              <p:cNvPr id="5" name="文本框 4">
                <a:extLst>
                  <a:ext uri="{FF2B5EF4-FFF2-40B4-BE49-F238E27FC236}">
                    <a16:creationId xmlns:a16="http://schemas.microsoft.com/office/drawing/2014/main" id="{ADD84BC7-CA1F-EF39-448B-50F9A79185C6}"/>
                  </a:ext>
                </a:extLst>
              </p:cNvPr>
              <p:cNvSpPr txBox="1">
                <a:spLocks noRot="1" noChangeAspect="1" noMove="1" noResize="1" noEditPoints="1" noAdjustHandles="1" noChangeArrowheads="1" noChangeShapeType="1" noTextEdit="1"/>
              </p:cNvSpPr>
              <p:nvPr/>
            </p:nvSpPr>
            <p:spPr>
              <a:xfrm>
                <a:off x="1161435" y="4612833"/>
                <a:ext cx="7900111" cy="11890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5893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482DA93-6C7D-9776-8D1E-67D8025207D6}"/>
                  </a:ext>
                </a:extLst>
              </p:cNvPr>
              <p:cNvSpPr txBox="1"/>
              <p:nvPr/>
            </p:nvSpPr>
            <p:spPr>
              <a:xfrm>
                <a:off x="535940" y="1208438"/>
                <a:ext cx="11120120" cy="413844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dirty="0"/>
                  <a:t>为什么</a:t>
                </a:r>
                <a:r>
                  <a:rPr lang="en-US" altLang="zh-CN" sz="2400" dirty="0"/>
                  <a:t>EM</a:t>
                </a:r>
                <a:r>
                  <a:rPr lang="zh-CN" altLang="en-US" sz="2400" dirty="0"/>
                  <a:t>算法能近似实现对观测数据的极大似然估计？</a:t>
                </a:r>
                <a:endParaRPr lang="en-US" altLang="zh-CN" sz="2400" dirty="0"/>
              </a:p>
              <a:p>
                <a:pPr marL="342900" indent="-342900">
                  <a:lnSpc>
                    <a:spcPct val="150000"/>
                  </a:lnSpc>
                  <a:buFont typeface="Wingdings" panose="05000000000000000000" pitchFamily="2" charset="2"/>
                  <a:buChar char="Ø"/>
                </a:pPr>
                <a:r>
                  <a:rPr kumimoji="1" lang="zh-CN" altLang="en-US" sz="2400" dirty="0"/>
                  <a:t>极大化观测数据（不完全数据）</a:t>
                </a:r>
                <a:r>
                  <a:rPr kumimoji="1" lang="en-US" altLang="zh-CN" sz="2400" dirty="0"/>
                  <a:t>Y</a:t>
                </a:r>
                <a:r>
                  <a:rPr kumimoji="1" lang="zh-CN" altLang="en-US" sz="2400" dirty="0"/>
                  <a:t>关于参数</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𝜃</m:t>
                    </m:r>
                  </m:oMath>
                </a14:m>
                <a:r>
                  <a:rPr kumimoji="1" lang="zh-Hans" altLang="en-US" sz="2400" dirty="0">
                    <a:latin typeface="+mj-ea"/>
                    <a:ea typeface="+mj-ea"/>
                  </a:rPr>
                  <a:t>的对数似然函数</a:t>
                </a:r>
                <a:r>
                  <a:rPr kumimoji="1" lang="zh-Hans" altLang="en-US" sz="2400" dirty="0">
                    <a:latin typeface="华文宋体" panose="02010600040101010101" pitchFamily="2" charset="-122"/>
                    <a:ea typeface="华文宋体" panose="02010600040101010101" pitchFamily="2" charset="-122"/>
                  </a:rPr>
                  <a:t>：</a:t>
                </a:r>
                <a:endParaRPr kumimoji="1" lang="en-US" altLang="zh-Hans" sz="2400" dirty="0">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𝐿</m:t>
                      </m:r>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e>
                      </m:d>
                      <m:r>
                        <a:rPr kumimoji="1" lang="en-US" altLang="zh-CN" sz="2400" b="0" i="1" smtClean="0">
                          <a:latin typeface="Cambria Math" panose="02040503050406030204" pitchFamily="18" charset="0"/>
                          <a:ea typeface="Cambria Math" panose="02040503050406030204" pitchFamily="18" charset="0"/>
                        </a:rPr>
                        <m:t>=</m:t>
                      </m:r>
                      <m:func>
                        <m:funcPr>
                          <m:ctrlPr>
                            <a:rPr kumimoji="1" lang="en-US" altLang="zh-CN" sz="2400" b="0" i="1" smtClean="0">
                              <a:latin typeface="Cambria Math" panose="02040503050406030204" pitchFamily="18" charset="0"/>
                              <a:ea typeface="Cambria Math" panose="02040503050406030204" pitchFamily="18" charset="0"/>
                            </a:rPr>
                          </m:ctrlPr>
                        </m:funcPr>
                        <m:fName>
                          <m:r>
                            <m:rPr>
                              <m:sty m:val="p"/>
                            </m:rPr>
                            <a:rPr kumimoji="1" lang="en-US" altLang="zh-CN" sz="2400" b="0" i="0" smtClean="0">
                              <a:latin typeface="Cambria Math" panose="02040503050406030204" pitchFamily="18" charset="0"/>
                              <a:ea typeface="Cambria Math" panose="02040503050406030204" pitchFamily="18" charset="0"/>
                            </a:rPr>
                            <m:t>log</m:t>
                          </m:r>
                        </m:fName>
                        <m:e>
                          <m:r>
                            <a:rPr kumimoji="1" lang="en-US" altLang="zh-CN" sz="2400" b="0" i="1" smtClean="0">
                              <a:latin typeface="Cambria Math" panose="02040503050406030204" pitchFamily="18" charset="0"/>
                              <a:ea typeface="Cambria Math" panose="02040503050406030204" pitchFamily="18" charset="0"/>
                            </a:rPr>
                            <m:t>𝑃</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𝑌</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ea typeface="Cambria Math" panose="02040503050406030204" pitchFamily="18" charset="0"/>
                            </a:rPr>
                            <m:t>)</m:t>
                          </m:r>
                        </m:e>
                      </m:func>
                      <m:r>
                        <a:rPr kumimoji="1" lang="en-US" altLang="zh-CN" sz="2400" b="0" i="1" smtClean="0">
                          <a:latin typeface="Cambria Math" panose="02040503050406030204" pitchFamily="18" charset="0"/>
                          <a:ea typeface="Cambria Math" panose="02040503050406030204" pitchFamily="18" charset="0"/>
                        </a:rPr>
                        <m:t>=</m:t>
                      </m:r>
                      <m:func>
                        <m:funcPr>
                          <m:ctrlPr>
                            <a:rPr kumimoji="1" lang="en-US" altLang="zh-CN" sz="2400" b="0" i="1" smtClean="0">
                              <a:latin typeface="Cambria Math" panose="02040503050406030204" pitchFamily="18" charset="0"/>
                              <a:ea typeface="Cambria Math" panose="02040503050406030204" pitchFamily="18" charset="0"/>
                            </a:rPr>
                          </m:ctrlPr>
                        </m:funcPr>
                        <m:fName>
                          <m:r>
                            <m:rPr>
                              <m:sty m:val="p"/>
                            </m:rPr>
                            <a:rPr kumimoji="1" lang="en-US" altLang="zh-CN" sz="2400" b="0" i="0" smtClean="0">
                              <a:latin typeface="Cambria Math" panose="02040503050406030204" pitchFamily="18" charset="0"/>
                              <a:ea typeface="Cambria Math" panose="02040503050406030204" pitchFamily="18" charset="0"/>
                            </a:rPr>
                            <m:t>log</m:t>
                          </m:r>
                        </m:fName>
                        <m:e>
                          <m:nary>
                            <m:naryPr>
                              <m:chr m:val="∑"/>
                              <m:supHide m:val="on"/>
                              <m:ctrlPr>
                                <a:rPr kumimoji="1" lang="en-US" altLang="zh-CN" sz="2400" b="0" i="1" smtClean="0">
                                  <a:latin typeface="Cambria Math" panose="02040503050406030204" pitchFamily="18" charset="0"/>
                                  <a:ea typeface="Cambria Math" panose="02040503050406030204" pitchFamily="18" charset="0"/>
                                </a:rPr>
                              </m:ctrlPr>
                            </m:naryPr>
                            <m:sub>
                              <m:r>
                                <m:rPr>
                                  <m:brk m:alnAt="7"/>
                                </m:rPr>
                                <a:rPr kumimoji="1" lang="en-US" altLang="zh-CN" sz="2400" b="0" i="1" smtClean="0">
                                  <a:latin typeface="Cambria Math" panose="02040503050406030204" pitchFamily="18" charset="0"/>
                                  <a:ea typeface="Cambria Math" panose="02040503050406030204" pitchFamily="18" charset="0"/>
                                </a:rPr>
                                <m:t>𝑍</m:t>
                              </m:r>
                            </m:sub>
                            <m:sup/>
                            <m:e>
                              <m:r>
                                <a:rPr kumimoji="1" lang="en-US" altLang="zh-CN" sz="2400" b="0" i="1" smtClean="0">
                                  <a:latin typeface="Cambria Math" panose="02040503050406030204" pitchFamily="18" charset="0"/>
                                  <a:ea typeface="Cambria Math" panose="02040503050406030204" pitchFamily="18" charset="0"/>
                                </a:rPr>
                                <m:t>𝑃</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𝑌</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𝑍</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ea typeface="Cambria Math" panose="02040503050406030204" pitchFamily="18" charset="0"/>
                                </a:rPr>
                                <m:t>)</m:t>
                              </m:r>
                            </m:e>
                          </m:nary>
                        </m:e>
                      </m:func>
                    </m:oMath>
                  </m:oMathPara>
                </a14:m>
                <a:endParaRPr kumimoji="1" lang="en-US" altLang="zh-Hans" sz="2400" dirty="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m:t>
                      </m:r>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fName>
                        <m:e>
                          <m:d>
                            <m:dPr>
                              <m:ctrlPr>
                                <a:rPr kumimoji="1" lang="en-US" altLang="zh-CN" sz="2400" i="1" smtClean="0">
                                  <a:latin typeface="Cambria Math" panose="02040503050406030204" pitchFamily="18" charset="0"/>
                                  <a:ea typeface="Cambria Math" panose="02040503050406030204" pitchFamily="18" charset="0"/>
                                </a:rPr>
                              </m:ctrlPr>
                            </m:dPr>
                            <m:e>
                              <m:nary>
                                <m:naryPr>
                                  <m:chr m:val="∑"/>
                                  <m:supHide m:val="on"/>
                                  <m:ctrlPr>
                                    <a:rPr kumimoji="1" lang="en-US" altLang="zh-CN" sz="2400" i="1">
                                      <a:latin typeface="Cambria Math" panose="02040503050406030204" pitchFamily="18" charset="0"/>
                                      <a:ea typeface="Cambria Math" panose="02040503050406030204" pitchFamily="18" charset="0"/>
                                    </a:rPr>
                                  </m:ctrlPr>
                                </m:naryPr>
                                <m:sub>
                                  <m:r>
                                    <m:rPr>
                                      <m:brk m:alnAt="7"/>
                                    </m:rPr>
                                    <a:rPr kumimoji="1" lang="en-US" altLang="zh-CN" sz="2400" i="1">
                                      <a:latin typeface="Cambria Math" panose="02040503050406030204" pitchFamily="18" charset="0"/>
                                      <a:ea typeface="Cambria Math" panose="02040503050406030204" pitchFamily="18" charset="0"/>
                                    </a:rPr>
                                    <m:t>𝑍</m:t>
                                  </m:r>
                                </m:sub>
                                <m:sup/>
                                <m:e>
                                  <m:r>
                                    <a:rPr kumimoji="1" lang="en-US" altLang="zh-CN" sz="2400" i="1">
                                      <a:latin typeface="Cambria Math" panose="02040503050406030204" pitchFamily="18" charset="0"/>
                                      <a:ea typeface="Cambria Math" panose="02040503050406030204" pitchFamily="18" charset="0"/>
                                    </a:rPr>
                                    <m:t>𝑃</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𝑌</m:t>
                                      </m:r>
                                    </m:e>
                                    <m:e>
                                      <m:r>
                                        <a:rPr kumimoji="1" lang="en-US" altLang="zh-CN" sz="2400" i="1">
                                          <a:latin typeface="Cambria Math" panose="02040503050406030204" pitchFamily="18" charset="0"/>
                                          <a:ea typeface="Cambria Math" panose="02040503050406030204" pitchFamily="18" charset="0"/>
                                        </a:rPr>
                                        <m:t>𝑍</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e>
                                  </m:d>
                                  <m:r>
                                    <a:rPr kumimoji="1" lang="en-US" altLang="zh-CN" sz="2400" b="0" i="1" smtClean="0">
                                      <a:latin typeface="Cambria Math" panose="02040503050406030204" pitchFamily="18" charset="0"/>
                                      <a:ea typeface="Cambria Math" panose="02040503050406030204" pitchFamily="18" charset="0"/>
                                    </a:rPr>
                                    <m:t>𝑃</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𝑍</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ea typeface="Cambria Math" panose="02040503050406030204" pitchFamily="18" charset="0"/>
                                    </a:rPr>
                                    <m:t>)</m:t>
                                  </m:r>
                                </m:e>
                              </m:nary>
                            </m:e>
                          </m:d>
                        </m:e>
                      </m:func>
                    </m:oMath>
                  </m:oMathPara>
                </a14:m>
                <a:endParaRPr kumimoji="1" lang="en-US" altLang="zh-Hans" sz="2400" dirty="0"/>
              </a:p>
              <a:p>
                <a:pPr marL="342900" indent="-342900">
                  <a:buFont typeface="Wingdings" panose="05000000000000000000" pitchFamily="2" charset="2"/>
                  <a:buChar char="Ø"/>
                </a:pPr>
                <a:r>
                  <a:rPr kumimoji="1" lang="zh-CN" altLang="en-US" sz="2400" dirty="0"/>
                  <a:t>难点：有未观测数据，包含和（或积分）的对数</a:t>
                </a:r>
                <a:endParaRPr kumimoji="1" lang="en-US" altLang="zh-Hans" sz="2400" dirty="0"/>
              </a:p>
              <a:p>
                <a:pPr>
                  <a:lnSpc>
                    <a:spcPct val="150000"/>
                  </a:lnSpc>
                </a:pPr>
                <a:endParaRPr lang="zh-CN" altLang="en-US" sz="2400" dirty="0"/>
              </a:p>
            </p:txBody>
          </p:sp>
        </mc:Choice>
        <mc:Fallback xmlns="">
          <p:sp>
            <p:nvSpPr>
              <p:cNvPr id="4" name="文本框 3">
                <a:extLst>
                  <a:ext uri="{FF2B5EF4-FFF2-40B4-BE49-F238E27FC236}">
                    <a16:creationId xmlns:a16="http://schemas.microsoft.com/office/drawing/2014/main" id="{B482DA93-6C7D-9776-8D1E-67D8025207D6}"/>
                  </a:ext>
                </a:extLst>
              </p:cNvPr>
              <p:cNvSpPr txBox="1">
                <a:spLocks noRot="1" noChangeAspect="1" noMove="1" noResize="1" noEditPoints="1" noAdjustHandles="1" noChangeArrowheads="1" noChangeShapeType="1" noTextEdit="1"/>
              </p:cNvSpPr>
              <p:nvPr/>
            </p:nvSpPr>
            <p:spPr>
              <a:xfrm>
                <a:off x="535940" y="1208438"/>
                <a:ext cx="11120120" cy="4138441"/>
              </a:xfrm>
              <a:prstGeom prst="rect">
                <a:avLst/>
              </a:prstGeom>
              <a:blipFill>
                <a:blip r:embed="rId3"/>
                <a:stretch>
                  <a:fillRect l="-7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44EA5D-902D-C6B2-FE8F-249AAC1F8942}"/>
                  </a:ext>
                </a:extLst>
              </p:cNvPr>
              <p:cNvSpPr txBox="1"/>
              <p:nvPr/>
            </p:nvSpPr>
            <p:spPr>
              <a:xfrm>
                <a:off x="535940" y="5011459"/>
                <a:ext cx="11281409" cy="1282274"/>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kumimoji="1" lang="en-US" altLang="zh-CN" sz="2400" dirty="0"/>
                  <a:t>EM</a:t>
                </a:r>
                <a:r>
                  <a:rPr kumimoji="1" lang="zh-CN" altLang="en-US" sz="2400" dirty="0"/>
                  <a:t>算法通过迭代逐步近似极大化</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𝐿</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e>
                    </m:d>
                  </m:oMath>
                </a14:m>
                <a:r>
                  <a:rPr kumimoji="1" lang="zh-Hans" altLang="en-US" sz="2400" dirty="0"/>
                  <a:t>，希望</a:t>
                </a:r>
                <a:endParaRPr kumimoji="1" lang="en-US" altLang="zh-Han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ea typeface="Cambria Math" panose="02040503050406030204" pitchFamily="18" charset="0"/>
                        </a:rPr>
                        <m:t>𝐿</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e>
                      </m:d>
                      <m:r>
                        <a:rPr kumimoji="1" lang="en-US" altLang="zh-CN" sz="2400" b="0" i="1" smtClean="0">
                          <a:latin typeface="Cambria Math" panose="02040503050406030204" pitchFamily="18" charset="0"/>
                          <a:ea typeface="Cambria Math" panose="02040503050406030204" pitchFamily="18" charset="0"/>
                        </a:rPr>
                        <m:t>&gt;</m:t>
                      </m:r>
                      <m:r>
                        <a:rPr kumimoji="1" lang="en-US" altLang="zh-CN" sz="2400" i="1">
                          <a:latin typeface="Cambria Math" panose="02040503050406030204" pitchFamily="18" charset="0"/>
                          <a:ea typeface="Cambria Math" panose="02040503050406030204" pitchFamily="18" charset="0"/>
                        </a:rPr>
                        <m:t>𝐿</m:t>
                      </m:r>
                      <m:d>
                        <m:dPr>
                          <m:ctrlPr>
                            <a:rPr kumimoji="1" lang="en-US" altLang="zh-CN"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e>
                      </m:d>
                    </m:oMath>
                  </m:oMathPara>
                </a14:m>
                <a:endParaRPr kumimoji="1" lang="en-US" altLang="zh-Hans" sz="2400" dirty="0"/>
              </a:p>
            </p:txBody>
          </p:sp>
        </mc:Choice>
        <mc:Fallback xmlns="">
          <p:sp>
            <p:nvSpPr>
              <p:cNvPr id="5" name="文本框 4">
                <a:extLst>
                  <a:ext uri="{FF2B5EF4-FFF2-40B4-BE49-F238E27FC236}">
                    <a16:creationId xmlns:a16="http://schemas.microsoft.com/office/drawing/2014/main" id="{F044EA5D-902D-C6B2-FE8F-249AAC1F8942}"/>
                  </a:ext>
                </a:extLst>
              </p:cNvPr>
              <p:cNvSpPr txBox="1">
                <a:spLocks noRot="1" noChangeAspect="1" noMove="1" noResize="1" noEditPoints="1" noAdjustHandles="1" noChangeArrowheads="1" noChangeShapeType="1" noTextEdit="1"/>
              </p:cNvSpPr>
              <p:nvPr/>
            </p:nvSpPr>
            <p:spPr>
              <a:xfrm>
                <a:off x="535940" y="5011459"/>
                <a:ext cx="11281409" cy="1282274"/>
              </a:xfrm>
              <a:prstGeom prst="rect">
                <a:avLst/>
              </a:prstGeom>
              <a:blipFill>
                <a:blip r:embed="rId4"/>
                <a:stretch>
                  <a:fillRect l="-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6241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pic>
        <p:nvPicPr>
          <p:cNvPr id="6" name="Picture 3" descr="http://wx3.sinaimg.cn/large/63503acbly1fmne218l47j209l0723yg.jpg">
            <a:extLst>
              <a:ext uri="{FF2B5EF4-FFF2-40B4-BE49-F238E27FC236}">
                <a16:creationId xmlns:a16="http://schemas.microsoft.com/office/drawing/2014/main" id="{1DE96568-10BF-C735-F3D8-8E91C57DD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527659"/>
            <a:ext cx="4064000" cy="29920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x1.sinaimg.cn/large/63503acbly1fmne20wdcpj20a8078q2w.jpg">
            <a:extLst>
              <a:ext uri="{FF2B5EF4-FFF2-40B4-BE49-F238E27FC236}">
                <a16:creationId xmlns:a16="http://schemas.microsoft.com/office/drawing/2014/main" id="{47DA3292-A616-DB2D-E56C-E337570A0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614" y="1535512"/>
            <a:ext cx="4234898" cy="299204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050088A-93B1-59CC-C405-71E5F302B6D4}"/>
              </a:ext>
            </a:extLst>
          </p:cNvPr>
          <p:cNvSpPr txBox="1"/>
          <p:nvPr/>
        </p:nvSpPr>
        <p:spPr>
          <a:xfrm>
            <a:off x="293688" y="4730759"/>
            <a:ext cx="11644312" cy="461665"/>
          </a:xfrm>
          <a:prstGeom prst="rect">
            <a:avLst/>
          </a:prstGeom>
          <a:noFill/>
        </p:spPr>
        <p:txBody>
          <a:bodyPr wrap="square">
            <a:spAutoFit/>
          </a:bodyPr>
          <a:lstStyle/>
          <a:p>
            <a:r>
              <a:rPr lang="en-US" altLang="zh-CN" sz="2400" dirty="0"/>
              <a:t>Table2</a:t>
            </a:r>
            <a:r>
              <a:rPr lang="zh-CN" altLang="en-US" sz="2400" dirty="0"/>
              <a:t>描述了</a:t>
            </a:r>
            <a:r>
              <a:rPr lang="en-US" altLang="zh-CN" sz="2400" dirty="0"/>
              <a:t>D1 + D2 &lt;= 5</a:t>
            </a:r>
            <a:r>
              <a:rPr lang="zh-CN" altLang="en-US" sz="2400" dirty="0"/>
              <a:t>的概率，一共</a:t>
            </a:r>
            <a:r>
              <a:rPr lang="en-US" altLang="zh-CN" sz="2400" dirty="0"/>
              <a:t>10</a:t>
            </a:r>
            <a:r>
              <a:rPr lang="zh-CN" altLang="en-US" sz="2400" dirty="0"/>
              <a:t>个结果，用条件概率公式表示为</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CFE5B2D-08BE-4054-28EA-BE457D9E8E9B}"/>
                  </a:ext>
                </a:extLst>
              </p:cNvPr>
              <p:cNvSpPr txBox="1"/>
              <p:nvPr/>
            </p:nvSpPr>
            <p:spPr>
              <a:xfrm>
                <a:off x="3048000" y="5330341"/>
                <a:ext cx="6096000"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𝐷</m:t>
                      </m:r>
                      <m:r>
                        <a:rPr lang="en-US" altLang="zh-CN" sz="2400" i="1" dirty="0">
                          <a:latin typeface="Cambria Math" panose="02040503050406030204" pitchFamily="18" charset="0"/>
                        </a:rPr>
                        <m:t>1+</m:t>
                      </m:r>
                      <m:r>
                        <a:rPr lang="en-US" altLang="zh-CN" sz="2400" i="1" dirty="0">
                          <a:latin typeface="Cambria Math" panose="02040503050406030204" pitchFamily="18" charset="0"/>
                        </a:rPr>
                        <m:t>𝐷</m:t>
                      </m:r>
                      <m:r>
                        <a:rPr lang="en-US" altLang="zh-CN" sz="2400" i="1" dirty="0">
                          <a:latin typeface="Cambria Math" panose="02040503050406030204" pitchFamily="18" charset="0"/>
                        </a:rPr>
                        <m:t>2≤5)=</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10</m:t>
                          </m:r>
                        </m:num>
                        <m:den>
                          <m:r>
                            <a:rPr lang="en-US" altLang="zh-CN" sz="2400" b="0" i="1" dirty="0" smtClean="0">
                              <a:latin typeface="Cambria Math" panose="02040503050406030204" pitchFamily="18" charset="0"/>
                            </a:rPr>
                            <m:t>36</m:t>
                          </m:r>
                        </m:den>
                      </m:f>
                    </m:oMath>
                  </m:oMathPara>
                </a14:m>
                <a:endParaRPr lang="zh-CN" altLang="en-US" dirty="0"/>
              </a:p>
            </p:txBody>
          </p:sp>
        </mc:Choice>
        <mc:Fallback xmlns="">
          <p:sp>
            <p:nvSpPr>
              <p:cNvPr id="15" name="文本框 14">
                <a:extLst>
                  <a:ext uri="{FF2B5EF4-FFF2-40B4-BE49-F238E27FC236}">
                    <a16:creationId xmlns:a16="http://schemas.microsoft.com/office/drawing/2014/main" id="{3CFE5B2D-08BE-4054-28EA-BE457D9E8E9B}"/>
                  </a:ext>
                </a:extLst>
              </p:cNvPr>
              <p:cNvSpPr txBox="1">
                <a:spLocks noRot="1" noChangeAspect="1" noMove="1" noResize="1" noEditPoints="1" noAdjustHandles="1" noChangeArrowheads="1" noChangeShapeType="1" noTextEdit="1"/>
              </p:cNvSpPr>
              <p:nvPr/>
            </p:nvSpPr>
            <p:spPr>
              <a:xfrm>
                <a:off x="3048000" y="5330341"/>
                <a:ext cx="6096000" cy="78617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5352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482DA93-6C7D-9776-8D1E-67D8025207D6}"/>
                  </a:ext>
                </a:extLst>
              </p:cNvPr>
              <p:cNvSpPr txBox="1"/>
              <p:nvPr/>
            </p:nvSpPr>
            <p:spPr>
              <a:xfrm>
                <a:off x="535940" y="1208438"/>
                <a:ext cx="11120120" cy="144770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b="1" dirty="0"/>
                  <a:t>Jensen</a:t>
                </a:r>
                <a:r>
                  <a:rPr lang="zh-CN" altLang="en-US" sz="2400" b="1" dirty="0"/>
                  <a:t>不等式</a:t>
                </a:r>
                <a:endParaRPr lang="en-US" altLang="zh-CN" sz="2400" b="1" dirty="0"/>
              </a:p>
              <a:p>
                <a:pPr eaLnBrk="1" hangingPunct="1">
                  <a:lnSpc>
                    <a:spcPct val="150000"/>
                  </a:lnSpc>
                </a:pPr>
                <a:r>
                  <a:rPr lang="zh-CN" altLang="en-US" sz="2400" dirty="0"/>
                  <a:t>如果</a:t>
                </a:r>
                <a14:m>
                  <m:oMath xmlns:m="http://schemas.openxmlformats.org/officeDocument/2006/math">
                    <m:r>
                      <a:rPr lang="en-US" altLang="zh-CN" sz="2400" i="1" dirty="0" smtClean="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oMath>
                </a14:m>
                <a:r>
                  <a:rPr lang="zh-CN" altLang="en-US" sz="2400" dirty="0"/>
                  <a:t>是凸函数，</a:t>
                </a:r>
                <a14:m>
                  <m:oMath xmlns:m="http://schemas.openxmlformats.org/officeDocument/2006/math">
                    <m:r>
                      <a:rPr lang="en-US" altLang="zh-CN" i="1" dirty="0">
                        <a:latin typeface="Cambria Math" panose="02040503050406030204" pitchFamily="18" charset="0"/>
                      </a:rPr>
                      <m:t>𝑥</m:t>
                    </m:r>
                  </m:oMath>
                </a14:m>
                <a:r>
                  <a:rPr lang="zh-CN" altLang="en-US" sz="2400" dirty="0"/>
                  <a:t>是随机变量，</a:t>
                </a:r>
                <a14:m>
                  <m:oMath xmlns:m="http://schemas.openxmlformats.org/officeDocument/2006/math">
                    <m:f>
                      <m:fPr>
                        <m:ctrlPr>
                          <a:rPr lang="en-US" altLang="zh-CN" sz="2400" i="1" smtClean="0">
                            <a:latin typeface="Cambria Math" panose="02040503050406030204" pitchFamily="18" charset="0"/>
                          </a:rPr>
                        </m:ctrlPr>
                      </m:fPr>
                      <m:num>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e>
                        </m:nary>
                      </m:num>
                      <m:den>
                        <m:r>
                          <a:rPr lang="en-US" altLang="zh-CN" sz="2400" b="0" i="1" smtClean="0">
                            <a:latin typeface="Cambria Math" panose="02040503050406030204" pitchFamily="18" charset="0"/>
                          </a:rPr>
                          <m:t>𝑛</m:t>
                        </m:r>
                      </m:den>
                    </m:f>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𝑛</m:t>
                            </m:r>
                          </m:sup>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e>
                        </m:nary>
                      </m:num>
                      <m:den>
                        <m:r>
                          <a:rPr lang="en-US" altLang="zh-CN" sz="2400" b="0" i="1" smtClean="0">
                            <a:latin typeface="Cambria Math" panose="02040503050406030204" pitchFamily="18" charset="0"/>
                            <a:ea typeface="Cambria Math" panose="02040503050406030204" pitchFamily="18" charset="0"/>
                          </a:rPr>
                          <m:t>𝑛</m:t>
                        </m:r>
                      </m:den>
                    </m:f>
                    <m:r>
                      <a:rPr lang="en-US" altLang="zh-CN" sz="2400" b="0" i="1" smtClean="0">
                        <a:latin typeface="Cambria Math" panose="02040503050406030204" pitchFamily="18" charset="0"/>
                        <a:ea typeface="Cambria Math" panose="02040503050406030204" pitchFamily="18" charset="0"/>
                      </a:rPr>
                      <m:t>)</m:t>
                    </m:r>
                  </m:oMath>
                </a14:m>
                <a:r>
                  <a:rPr lang="zh-CN" altLang="en-US" dirty="0"/>
                  <a:t>，即</a:t>
                </a:r>
                <a14:m>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4" name="文本框 3">
                <a:extLst>
                  <a:ext uri="{FF2B5EF4-FFF2-40B4-BE49-F238E27FC236}">
                    <a16:creationId xmlns:a16="http://schemas.microsoft.com/office/drawing/2014/main" id="{B482DA93-6C7D-9776-8D1E-67D8025207D6}"/>
                  </a:ext>
                </a:extLst>
              </p:cNvPr>
              <p:cNvSpPr txBox="1">
                <a:spLocks noRot="1" noChangeAspect="1" noMove="1" noResize="1" noEditPoints="1" noAdjustHandles="1" noChangeArrowheads="1" noChangeShapeType="1" noTextEdit="1"/>
              </p:cNvSpPr>
              <p:nvPr/>
            </p:nvSpPr>
            <p:spPr>
              <a:xfrm>
                <a:off x="535940" y="1208438"/>
                <a:ext cx="11120120" cy="1447704"/>
              </a:xfrm>
              <a:prstGeom prst="rect">
                <a:avLst/>
              </a:prstGeom>
              <a:blipFill>
                <a:blip r:embed="rId3"/>
                <a:stretch>
                  <a:fillRect l="-877" b="-2941"/>
                </a:stretch>
              </a:blipFill>
            </p:spPr>
            <p:txBody>
              <a:bodyPr/>
              <a:lstStyle/>
              <a:p>
                <a:r>
                  <a:rPr lang="zh-CN" altLang="en-US">
                    <a:noFill/>
                  </a:rPr>
                  <a:t> </a:t>
                </a:r>
              </a:p>
            </p:txBody>
          </p:sp>
        </mc:Fallback>
      </mc:AlternateContent>
      <p:grpSp>
        <p:nvGrpSpPr>
          <p:cNvPr id="55" name="组合 54">
            <a:extLst>
              <a:ext uri="{FF2B5EF4-FFF2-40B4-BE49-F238E27FC236}">
                <a16:creationId xmlns:a16="http://schemas.microsoft.com/office/drawing/2014/main" id="{8ACC0F29-956F-FF07-4351-D0EBC07386A0}"/>
              </a:ext>
            </a:extLst>
          </p:cNvPr>
          <p:cNvGrpSpPr/>
          <p:nvPr/>
        </p:nvGrpSpPr>
        <p:grpSpPr>
          <a:xfrm>
            <a:off x="1594705" y="2791246"/>
            <a:ext cx="7173753" cy="3992612"/>
            <a:chOff x="2015967" y="2697480"/>
            <a:chExt cx="7173753" cy="3992612"/>
          </a:xfrm>
        </p:grpSpPr>
        <p:cxnSp>
          <p:nvCxnSpPr>
            <p:cNvPr id="12" name="直接连接符 11">
              <a:extLst>
                <a:ext uri="{FF2B5EF4-FFF2-40B4-BE49-F238E27FC236}">
                  <a16:creationId xmlns:a16="http://schemas.microsoft.com/office/drawing/2014/main" id="{1DC3022C-6BE8-A051-2C30-8C922A646140}"/>
                </a:ext>
              </a:extLst>
            </p:cNvPr>
            <p:cNvCxnSpPr>
              <a:cxnSpLocks/>
            </p:cNvCxnSpPr>
            <p:nvPr/>
          </p:nvCxnSpPr>
          <p:spPr>
            <a:xfrm>
              <a:off x="3120390" y="6309360"/>
              <a:ext cx="606933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C413C004-8FD9-0B95-94EF-9207A4ABD496}"/>
                </a:ext>
              </a:extLst>
            </p:cNvPr>
            <p:cNvCxnSpPr>
              <a:cxnSpLocks/>
            </p:cNvCxnSpPr>
            <p:nvPr/>
          </p:nvCxnSpPr>
          <p:spPr>
            <a:xfrm flipV="1">
              <a:off x="3223260" y="2697480"/>
              <a:ext cx="0" cy="3806190"/>
            </a:xfrm>
            <a:prstGeom prst="line">
              <a:avLst/>
            </a:prstGeom>
            <a:ln w="19050"/>
          </p:spPr>
          <p:style>
            <a:lnRef idx="1">
              <a:schemeClr val="dk1"/>
            </a:lnRef>
            <a:fillRef idx="0">
              <a:schemeClr val="dk1"/>
            </a:fillRef>
            <a:effectRef idx="0">
              <a:schemeClr val="dk1"/>
            </a:effectRef>
            <a:fontRef idx="minor">
              <a:schemeClr val="tx1"/>
            </a:fontRef>
          </p:style>
        </p:cxnSp>
        <p:sp>
          <p:nvSpPr>
            <p:cNvPr id="21" name="任意多边形: 形状 20">
              <a:extLst>
                <a:ext uri="{FF2B5EF4-FFF2-40B4-BE49-F238E27FC236}">
                  <a16:creationId xmlns:a16="http://schemas.microsoft.com/office/drawing/2014/main" id="{C4DC441D-BFA1-DCFE-949B-90C79552BF4A}"/>
                </a:ext>
              </a:extLst>
            </p:cNvPr>
            <p:cNvSpPr/>
            <p:nvPr/>
          </p:nvSpPr>
          <p:spPr>
            <a:xfrm>
              <a:off x="3566160" y="3234690"/>
              <a:ext cx="3954780" cy="2771375"/>
            </a:xfrm>
            <a:custGeom>
              <a:avLst/>
              <a:gdLst>
                <a:gd name="connsiteX0" fmla="*/ 0 w 3954780"/>
                <a:gd name="connsiteY0" fmla="*/ 0 h 2769059"/>
                <a:gd name="connsiteX1" fmla="*/ 445770 w 3954780"/>
                <a:gd name="connsiteY1" fmla="*/ 1188720 h 2769059"/>
                <a:gd name="connsiteX2" fmla="*/ 1108710 w 3954780"/>
                <a:gd name="connsiteY2" fmla="*/ 2388870 h 2769059"/>
                <a:gd name="connsiteX3" fmla="*/ 2045970 w 3954780"/>
                <a:gd name="connsiteY3" fmla="*/ 2766060 h 2769059"/>
                <a:gd name="connsiteX4" fmla="*/ 3097530 w 3954780"/>
                <a:gd name="connsiteY4" fmla="*/ 2526030 h 2769059"/>
                <a:gd name="connsiteX5" fmla="*/ 3703320 w 3954780"/>
                <a:gd name="connsiteY5" fmla="*/ 1851660 h 2769059"/>
                <a:gd name="connsiteX6" fmla="*/ 3954780 w 3954780"/>
                <a:gd name="connsiteY6" fmla="*/ 914400 h 2769059"/>
                <a:gd name="connsiteX0" fmla="*/ 0 w 3954780"/>
                <a:gd name="connsiteY0" fmla="*/ 0 h 2769059"/>
                <a:gd name="connsiteX1" fmla="*/ 331470 w 3954780"/>
                <a:gd name="connsiteY1" fmla="*/ 1337310 h 2769059"/>
                <a:gd name="connsiteX2" fmla="*/ 1108710 w 3954780"/>
                <a:gd name="connsiteY2" fmla="*/ 2388870 h 2769059"/>
                <a:gd name="connsiteX3" fmla="*/ 2045970 w 3954780"/>
                <a:gd name="connsiteY3" fmla="*/ 2766060 h 2769059"/>
                <a:gd name="connsiteX4" fmla="*/ 3097530 w 3954780"/>
                <a:gd name="connsiteY4" fmla="*/ 2526030 h 2769059"/>
                <a:gd name="connsiteX5" fmla="*/ 3703320 w 3954780"/>
                <a:gd name="connsiteY5" fmla="*/ 1851660 h 2769059"/>
                <a:gd name="connsiteX6" fmla="*/ 3954780 w 3954780"/>
                <a:gd name="connsiteY6" fmla="*/ 914400 h 2769059"/>
                <a:gd name="connsiteX0" fmla="*/ 0 w 3954780"/>
                <a:gd name="connsiteY0" fmla="*/ 0 h 2769059"/>
                <a:gd name="connsiteX1" fmla="*/ 388620 w 3954780"/>
                <a:gd name="connsiteY1" fmla="*/ 1314450 h 2769059"/>
                <a:gd name="connsiteX2" fmla="*/ 1108710 w 3954780"/>
                <a:gd name="connsiteY2" fmla="*/ 2388870 h 2769059"/>
                <a:gd name="connsiteX3" fmla="*/ 2045970 w 3954780"/>
                <a:gd name="connsiteY3" fmla="*/ 2766060 h 2769059"/>
                <a:gd name="connsiteX4" fmla="*/ 3097530 w 3954780"/>
                <a:gd name="connsiteY4" fmla="*/ 2526030 h 2769059"/>
                <a:gd name="connsiteX5" fmla="*/ 3703320 w 3954780"/>
                <a:gd name="connsiteY5" fmla="*/ 1851660 h 2769059"/>
                <a:gd name="connsiteX6" fmla="*/ 3954780 w 3954780"/>
                <a:gd name="connsiteY6" fmla="*/ 914400 h 2769059"/>
                <a:gd name="connsiteX0" fmla="*/ 0 w 3954780"/>
                <a:gd name="connsiteY0" fmla="*/ 0 h 2769059"/>
                <a:gd name="connsiteX1" fmla="*/ 388620 w 3954780"/>
                <a:gd name="connsiteY1" fmla="*/ 1314450 h 2769059"/>
                <a:gd name="connsiteX2" fmla="*/ 1108710 w 3954780"/>
                <a:gd name="connsiteY2" fmla="*/ 2388870 h 2769059"/>
                <a:gd name="connsiteX3" fmla="*/ 2045970 w 3954780"/>
                <a:gd name="connsiteY3" fmla="*/ 2766060 h 2769059"/>
                <a:gd name="connsiteX4" fmla="*/ 3097530 w 3954780"/>
                <a:gd name="connsiteY4" fmla="*/ 2526030 h 2769059"/>
                <a:gd name="connsiteX5" fmla="*/ 3703320 w 3954780"/>
                <a:gd name="connsiteY5" fmla="*/ 1851660 h 2769059"/>
                <a:gd name="connsiteX6" fmla="*/ 3954780 w 3954780"/>
                <a:gd name="connsiteY6" fmla="*/ 914400 h 2769059"/>
                <a:gd name="connsiteX0" fmla="*/ 0 w 3954780"/>
                <a:gd name="connsiteY0" fmla="*/ 0 h 2769059"/>
                <a:gd name="connsiteX1" fmla="*/ 445770 w 3954780"/>
                <a:gd name="connsiteY1" fmla="*/ 1291590 h 2769059"/>
                <a:gd name="connsiteX2" fmla="*/ 1108710 w 3954780"/>
                <a:gd name="connsiteY2" fmla="*/ 2388870 h 2769059"/>
                <a:gd name="connsiteX3" fmla="*/ 2045970 w 3954780"/>
                <a:gd name="connsiteY3" fmla="*/ 2766060 h 2769059"/>
                <a:gd name="connsiteX4" fmla="*/ 3097530 w 3954780"/>
                <a:gd name="connsiteY4" fmla="*/ 2526030 h 2769059"/>
                <a:gd name="connsiteX5" fmla="*/ 3703320 w 3954780"/>
                <a:gd name="connsiteY5" fmla="*/ 1851660 h 2769059"/>
                <a:gd name="connsiteX6" fmla="*/ 3954780 w 3954780"/>
                <a:gd name="connsiteY6" fmla="*/ 914400 h 2769059"/>
                <a:gd name="connsiteX0" fmla="*/ 0 w 3954780"/>
                <a:gd name="connsiteY0" fmla="*/ 0 h 2770880"/>
                <a:gd name="connsiteX1" fmla="*/ 445770 w 3954780"/>
                <a:gd name="connsiteY1" fmla="*/ 1291590 h 2770880"/>
                <a:gd name="connsiteX2" fmla="*/ 1200150 w 3954780"/>
                <a:gd name="connsiteY2" fmla="*/ 2343150 h 2770880"/>
                <a:gd name="connsiteX3" fmla="*/ 2045970 w 3954780"/>
                <a:gd name="connsiteY3" fmla="*/ 2766060 h 2770880"/>
                <a:gd name="connsiteX4" fmla="*/ 3097530 w 3954780"/>
                <a:gd name="connsiteY4" fmla="*/ 2526030 h 2770880"/>
                <a:gd name="connsiteX5" fmla="*/ 3703320 w 3954780"/>
                <a:gd name="connsiteY5" fmla="*/ 1851660 h 2770880"/>
                <a:gd name="connsiteX6" fmla="*/ 3954780 w 3954780"/>
                <a:gd name="connsiteY6" fmla="*/ 914400 h 2770880"/>
                <a:gd name="connsiteX0" fmla="*/ 0 w 3954780"/>
                <a:gd name="connsiteY0" fmla="*/ 0 h 2774604"/>
                <a:gd name="connsiteX1" fmla="*/ 445770 w 3954780"/>
                <a:gd name="connsiteY1" fmla="*/ 1291590 h 2774604"/>
                <a:gd name="connsiteX2" fmla="*/ 1268730 w 3954780"/>
                <a:gd name="connsiteY2" fmla="*/ 2263140 h 2774604"/>
                <a:gd name="connsiteX3" fmla="*/ 2045970 w 3954780"/>
                <a:gd name="connsiteY3" fmla="*/ 2766060 h 2774604"/>
                <a:gd name="connsiteX4" fmla="*/ 3097530 w 3954780"/>
                <a:gd name="connsiteY4" fmla="*/ 2526030 h 2774604"/>
                <a:gd name="connsiteX5" fmla="*/ 3703320 w 3954780"/>
                <a:gd name="connsiteY5" fmla="*/ 1851660 h 2774604"/>
                <a:gd name="connsiteX6" fmla="*/ 3954780 w 3954780"/>
                <a:gd name="connsiteY6" fmla="*/ 914400 h 2774604"/>
                <a:gd name="connsiteX0" fmla="*/ 0 w 3954780"/>
                <a:gd name="connsiteY0" fmla="*/ 0 h 2771375"/>
                <a:gd name="connsiteX1" fmla="*/ 445770 w 3954780"/>
                <a:gd name="connsiteY1" fmla="*/ 1291590 h 2771375"/>
                <a:gd name="connsiteX2" fmla="*/ 1234440 w 3954780"/>
                <a:gd name="connsiteY2" fmla="*/ 2331720 h 2771375"/>
                <a:gd name="connsiteX3" fmla="*/ 2045970 w 3954780"/>
                <a:gd name="connsiteY3" fmla="*/ 2766060 h 2771375"/>
                <a:gd name="connsiteX4" fmla="*/ 3097530 w 3954780"/>
                <a:gd name="connsiteY4" fmla="*/ 2526030 h 2771375"/>
                <a:gd name="connsiteX5" fmla="*/ 3703320 w 3954780"/>
                <a:gd name="connsiteY5" fmla="*/ 1851660 h 2771375"/>
                <a:gd name="connsiteX6" fmla="*/ 3954780 w 3954780"/>
                <a:gd name="connsiteY6" fmla="*/ 914400 h 2771375"/>
                <a:gd name="connsiteX0" fmla="*/ 0 w 3954780"/>
                <a:gd name="connsiteY0" fmla="*/ 0 h 2771375"/>
                <a:gd name="connsiteX1" fmla="*/ 491490 w 3954780"/>
                <a:gd name="connsiteY1" fmla="*/ 1245870 h 2771375"/>
                <a:gd name="connsiteX2" fmla="*/ 1234440 w 3954780"/>
                <a:gd name="connsiteY2" fmla="*/ 2331720 h 2771375"/>
                <a:gd name="connsiteX3" fmla="*/ 2045970 w 3954780"/>
                <a:gd name="connsiteY3" fmla="*/ 2766060 h 2771375"/>
                <a:gd name="connsiteX4" fmla="*/ 3097530 w 3954780"/>
                <a:gd name="connsiteY4" fmla="*/ 2526030 h 2771375"/>
                <a:gd name="connsiteX5" fmla="*/ 3703320 w 3954780"/>
                <a:gd name="connsiteY5" fmla="*/ 1851660 h 2771375"/>
                <a:gd name="connsiteX6" fmla="*/ 3954780 w 3954780"/>
                <a:gd name="connsiteY6" fmla="*/ 914400 h 2771375"/>
                <a:gd name="connsiteX0" fmla="*/ 0 w 3954780"/>
                <a:gd name="connsiteY0" fmla="*/ 0 h 2771375"/>
                <a:gd name="connsiteX1" fmla="*/ 491490 w 3954780"/>
                <a:gd name="connsiteY1" fmla="*/ 1245870 h 2771375"/>
                <a:gd name="connsiteX2" fmla="*/ 1234440 w 3954780"/>
                <a:gd name="connsiteY2" fmla="*/ 2331720 h 2771375"/>
                <a:gd name="connsiteX3" fmla="*/ 2263140 w 3954780"/>
                <a:gd name="connsiteY3" fmla="*/ 2766060 h 2771375"/>
                <a:gd name="connsiteX4" fmla="*/ 3097530 w 3954780"/>
                <a:gd name="connsiteY4" fmla="*/ 2526030 h 2771375"/>
                <a:gd name="connsiteX5" fmla="*/ 3703320 w 3954780"/>
                <a:gd name="connsiteY5" fmla="*/ 1851660 h 2771375"/>
                <a:gd name="connsiteX6" fmla="*/ 3954780 w 3954780"/>
                <a:gd name="connsiteY6" fmla="*/ 914400 h 277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4780" h="2771375">
                  <a:moveTo>
                    <a:pt x="0" y="0"/>
                  </a:moveTo>
                  <a:cubicBezTo>
                    <a:pt x="130492" y="395287"/>
                    <a:pt x="285750" y="857250"/>
                    <a:pt x="491490" y="1245870"/>
                  </a:cubicBezTo>
                  <a:cubicBezTo>
                    <a:pt x="697230" y="1634490"/>
                    <a:pt x="939165" y="2078355"/>
                    <a:pt x="1234440" y="2331720"/>
                  </a:cubicBezTo>
                  <a:cubicBezTo>
                    <a:pt x="1529715" y="2585085"/>
                    <a:pt x="1952625" y="2733675"/>
                    <a:pt x="2263140" y="2766060"/>
                  </a:cubicBezTo>
                  <a:cubicBezTo>
                    <a:pt x="2573655" y="2798445"/>
                    <a:pt x="2857500" y="2678430"/>
                    <a:pt x="3097530" y="2526030"/>
                  </a:cubicBezTo>
                  <a:cubicBezTo>
                    <a:pt x="3337560" y="2373630"/>
                    <a:pt x="3560445" y="2120265"/>
                    <a:pt x="3703320" y="1851660"/>
                  </a:cubicBezTo>
                  <a:cubicBezTo>
                    <a:pt x="3846195" y="1583055"/>
                    <a:pt x="3900487" y="1248727"/>
                    <a:pt x="3954780" y="914400"/>
                  </a:cubicBezTo>
                </a:path>
              </a:pathLst>
            </a:custGeom>
            <a:ln w="254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06848069-7D0A-C5A7-E819-F8FFA2E60F75}"/>
                </a:ext>
              </a:extLst>
            </p:cNvPr>
            <p:cNvCxnSpPr/>
            <p:nvPr/>
          </p:nvCxnSpPr>
          <p:spPr>
            <a:xfrm flipV="1">
              <a:off x="5372100" y="5886450"/>
              <a:ext cx="0" cy="422910"/>
            </a:xfrm>
            <a:prstGeom prst="line">
              <a:avLst/>
            </a:prstGeom>
            <a:ln w="25400">
              <a:prstDash val="sysDash"/>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D0387BC-56D4-3A88-9DE3-B11AC3D6FABD}"/>
                </a:ext>
              </a:extLst>
            </p:cNvPr>
            <p:cNvCxnSpPr>
              <a:cxnSpLocks/>
            </p:cNvCxnSpPr>
            <p:nvPr/>
          </p:nvCxnSpPr>
          <p:spPr>
            <a:xfrm flipH="1">
              <a:off x="3223260" y="5886450"/>
              <a:ext cx="2148840" cy="0"/>
            </a:xfrm>
            <a:prstGeom prst="line">
              <a:avLst/>
            </a:prstGeom>
            <a:ln w="2540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4F6236-B1F5-CF4A-1E5C-95E127B31A59}"/>
                    </a:ext>
                  </a:extLst>
                </p:cNvPr>
                <p:cNvSpPr txBox="1"/>
                <p:nvPr/>
              </p:nvSpPr>
              <p:spPr>
                <a:xfrm>
                  <a:off x="4841558" y="6289982"/>
                  <a:ext cx="7019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𝐸</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28" name="文本框 27">
                  <a:extLst>
                    <a:ext uri="{FF2B5EF4-FFF2-40B4-BE49-F238E27FC236}">
                      <a16:creationId xmlns:a16="http://schemas.microsoft.com/office/drawing/2014/main" id="{944F6236-B1F5-CF4A-1E5C-95E127B31A59}"/>
                    </a:ext>
                  </a:extLst>
                </p:cNvPr>
                <p:cNvSpPr txBox="1">
                  <a:spLocks noRot="1" noChangeAspect="1" noMove="1" noResize="1" noEditPoints="1" noAdjustHandles="1" noChangeArrowheads="1" noChangeShapeType="1" noTextEdit="1"/>
                </p:cNvSpPr>
                <p:nvPr/>
              </p:nvSpPr>
              <p:spPr>
                <a:xfrm>
                  <a:off x="4841558" y="6289982"/>
                  <a:ext cx="701992" cy="400110"/>
                </a:xfrm>
                <a:prstGeom prst="rect">
                  <a:avLst/>
                </a:prstGeom>
                <a:blipFill>
                  <a:blip r:embed="rId4"/>
                  <a:stretch>
                    <a:fillRect r="-8696"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8047763-45DC-3407-AB11-778A39B8BB43}"/>
                    </a:ext>
                  </a:extLst>
                </p:cNvPr>
                <p:cNvSpPr txBox="1"/>
                <p:nvPr/>
              </p:nvSpPr>
              <p:spPr>
                <a:xfrm>
                  <a:off x="2023110" y="5667864"/>
                  <a:ext cx="101393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𝑓</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𝐸</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𝑋</m:t>
                        </m:r>
                        <m:r>
                          <a:rPr lang="en-US" altLang="zh-CN" sz="2000" i="1">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29" name="文本框 28">
                  <a:extLst>
                    <a:ext uri="{FF2B5EF4-FFF2-40B4-BE49-F238E27FC236}">
                      <a16:creationId xmlns:a16="http://schemas.microsoft.com/office/drawing/2014/main" id="{C8047763-45DC-3407-AB11-778A39B8BB43}"/>
                    </a:ext>
                  </a:extLst>
                </p:cNvPr>
                <p:cNvSpPr txBox="1">
                  <a:spLocks noRot="1" noChangeAspect="1" noMove="1" noResize="1" noEditPoints="1" noAdjustHandles="1" noChangeArrowheads="1" noChangeShapeType="1" noTextEdit="1"/>
                </p:cNvSpPr>
                <p:nvPr/>
              </p:nvSpPr>
              <p:spPr>
                <a:xfrm>
                  <a:off x="2023110" y="5667864"/>
                  <a:ext cx="1013936" cy="400110"/>
                </a:xfrm>
                <a:prstGeom prst="rect">
                  <a:avLst/>
                </a:prstGeom>
                <a:blipFill>
                  <a:blip r:embed="rId5"/>
                  <a:stretch>
                    <a:fillRect l="-3012" r="-9639" b="-18462"/>
                  </a:stretch>
                </a:blipFill>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CBDC92E2-BD5B-768C-2F26-4053F8F3ED7B}"/>
                </a:ext>
              </a:extLst>
            </p:cNvPr>
            <p:cNvCxnSpPr>
              <a:cxnSpLocks/>
            </p:cNvCxnSpPr>
            <p:nvPr/>
          </p:nvCxnSpPr>
          <p:spPr>
            <a:xfrm flipV="1">
              <a:off x="3935730" y="4232502"/>
              <a:ext cx="0" cy="2076858"/>
            </a:xfrm>
            <a:prstGeom prst="line">
              <a:avLst/>
            </a:prstGeom>
            <a:ln w="25400">
              <a:prstDash val="sysDash"/>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6004F75D-B034-523E-9D15-5AE96B8FEB97}"/>
                </a:ext>
              </a:extLst>
            </p:cNvPr>
            <p:cNvCxnSpPr>
              <a:cxnSpLocks/>
            </p:cNvCxnSpPr>
            <p:nvPr/>
          </p:nvCxnSpPr>
          <p:spPr>
            <a:xfrm flipH="1">
              <a:off x="3223260" y="4232502"/>
              <a:ext cx="712470" cy="0"/>
            </a:xfrm>
            <a:prstGeom prst="line">
              <a:avLst/>
            </a:prstGeom>
            <a:ln w="2540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8B4B2A4-191E-6BD0-0E60-294C7AEECAB6}"/>
                    </a:ext>
                  </a:extLst>
                </p:cNvPr>
                <p:cNvSpPr txBox="1"/>
                <p:nvPr/>
              </p:nvSpPr>
              <p:spPr>
                <a:xfrm>
                  <a:off x="3768426" y="6319004"/>
                  <a:ext cx="2194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𝑎</m:t>
                        </m:r>
                      </m:oMath>
                    </m:oMathPara>
                  </a14:m>
                  <a:endParaRPr lang="zh-CN" altLang="en-US" sz="2000" dirty="0"/>
                </a:p>
              </p:txBody>
            </p:sp>
          </mc:Choice>
          <mc:Fallback xmlns="">
            <p:sp>
              <p:nvSpPr>
                <p:cNvPr id="34" name="文本框 33">
                  <a:extLst>
                    <a:ext uri="{FF2B5EF4-FFF2-40B4-BE49-F238E27FC236}">
                      <a16:creationId xmlns:a16="http://schemas.microsoft.com/office/drawing/2014/main" id="{98B4B2A4-191E-6BD0-0E60-294C7AEECAB6}"/>
                    </a:ext>
                  </a:extLst>
                </p:cNvPr>
                <p:cNvSpPr txBox="1">
                  <a:spLocks noRot="1" noChangeAspect="1" noMove="1" noResize="1" noEditPoints="1" noAdjustHandles="1" noChangeArrowheads="1" noChangeShapeType="1" noTextEdit="1"/>
                </p:cNvSpPr>
                <p:nvPr/>
              </p:nvSpPr>
              <p:spPr>
                <a:xfrm>
                  <a:off x="3768426" y="6319004"/>
                  <a:ext cx="219483" cy="307777"/>
                </a:xfrm>
                <a:prstGeom prst="rect">
                  <a:avLst/>
                </a:prstGeom>
                <a:blipFill>
                  <a:blip r:embed="rId6"/>
                  <a:stretch>
                    <a:fillRect l="-13889" r="-8333"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97C1D6A-DC93-6535-A368-C2E93D941399}"/>
                    </a:ext>
                  </a:extLst>
                </p:cNvPr>
                <p:cNvSpPr txBox="1"/>
                <p:nvPr/>
              </p:nvSpPr>
              <p:spPr>
                <a:xfrm>
                  <a:off x="2312195" y="3997944"/>
                  <a:ext cx="101393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𝑓</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i="1">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35" name="文本框 34">
                  <a:extLst>
                    <a:ext uri="{FF2B5EF4-FFF2-40B4-BE49-F238E27FC236}">
                      <a16:creationId xmlns:a16="http://schemas.microsoft.com/office/drawing/2014/main" id="{297C1D6A-DC93-6535-A368-C2E93D941399}"/>
                    </a:ext>
                  </a:extLst>
                </p:cNvPr>
                <p:cNvSpPr txBox="1">
                  <a:spLocks noRot="1" noChangeAspect="1" noMove="1" noResize="1" noEditPoints="1" noAdjustHandles="1" noChangeArrowheads="1" noChangeShapeType="1" noTextEdit="1"/>
                </p:cNvSpPr>
                <p:nvPr/>
              </p:nvSpPr>
              <p:spPr>
                <a:xfrm>
                  <a:off x="2312195" y="3997944"/>
                  <a:ext cx="1013936" cy="400110"/>
                </a:xfrm>
                <a:prstGeom prst="rect">
                  <a:avLst/>
                </a:prstGeom>
                <a:blipFill>
                  <a:blip r:embed="rId7"/>
                  <a:stretch>
                    <a:fillRect b="-18462"/>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ECCF59BF-D19B-D238-FB2C-75B8ADB25E8A}"/>
                </a:ext>
              </a:extLst>
            </p:cNvPr>
            <p:cNvCxnSpPr>
              <a:cxnSpLocks/>
              <a:endCxn id="21" idx="5"/>
            </p:cNvCxnSpPr>
            <p:nvPr/>
          </p:nvCxnSpPr>
          <p:spPr>
            <a:xfrm flipV="1">
              <a:off x="7250430" y="5086350"/>
              <a:ext cx="19050" cy="1235256"/>
            </a:xfrm>
            <a:prstGeom prst="line">
              <a:avLst/>
            </a:prstGeom>
            <a:ln w="25400">
              <a:prstDash val="sysDash"/>
            </a:ln>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6961A7F8-91B5-A2FB-9375-3E7BB6F14208}"/>
                </a:ext>
              </a:extLst>
            </p:cNvPr>
            <p:cNvCxnSpPr>
              <a:cxnSpLocks/>
              <a:stCxn id="21" idx="5"/>
            </p:cNvCxnSpPr>
            <p:nvPr/>
          </p:nvCxnSpPr>
          <p:spPr>
            <a:xfrm flipH="1">
              <a:off x="3223260" y="5086350"/>
              <a:ext cx="4046220" cy="0"/>
            </a:xfrm>
            <a:prstGeom prst="line">
              <a:avLst/>
            </a:prstGeom>
            <a:ln w="2540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01B1AB5-68E2-B54E-862D-EBFF853F1016}"/>
                    </a:ext>
                  </a:extLst>
                </p:cNvPr>
                <p:cNvSpPr txBox="1"/>
                <p:nvPr/>
              </p:nvSpPr>
              <p:spPr>
                <a:xfrm>
                  <a:off x="7113746" y="6298750"/>
                  <a:ext cx="2140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𝑏</m:t>
                        </m:r>
                      </m:oMath>
                    </m:oMathPara>
                  </a14:m>
                  <a:endParaRPr lang="zh-CN" altLang="en-US" sz="2000" dirty="0"/>
                </a:p>
              </p:txBody>
            </p:sp>
          </mc:Choice>
          <mc:Fallback xmlns="">
            <p:sp>
              <p:nvSpPr>
                <p:cNvPr id="42" name="文本框 41">
                  <a:extLst>
                    <a:ext uri="{FF2B5EF4-FFF2-40B4-BE49-F238E27FC236}">
                      <a16:creationId xmlns:a16="http://schemas.microsoft.com/office/drawing/2014/main" id="{A01B1AB5-68E2-B54E-862D-EBFF853F1016}"/>
                    </a:ext>
                  </a:extLst>
                </p:cNvPr>
                <p:cNvSpPr txBox="1">
                  <a:spLocks noRot="1" noChangeAspect="1" noMove="1" noResize="1" noEditPoints="1" noAdjustHandles="1" noChangeArrowheads="1" noChangeShapeType="1" noTextEdit="1"/>
                </p:cNvSpPr>
                <p:nvPr/>
              </p:nvSpPr>
              <p:spPr>
                <a:xfrm>
                  <a:off x="7113746" y="6298750"/>
                  <a:ext cx="214033" cy="307777"/>
                </a:xfrm>
                <a:prstGeom prst="rect">
                  <a:avLst/>
                </a:prstGeom>
                <a:blipFill>
                  <a:blip r:embed="rId8"/>
                  <a:stretch>
                    <a:fillRect l="-25714" r="-25714"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7F5B2BA-EEA1-FDA5-FD8E-52A87A053428}"/>
                    </a:ext>
                  </a:extLst>
                </p:cNvPr>
                <p:cNvSpPr txBox="1"/>
                <p:nvPr/>
              </p:nvSpPr>
              <p:spPr>
                <a:xfrm>
                  <a:off x="2300764" y="4825527"/>
                  <a:ext cx="101393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𝑓</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r>
                          <a:rPr lang="en-US" altLang="zh-CN" sz="2000" i="1">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43" name="文本框 42">
                  <a:extLst>
                    <a:ext uri="{FF2B5EF4-FFF2-40B4-BE49-F238E27FC236}">
                      <a16:creationId xmlns:a16="http://schemas.microsoft.com/office/drawing/2014/main" id="{97F5B2BA-EEA1-FDA5-FD8E-52A87A053428}"/>
                    </a:ext>
                  </a:extLst>
                </p:cNvPr>
                <p:cNvSpPr txBox="1">
                  <a:spLocks noRot="1" noChangeAspect="1" noMove="1" noResize="1" noEditPoints="1" noAdjustHandles="1" noChangeArrowheads="1" noChangeShapeType="1" noTextEdit="1"/>
                </p:cNvSpPr>
                <p:nvPr/>
              </p:nvSpPr>
              <p:spPr>
                <a:xfrm>
                  <a:off x="2300764" y="4825527"/>
                  <a:ext cx="1013936" cy="400110"/>
                </a:xfrm>
                <a:prstGeom prst="rect">
                  <a:avLst/>
                </a:prstGeom>
                <a:blipFill>
                  <a:blip r:embed="rId9"/>
                  <a:stretch>
                    <a:fillRect b="-18182"/>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9F02E73E-8389-2923-834C-667CD978D15A}"/>
                </a:ext>
              </a:extLst>
            </p:cNvPr>
            <p:cNvCxnSpPr>
              <a:cxnSpLocks/>
              <a:stCxn id="21" idx="5"/>
            </p:cNvCxnSpPr>
            <p:nvPr/>
          </p:nvCxnSpPr>
          <p:spPr>
            <a:xfrm flipH="1" flipV="1">
              <a:off x="3935730" y="4228776"/>
              <a:ext cx="3333750" cy="857574"/>
            </a:xfrm>
            <a:prstGeom prst="line">
              <a:avLst/>
            </a:prstGeom>
            <a:ln w="25400">
              <a:solidFill>
                <a:schemeClr val="bg2"/>
              </a:solidFill>
              <a:prstDash val="sysDash"/>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DA418DC-2080-4B65-F690-690B69733F47}"/>
                </a:ext>
              </a:extLst>
            </p:cNvPr>
            <p:cNvCxnSpPr>
              <a:cxnSpLocks/>
            </p:cNvCxnSpPr>
            <p:nvPr/>
          </p:nvCxnSpPr>
          <p:spPr>
            <a:xfrm flipV="1">
              <a:off x="5372100" y="4600575"/>
              <a:ext cx="0" cy="1689407"/>
            </a:xfrm>
            <a:prstGeom prst="line">
              <a:avLst/>
            </a:prstGeom>
            <a:ln w="25400">
              <a:prstDash val="sysDash"/>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CFF2776E-ABA0-2011-F592-0B1EC91482B9}"/>
                </a:ext>
              </a:extLst>
            </p:cNvPr>
            <p:cNvCxnSpPr>
              <a:cxnSpLocks/>
            </p:cNvCxnSpPr>
            <p:nvPr/>
          </p:nvCxnSpPr>
          <p:spPr>
            <a:xfrm flipH="1">
              <a:off x="3223260" y="4600575"/>
              <a:ext cx="2148840" cy="0"/>
            </a:xfrm>
            <a:prstGeom prst="line">
              <a:avLst/>
            </a:prstGeom>
            <a:ln w="2540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48C4A9C-AA00-5BEB-EFF1-09C3513399A5}"/>
                    </a:ext>
                  </a:extLst>
                </p:cNvPr>
                <p:cNvSpPr txBox="1"/>
                <p:nvPr/>
              </p:nvSpPr>
              <p:spPr>
                <a:xfrm>
                  <a:off x="2015967" y="4357561"/>
                  <a:ext cx="101393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𝐸</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𝑓</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𝑋</m:t>
                            </m:r>
                          </m:e>
                        </m:d>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52" name="文本框 51">
                  <a:extLst>
                    <a:ext uri="{FF2B5EF4-FFF2-40B4-BE49-F238E27FC236}">
                      <a16:creationId xmlns:a16="http://schemas.microsoft.com/office/drawing/2014/main" id="{548C4A9C-AA00-5BEB-EFF1-09C3513399A5}"/>
                    </a:ext>
                  </a:extLst>
                </p:cNvPr>
                <p:cNvSpPr txBox="1">
                  <a:spLocks noRot="1" noChangeAspect="1" noMove="1" noResize="1" noEditPoints="1" noAdjustHandles="1" noChangeArrowheads="1" noChangeShapeType="1" noTextEdit="1"/>
                </p:cNvSpPr>
                <p:nvPr/>
              </p:nvSpPr>
              <p:spPr>
                <a:xfrm>
                  <a:off x="2015967" y="4357561"/>
                  <a:ext cx="1013936" cy="400110"/>
                </a:xfrm>
                <a:prstGeom prst="rect">
                  <a:avLst/>
                </a:prstGeom>
                <a:blipFill>
                  <a:blip r:embed="rId10"/>
                  <a:stretch>
                    <a:fillRect r="-9581"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5CFCE94-4A4F-1BFD-FB5F-E6EA73436DE1}"/>
                    </a:ext>
                  </a:extLst>
                </p:cNvPr>
                <p:cNvSpPr txBox="1"/>
                <p:nvPr/>
              </p:nvSpPr>
              <p:spPr>
                <a:xfrm>
                  <a:off x="7173753" y="4190020"/>
                  <a:ext cx="117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𝑓</m:t>
                        </m:r>
                      </m:oMath>
                    </m:oMathPara>
                  </a14:m>
                  <a:endParaRPr lang="zh-CN" altLang="en-US" sz="2000" dirty="0"/>
                </a:p>
              </p:txBody>
            </p:sp>
          </mc:Choice>
          <mc:Fallback xmlns="">
            <p:sp>
              <p:nvSpPr>
                <p:cNvPr id="54" name="文本框 53">
                  <a:extLst>
                    <a:ext uri="{FF2B5EF4-FFF2-40B4-BE49-F238E27FC236}">
                      <a16:creationId xmlns:a16="http://schemas.microsoft.com/office/drawing/2014/main" id="{F5CFCE94-4A4F-1BFD-FB5F-E6EA73436DE1}"/>
                    </a:ext>
                  </a:extLst>
                </p:cNvPr>
                <p:cNvSpPr txBox="1">
                  <a:spLocks noRot="1" noChangeAspect="1" noMove="1" noResize="1" noEditPoints="1" noAdjustHandles="1" noChangeArrowheads="1" noChangeShapeType="1" noTextEdit="1"/>
                </p:cNvSpPr>
                <p:nvPr/>
              </p:nvSpPr>
              <p:spPr>
                <a:xfrm>
                  <a:off x="7173753" y="4190020"/>
                  <a:ext cx="1174432" cy="400110"/>
                </a:xfrm>
                <a:prstGeom prst="rect">
                  <a:avLst/>
                </a:prstGeom>
                <a:blipFill>
                  <a:blip r:embed="rId11"/>
                  <a:stretch>
                    <a:fillRect b="-1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18D5E0C-B8CA-6721-4D8F-FB0AE4A6110E}"/>
                  </a:ext>
                </a:extLst>
              </p:cNvPr>
              <p:cNvSpPr txBox="1"/>
              <p:nvPr/>
            </p:nvSpPr>
            <p:spPr>
              <a:xfrm>
                <a:off x="8294371" y="3267935"/>
                <a:ext cx="3666068" cy="103034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log</m:t>
                          </m:r>
                        </m:fName>
                        <m:e>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𝑗</m:t>
                                  </m:r>
                                </m:sub>
                              </m:sSub>
                            </m:e>
                          </m:nary>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𝑗</m:t>
                                  </m:r>
                                </m:sub>
                              </m:sSub>
                            </m:e>
                          </m:nary>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r>
                                <a:rPr lang="en-US" altLang="zh-CN" b="0" i="1" smtClean="0">
                                  <a:latin typeface="Cambria Math" panose="02040503050406030204" pitchFamily="18" charset="0"/>
                                </a:rPr>
                                <m:t> </m:t>
                              </m:r>
                              <m:r>
                                <a:rPr lang="en-US" altLang="zh-CN" i="1">
                                  <a:latin typeface="Cambria Math" panose="02040503050406030204" pitchFamily="18" charset="0"/>
                                </a:rPr>
                                <m:t>𝑦</m:t>
                              </m:r>
                            </m:e>
                            <m:sub>
                              <m:r>
                                <a:rPr lang="en-US" altLang="zh-CN" i="1">
                                  <a:latin typeface="Cambria Math" panose="02040503050406030204" pitchFamily="18" charset="0"/>
                                </a:rPr>
                                <m:t>𝑗</m:t>
                              </m:r>
                            </m:sub>
                          </m:sSub>
                        </m:e>
                      </m:func>
                    </m:oMath>
                  </m:oMathPara>
                </a14:m>
                <a:endParaRPr lang="zh-CN" altLang="en-US" dirty="0"/>
              </a:p>
            </p:txBody>
          </p:sp>
        </mc:Choice>
        <mc:Fallback>
          <p:sp>
            <p:nvSpPr>
              <p:cNvPr id="3" name="文本框 2">
                <a:extLst>
                  <a:ext uri="{FF2B5EF4-FFF2-40B4-BE49-F238E27FC236}">
                    <a16:creationId xmlns:a16="http://schemas.microsoft.com/office/drawing/2014/main" id="{118D5E0C-B8CA-6721-4D8F-FB0AE4A6110E}"/>
                  </a:ext>
                </a:extLst>
              </p:cNvPr>
              <p:cNvSpPr txBox="1">
                <a:spLocks noRot="1" noChangeAspect="1" noMove="1" noResize="1" noEditPoints="1" noAdjustHandles="1" noChangeArrowheads="1" noChangeShapeType="1" noTextEdit="1"/>
              </p:cNvSpPr>
              <p:nvPr/>
            </p:nvSpPr>
            <p:spPr>
              <a:xfrm>
                <a:off x="8294371" y="3267935"/>
                <a:ext cx="3666068" cy="1030347"/>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3653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2719427"/>
            <a:ext cx="11389180" cy="577850"/>
          </a:xfrm>
          <a:prstGeom prst="rect">
            <a:avLst/>
          </a:prstGeom>
          <a:noFill/>
        </p:spPr>
        <p:txBody>
          <a:bodyPr wrap="square">
            <a:spAutoFit/>
          </a:bodyPr>
          <a:lstStyle/>
          <a:p>
            <a:pPr>
              <a:lnSpc>
                <a:spcPct val="150000"/>
              </a:lnSpc>
            </a:pPr>
            <a:r>
              <a:rPr lang="zh-CN" altLang="en-US" dirty="0"/>
              <a:t>利用</a:t>
            </a:r>
            <a:r>
              <a:rPr lang="en-US" altLang="zh-CN" dirty="0"/>
              <a:t>Jensen</a:t>
            </a:r>
            <a:r>
              <a:rPr lang="zh-CN" altLang="en-US" dirty="0"/>
              <a:t>不等式（</a:t>
            </a:r>
            <a:r>
              <a:rPr lang="en-US" altLang="zh-CN" dirty="0"/>
              <a:t>Jensen inequality </a:t>
            </a:r>
            <a:r>
              <a:rPr lang="zh-CN" altLang="en-US" dirty="0"/>
              <a:t>）得到其下界</a:t>
            </a:r>
            <a:endParaRPr lang="en-US" altLang="zh-CN"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DD84BC7-CA1F-EF39-448B-50F9A79185C6}"/>
                  </a:ext>
                </a:extLst>
              </p:cNvPr>
              <p:cNvSpPr txBox="1"/>
              <p:nvPr/>
            </p:nvSpPr>
            <p:spPr>
              <a:xfrm>
                <a:off x="3854724" y="4494156"/>
                <a:ext cx="8098820" cy="1286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𝑍</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e>
                      </m:nary>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den>
                              </m:f>
                            </m:e>
                          </m:d>
                        </m:e>
                      </m:func>
                      <m:r>
                        <a:rPr kumimoji="1" lang="en-US" altLang="zh-Hans" i="1">
                          <a:latin typeface="Cambria Math" panose="02040503050406030204" pitchFamily="18" charset="0"/>
                          <a:ea typeface="Cambria Math" panose="02040503050406030204" pitchFamily="18" charset="0"/>
                        </a:rPr>
                        <m:t>−</m:t>
                      </m:r>
                      <m:func>
                        <m:funcPr>
                          <m:ctrlPr>
                            <a:rPr kumimoji="1" lang="en-US" altLang="zh-Hans" i="1">
                              <a:latin typeface="Cambria Math" panose="02040503050406030204" pitchFamily="18" charset="0"/>
                              <a:ea typeface="Cambria Math" panose="02040503050406030204" pitchFamily="18" charset="0"/>
                            </a:rPr>
                          </m:ctrlPr>
                        </m:funcPr>
                        <m:fName>
                          <m:r>
                            <m:rPr>
                              <m:sty m:val="p"/>
                            </m:rPr>
                            <a:rPr kumimoji="1" lang="en-US" altLang="zh-Hans">
                              <a:latin typeface="Cambria Math" panose="02040503050406030204" pitchFamily="18" charset="0"/>
                              <a:ea typeface="Cambria Math" panose="02040503050406030204" pitchFamily="18" charset="0"/>
                            </a:rPr>
                            <m:t>log</m:t>
                          </m:r>
                        </m:fName>
                        <m:e>
                          <m:r>
                            <a:rPr kumimoji="1" lang="en-US" altLang="zh-Hans" i="1">
                              <a:latin typeface="Cambria Math" panose="02040503050406030204" pitchFamily="18" charset="0"/>
                              <a:ea typeface="Cambria Math" panose="02040503050406030204" pitchFamily="18" charset="0"/>
                            </a:rPr>
                            <m:t>𝑃</m:t>
                          </m:r>
                          <m:r>
                            <a:rPr kumimoji="1" lang="en-US" altLang="zh-Hans" i="1">
                              <a:latin typeface="Cambria Math" panose="02040503050406030204" pitchFamily="18" charset="0"/>
                              <a:ea typeface="Cambria Math" panose="02040503050406030204" pitchFamily="18" charset="0"/>
                            </a:rPr>
                            <m:t>(</m:t>
                          </m:r>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Hans" i="1">
                              <a:latin typeface="Cambria Math" panose="02040503050406030204" pitchFamily="18" charset="0"/>
                              <a:ea typeface="Cambria Math" panose="02040503050406030204" pitchFamily="18" charset="0"/>
                            </a:rPr>
                            <m:t>)</m:t>
                          </m:r>
                        </m:e>
                      </m:func>
                    </m:oMath>
                  </m:oMathPara>
                </a14:m>
                <a:endParaRPr lang="en-US" altLang="zh-CN" dirty="0"/>
              </a:p>
              <a:p>
                <a:endParaRPr lang="en-US" altLang="zh-CN" dirty="0"/>
              </a:p>
            </p:txBody>
          </p:sp>
        </mc:Choice>
        <mc:Fallback>
          <p:sp>
            <p:nvSpPr>
              <p:cNvPr id="5" name="文本框 4">
                <a:extLst>
                  <a:ext uri="{FF2B5EF4-FFF2-40B4-BE49-F238E27FC236}">
                    <a16:creationId xmlns:a16="http://schemas.microsoft.com/office/drawing/2014/main" id="{ADD84BC7-CA1F-EF39-448B-50F9A79185C6}"/>
                  </a:ext>
                </a:extLst>
              </p:cNvPr>
              <p:cNvSpPr txBox="1">
                <a:spLocks noRot="1" noChangeAspect="1" noMove="1" noResize="1" noEditPoints="1" noAdjustHandles="1" noChangeArrowheads="1" noChangeShapeType="1" noTextEdit="1"/>
              </p:cNvSpPr>
              <p:nvPr/>
            </p:nvSpPr>
            <p:spPr>
              <a:xfrm>
                <a:off x="3854724" y="4494156"/>
                <a:ext cx="8098820" cy="128689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2ACF882-1ABC-ACE3-9A7D-A219BF1FB101}"/>
                  </a:ext>
                </a:extLst>
              </p:cNvPr>
              <p:cNvSpPr txBox="1"/>
              <p:nvPr/>
            </p:nvSpPr>
            <p:spPr>
              <a:xfrm>
                <a:off x="1182851" y="1647146"/>
                <a:ext cx="9169717" cy="1072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𝐿</m:t>
                      </m:r>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e>
                      </m:d>
                      <m:r>
                        <a:rPr kumimoji="1" lang="en-US" altLang="zh-Hans"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𝐿</m:t>
                      </m:r>
                      <m:d>
                        <m:dPr>
                          <m:ctrlPr>
                            <a:rPr kumimoji="1" lang="en-US" altLang="zh-CN"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e>
                      </m:d>
                      <m:r>
                        <a:rPr kumimoji="1" lang="en-US" altLang="zh-Hans" sz="2400" b="0" i="1" smtClean="0">
                          <a:latin typeface="Cambria Math" panose="02040503050406030204" pitchFamily="18" charset="0"/>
                        </a:rPr>
                        <m:t>=</m:t>
                      </m:r>
                      <m:func>
                        <m:funcPr>
                          <m:ctrlPr>
                            <a:rPr kumimoji="1" lang="en-US" altLang="zh-Hans" sz="2400" b="0" i="1" smtClean="0">
                              <a:latin typeface="Cambria Math" panose="02040503050406030204" pitchFamily="18" charset="0"/>
                            </a:rPr>
                          </m:ctrlPr>
                        </m:funcPr>
                        <m:fName>
                          <m:r>
                            <m:rPr>
                              <m:sty m:val="p"/>
                            </m:rPr>
                            <a:rPr kumimoji="1" lang="en-US" altLang="zh-Hans" sz="2400" b="0" i="0" smtClean="0">
                              <a:latin typeface="Cambria Math" panose="02040503050406030204" pitchFamily="18" charset="0"/>
                            </a:rPr>
                            <m:t>log</m:t>
                          </m:r>
                        </m:fName>
                        <m:e>
                          <m:d>
                            <m:dPr>
                              <m:ctrlPr>
                                <a:rPr kumimoji="1" lang="en-US" altLang="zh-Hans" sz="2400" b="0" i="1" smtClean="0">
                                  <a:latin typeface="Cambria Math" panose="02040503050406030204" pitchFamily="18" charset="0"/>
                                </a:rPr>
                              </m:ctrlPr>
                            </m:dPr>
                            <m:e>
                              <m:nary>
                                <m:naryPr>
                                  <m:chr m:val="∑"/>
                                  <m:supHide m:val="on"/>
                                  <m:ctrlPr>
                                    <a:rPr kumimoji="1" lang="en-US" altLang="zh-Hans" sz="2400" b="0" i="1" smtClean="0">
                                      <a:latin typeface="Cambria Math" panose="02040503050406030204" pitchFamily="18" charset="0"/>
                                    </a:rPr>
                                  </m:ctrlPr>
                                </m:naryPr>
                                <m:sub>
                                  <m:r>
                                    <m:rPr>
                                      <m:brk m:alnAt="7"/>
                                    </m:rPr>
                                    <a:rPr kumimoji="1" lang="en-US" altLang="zh-Hans" sz="2400" b="0" i="1" smtClean="0">
                                      <a:latin typeface="Cambria Math" panose="02040503050406030204" pitchFamily="18" charset="0"/>
                                    </a:rPr>
                                    <m:t>𝑍</m:t>
                                  </m:r>
                                </m:sub>
                                <m:sup/>
                                <m:e>
                                  <m:r>
                                    <a:rPr kumimoji="1" lang="en-US" altLang="zh-Hans" sz="2400" b="0" i="1" smtClean="0">
                                      <a:latin typeface="Cambria Math" panose="02040503050406030204" pitchFamily="18" charset="0"/>
                                    </a:rPr>
                                    <m:t>𝑃</m:t>
                                  </m:r>
                                  <m:d>
                                    <m:dPr>
                                      <m:ctrlPr>
                                        <a:rPr kumimoji="1" lang="en-US" altLang="zh-Hans" sz="2400" b="0" i="1" smtClean="0">
                                          <a:latin typeface="Cambria Math" panose="02040503050406030204" pitchFamily="18" charset="0"/>
                                        </a:rPr>
                                      </m:ctrlPr>
                                    </m:dPr>
                                    <m:e>
                                      <m:r>
                                        <a:rPr kumimoji="1" lang="en-US" altLang="zh-Hans" sz="2400" b="0" i="1" smtClean="0">
                                          <a:latin typeface="Cambria Math" panose="02040503050406030204" pitchFamily="18" charset="0"/>
                                        </a:rPr>
                                        <m:t>𝑌</m:t>
                                      </m:r>
                                    </m:e>
                                    <m:e>
                                      <m:r>
                                        <a:rPr kumimoji="1" lang="en-US" altLang="zh-Hans" sz="2400" b="0" i="1" smtClean="0">
                                          <a:latin typeface="Cambria Math" panose="02040503050406030204" pitchFamily="18" charset="0"/>
                                        </a:rPr>
                                        <m:t>𝑍</m:t>
                                      </m:r>
                                      <m:r>
                                        <a:rPr kumimoji="1" lang="en-US" altLang="zh-Hans" sz="2400" b="0" i="1" smtClean="0">
                                          <a:latin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𝜃</m:t>
                                      </m:r>
                                    </m:e>
                                  </m:d>
                                  <m:r>
                                    <a:rPr kumimoji="1" lang="en-US" altLang="zh-Hans" sz="2400" b="0" i="1" smtClean="0">
                                      <a:latin typeface="Cambria Math" panose="02040503050406030204" pitchFamily="18" charset="0"/>
                                    </a:rPr>
                                    <m:t>𝑃</m:t>
                                  </m:r>
                                  <m:d>
                                    <m:dPr>
                                      <m:ctrlPr>
                                        <a:rPr kumimoji="1" lang="en-US" altLang="zh-Hans" sz="2400" b="0" i="1" smtClean="0">
                                          <a:latin typeface="Cambria Math" panose="02040503050406030204" pitchFamily="18" charset="0"/>
                                        </a:rPr>
                                      </m:ctrlPr>
                                    </m:dPr>
                                    <m:e>
                                      <m:r>
                                        <a:rPr kumimoji="1" lang="en-US" altLang="zh-Hans" sz="2400" b="0" i="1" smtClean="0">
                                          <a:latin typeface="Cambria Math" panose="02040503050406030204" pitchFamily="18" charset="0"/>
                                        </a:rPr>
                                        <m:t>𝑍</m:t>
                                      </m:r>
                                    </m:e>
                                    <m:e>
                                      <m:r>
                                        <a:rPr kumimoji="1" lang="en-US" altLang="zh-Hans" sz="2400" b="0" i="1" smtClean="0">
                                          <a:latin typeface="Cambria Math" panose="02040503050406030204" pitchFamily="18" charset="0"/>
                                          <a:ea typeface="Cambria Math" panose="02040503050406030204" pitchFamily="18" charset="0"/>
                                        </a:rPr>
                                        <m:t>𝜃</m:t>
                                      </m:r>
                                    </m:e>
                                  </m:d>
                                </m:e>
                              </m:nary>
                            </m:e>
                          </m:d>
                        </m:e>
                      </m:func>
                      <m:r>
                        <a:rPr kumimoji="1" lang="en-US" altLang="zh-Hans" sz="2400" b="0" i="1" smtClean="0">
                          <a:latin typeface="Cambria Math" panose="02040503050406030204" pitchFamily="18" charset="0"/>
                        </a:rPr>
                        <m:t>−</m:t>
                      </m:r>
                      <m:func>
                        <m:funcPr>
                          <m:ctrlPr>
                            <a:rPr kumimoji="1" lang="en-US" altLang="zh-Hans" sz="2400" b="0" i="1" smtClean="0">
                              <a:latin typeface="Cambria Math" panose="02040503050406030204" pitchFamily="18" charset="0"/>
                            </a:rPr>
                          </m:ctrlPr>
                        </m:funcPr>
                        <m:fName>
                          <m:r>
                            <m:rPr>
                              <m:sty m:val="p"/>
                            </m:rPr>
                            <a:rPr kumimoji="1" lang="en-US" altLang="zh-Hans" sz="2400" b="0" i="0" smtClean="0">
                              <a:latin typeface="Cambria Math" panose="02040503050406030204" pitchFamily="18" charset="0"/>
                            </a:rPr>
                            <m:t>log</m:t>
                          </m:r>
                        </m:fName>
                        <m:e>
                          <m:r>
                            <a:rPr kumimoji="1" lang="en-US" altLang="zh-Hans" sz="2400" b="0" i="1" smtClean="0">
                              <a:latin typeface="Cambria Math" panose="02040503050406030204" pitchFamily="18" charset="0"/>
                            </a:rPr>
                            <m:t>𝑃</m:t>
                          </m:r>
                          <m:r>
                            <a:rPr kumimoji="1" lang="en-US" altLang="zh-Hans" sz="2400" b="0" i="1" smtClean="0">
                              <a:latin typeface="Cambria Math" panose="02040503050406030204" pitchFamily="18" charset="0"/>
                            </a:rPr>
                            <m:t>(</m:t>
                          </m:r>
                          <m:r>
                            <a:rPr kumimoji="1" lang="en-US" altLang="zh-Hans" sz="2400" b="0" i="1" smtClean="0">
                              <a:latin typeface="Cambria Math" panose="02040503050406030204" pitchFamily="18" charset="0"/>
                            </a:rPr>
                            <m:t>𝑌</m:t>
                          </m:r>
                          <m:r>
                            <a:rPr kumimoji="1" lang="en-US" altLang="zh-Hans" sz="2400" b="0" i="1" smtClean="0">
                              <a:latin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r>
                            <a:rPr kumimoji="1" lang="en-US" altLang="zh-Hans" sz="2400" b="0" i="1" smtClean="0">
                              <a:latin typeface="Cambria Math" panose="02040503050406030204" pitchFamily="18" charset="0"/>
                            </a:rPr>
                            <m:t>)</m:t>
                          </m:r>
                        </m:e>
                      </m:func>
                    </m:oMath>
                  </m:oMathPara>
                </a14:m>
                <a:endParaRPr lang="zh-CN" altLang="en-US" dirty="0"/>
              </a:p>
            </p:txBody>
          </p:sp>
        </mc:Choice>
        <mc:Fallback xmlns="">
          <p:sp>
            <p:nvSpPr>
              <p:cNvPr id="4" name="文本框 3">
                <a:extLst>
                  <a:ext uri="{FF2B5EF4-FFF2-40B4-BE49-F238E27FC236}">
                    <a16:creationId xmlns:a16="http://schemas.microsoft.com/office/drawing/2014/main" id="{E2ACF882-1ABC-ACE3-9A7D-A219BF1FB101}"/>
                  </a:ext>
                </a:extLst>
              </p:cNvPr>
              <p:cNvSpPr txBox="1">
                <a:spLocks noRot="1" noChangeAspect="1" noMove="1" noResize="1" noEditPoints="1" noAdjustHandles="1" noChangeArrowheads="1" noChangeShapeType="1" noTextEdit="1"/>
              </p:cNvSpPr>
              <p:nvPr/>
            </p:nvSpPr>
            <p:spPr>
              <a:xfrm>
                <a:off x="1182851" y="1647146"/>
                <a:ext cx="9169717" cy="1072281"/>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523938D-67CB-3315-8783-77F99E8F8B7F}"/>
              </a:ext>
            </a:extLst>
          </p:cNvPr>
          <p:cNvSpPr txBox="1"/>
          <p:nvPr/>
        </p:nvSpPr>
        <p:spPr>
          <a:xfrm>
            <a:off x="428170" y="1229354"/>
            <a:ext cx="5963421" cy="580415"/>
          </a:xfrm>
          <a:prstGeom prst="rect">
            <a:avLst/>
          </a:prstGeom>
          <a:noFill/>
        </p:spPr>
        <p:txBody>
          <a:bodyPr wrap="square">
            <a:spAutoFit/>
          </a:bodyPr>
          <a:lstStyle/>
          <a:p>
            <a:pPr>
              <a:lnSpc>
                <a:spcPct val="150000"/>
              </a:lnSpc>
            </a:pPr>
            <a:r>
              <a:rPr kumimoji="1" lang="zh-CN" altLang="en-US" sz="2400" dirty="0"/>
              <a:t>考虑二者的差：</a:t>
            </a:r>
            <a:endParaRPr kumimoji="1" lang="en-US" altLang="zh-CN" sz="2400"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090728C1-E6D7-0A64-C6A5-CE3DD3CA79AB}"/>
                  </a:ext>
                </a:extLst>
              </p:cNvPr>
              <p:cNvSpPr txBox="1"/>
              <p:nvPr/>
            </p:nvSpPr>
            <p:spPr>
              <a:xfrm>
                <a:off x="1982580" y="3297277"/>
                <a:ext cx="9665531" cy="1558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i="1">
                          <a:latin typeface="Cambria Math" panose="02040503050406030204" pitchFamily="18" charset="0"/>
                        </a:rPr>
                        <m:t>𝐿</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e>
                      </m:d>
                      <m:r>
                        <a:rPr kumimoji="1" lang="en-US" altLang="zh-Hans" i="1">
                          <a:latin typeface="Cambria Math" panose="02040503050406030204" pitchFamily="18" charset="0"/>
                        </a:rPr>
                        <m:t>=</m:t>
                      </m:r>
                      <m:func>
                        <m:funcPr>
                          <m:ctrlPr>
                            <a:rPr kumimoji="1" lang="en-US" altLang="zh-Hans" i="1">
                              <a:latin typeface="Cambria Math" panose="02040503050406030204" pitchFamily="18" charset="0"/>
                            </a:rPr>
                          </m:ctrlPr>
                        </m:funcPr>
                        <m:fName>
                          <m:r>
                            <m:rPr>
                              <m:sty m:val="p"/>
                            </m:rPr>
                            <a:rPr kumimoji="1" lang="en-US" altLang="zh-Hans">
                              <a:latin typeface="Cambria Math" panose="02040503050406030204" pitchFamily="18" charset="0"/>
                            </a:rPr>
                            <m:t>log</m:t>
                          </m:r>
                        </m:fName>
                        <m:e>
                          <m:d>
                            <m:dPr>
                              <m:ctrlPr>
                                <a:rPr kumimoji="1" lang="en-US" altLang="zh-Hans" i="1">
                                  <a:latin typeface="Cambria Math" panose="02040503050406030204" pitchFamily="18" charset="0"/>
                                </a:rPr>
                              </m:ctrlPr>
                            </m:dPr>
                            <m:e>
                              <m:nary>
                                <m:naryPr>
                                  <m:chr m:val="∑"/>
                                  <m:supHide m:val="on"/>
                                  <m:ctrlPr>
                                    <a:rPr kumimoji="1" lang="en-US" altLang="zh-Hans" i="1">
                                      <a:latin typeface="Cambria Math" panose="02040503050406030204" pitchFamily="18" charset="0"/>
                                    </a:rPr>
                                  </m:ctrlPr>
                                </m:naryPr>
                                <m:sub>
                                  <m:r>
                                    <m:rPr>
                                      <m:brk m:alnAt="7"/>
                                    </m:rPr>
                                    <a:rPr kumimoji="1" lang="en-US" altLang="zh-Hans" i="1">
                                      <a:latin typeface="Cambria Math" panose="02040503050406030204" pitchFamily="18" charset="0"/>
                                    </a:rPr>
                                    <m:t>𝑍</m:t>
                                  </m:r>
                                </m:sub>
                                <m:sup/>
                                <m:e>
                                  <m:r>
                                    <a:rPr kumimoji="1" lang="en-US" altLang="zh-Hans" i="1">
                                      <a:latin typeface="Cambria Math" panose="02040503050406030204" pitchFamily="18" charset="0"/>
                                    </a:rPr>
                                    <m:t>𝑃</m:t>
                                  </m:r>
                                  <m:d>
                                    <m:dPr>
                                      <m:ctrlPr>
                                        <a:rPr kumimoji="1" lang="en-US" altLang="zh-Hans" i="1">
                                          <a:latin typeface="Cambria Math" panose="02040503050406030204" pitchFamily="18" charset="0"/>
                                        </a:rPr>
                                      </m:ctrlPr>
                                    </m:dPr>
                                    <m:e>
                                      <m:r>
                                        <a:rPr kumimoji="1" lang="en-US" altLang="zh-Hans" b="0" i="1" smtClean="0">
                                          <a:latin typeface="Cambria Math" panose="02040503050406030204" pitchFamily="18" charset="0"/>
                                        </a:rPr>
                                        <m:t>𝑍</m:t>
                                      </m:r>
                                    </m:e>
                                    <m:e>
                                      <m:r>
                                        <a:rPr kumimoji="1" lang="en-US" altLang="zh-Hans" b="0" i="1" smtClean="0">
                                          <a:latin typeface="Cambria Math" panose="02040503050406030204" pitchFamily="18" charset="0"/>
                                        </a:rPr>
                                        <m:t>𝑌</m:t>
                                      </m:r>
                                      <m:r>
                                        <a:rPr kumimoji="1" lang="en-US" altLang="zh-Hans"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e>
                                  </m:d>
                                </m:e>
                              </m:nary>
                              <m:f>
                                <m:fPr>
                                  <m:ctrlPr>
                                    <a:rPr kumimoji="1" lang="en-US" altLang="zh-Hans" i="1">
                                      <a:latin typeface="Cambria Math" panose="02040503050406030204" pitchFamily="18" charset="0"/>
                                      <a:ea typeface="Cambria Math" panose="02040503050406030204" pitchFamily="18" charset="0"/>
                                    </a:rPr>
                                  </m:ctrlPr>
                                </m:fPr>
                                <m:num>
                                  <m:r>
                                    <a:rPr kumimoji="1" lang="en-US" altLang="zh-Hans" i="1">
                                      <a:latin typeface="Cambria Math" panose="02040503050406030204" pitchFamily="18" charset="0"/>
                                    </a:rPr>
                                    <m:t>𝑃</m:t>
                                  </m:r>
                                  <m:d>
                                    <m:dPr>
                                      <m:ctrlPr>
                                        <a:rPr kumimoji="1" lang="en-US" altLang="zh-Hans" i="1">
                                          <a:latin typeface="Cambria Math" panose="02040503050406030204" pitchFamily="18" charset="0"/>
                                        </a:rPr>
                                      </m:ctrlPr>
                                    </m:dPr>
                                    <m:e>
                                      <m:r>
                                        <a:rPr kumimoji="1" lang="en-US" altLang="zh-Hans" i="1">
                                          <a:latin typeface="Cambria Math" panose="02040503050406030204" pitchFamily="18" charset="0"/>
                                        </a:rPr>
                                        <m:t>𝑌</m:t>
                                      </m:r>
                                    </m:e>
                                    <m:e>
                                      <m:r>
                                        <a:rPr kumimoji="1" lang="en-US" altLang="zh-Hans" i="1">
                                          <a:latin typeface="Cambria Math" panose="02040503050406030204" pitchFamily="18" charset="0"/>
                                        </a:rPr>
                                        <m:t>𝑍</m:t>
                                      </m:r>
                                      <m:r>
                                        <a:rPr kumimoji="1" lang="en-US" altLang="zh-Hans" i="1">
                                          <a:latin typeface="Cambria Math" panose="02040503050406030204" pitchFamily="18" charset="0"/>
                                        </a:rPr>
                                        <m:t>,</m:t>
                                      </m:r>
                                      <m:r>
                                        <a:rPr kumimoji="1" lang="en-US" altLang="zh-Hans" i="1">
                                          <a:latin typeface="Cambria Math" panose="02040503050406030204" pitchFamily="18" charset="0"/>
                                          <a:ea typeface="Cambria Math" panose="02040503050406030204" pitchFamily="18" charset="0"/>
                                        </a:rPr>
                                        <m:t>𝜃</m:t>
                                      </m:r>
                                    </m:e>
                                  </m:d>
                                  <m:r>
                                    <a:rPr kumimoji="1" lang="en-US" altLang="zh-Hans" i="1">
                                      <a:latin typeface="Cambria Math" panose="02040503050406030204" pitchFamily="18" charset="0"/>
                                    </a:rPr>
                                    <m:t>𝑃</m:t>
                                  </m:r>
                                  <m:d>
                                    <m:dPr>
                                      <m:ctrlPr>
                                        <a:rPr kumimoji="1" lang="en-US" altLang="zh-Hans" i="1">
                                          <a:latin typeface="Cambria Math" panose="02040503050406030204" pitchFamily="18" charset="0"/>
                                        </a:rPr>
                                      </m:ctrlPr>
                                    </m:dPr>
                                    <m:e>
                                      <m:r>
                                        <a:rPr kumimoji="1" lang="en-US" altLang="zh-Hans" i="1">
                                          <a:latin typeface="Cambria Math" panose="02040503050406030204" pitchFamily="18" charset="0"/>
                                        </a:rPr>
                                        <m:t>𝑍</m:t>
                                      </m:r>
                                    </m:e>
                                    <m:e>
                                      <m:r>
                                        <a:rPr kumimoji="1" lang="en-US" altLang="zh-Hans" i="1">
                                          <a:latin typeface="Cambria Math" panose="02040503050406030204" pitchFamily="18" charset="0"/>
                                          <a:ea typeface="Cambria Math" panose="02040503050406030204" pitchFamily="18" charset="0"/>
                                        </a:rPr>
                                        <m:t>𝜃</m:t>
                                      </m:r>
                                    </m:e>
                                  </m:d>
                                </m:num>
                                <m:den>
                                  <m:r>
                                    <a:rPr kumimoji="1" lang="en-US" altLang="zh-Hans" i="1">
                                      <a:latin typeface="Cambria Math" panose="02040503050406030204" pitchFamily="18" charset="0"/>
                                    </a:rPr>
                                    <m:t>𝑃</m:t>
                                  </m:r>
                                  <m:d>
                                    <m:dPr>
                                      <m:ctrlPr>
                                        <a:rPr kumimoji="1" lang="en-US" altLang="zh-Hans" i="1">
                                          <a:latin typeface="Cambria Math" panose="02040503050406030204" pitchFamily="18" charset="0"/>
                                        </a:rPr>
                                      </m:ctrlPr>
                                    </m:dPr>
                                    <m:e>
                                      <m:r>
                                        <a:rPr kumimoji="1" lang="en-US" altLang="zh-Hans" b="0" i="1" smtClean="0">
                                          <a:latin typeface="Cambria Math" panose="02040503050406030204" pitchFamily="18" charset="0"/>
                                        </a:rPr>
                                        <m:t>𝑍</m:t>
                                      </m:r>
                                    </m:e>
                                    <m:e>
                                      <m:r>
                                        <a:rPr kumimoji="1" lang="en-US" altLang="zh-Hans" b="0" i="1" smtClean="0">
                                          <a:latin typeface="Cambria Math" panose="02040503050406030204" pitchFamily="18" charset="0"/>
                                        </a:rPr>
                                        <m:t>𝑌</m:t>
                                      </m:r>
                                      <m:r>
                                        <a:rPr kumimoji="1" lang="en-US" altLang="zh-Hans"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e>
                                  </m:d>
                                </m:den>
                              </m:f>
                            </m:e>
                          </m:d>
                        </m:e>
                      </m:func>
                      <m:r>
                        <a:rPr kumimoji="1" lang="en-US" altLang="zh-Hans" i="1">
                          <a:latin typeface="Cambria Math" panose="02040503050406030204" pitchFamily="18" charset="0"/>
                          <a:ea typeface="Cambria Math" panose="02040503050406030204" pitchFamily="18" charset="0"/>
                        </a:rPr>
                        <m:t>−</m:t>
                      </m:r>
                      <m:func>
                        <m:funcPr>
                          <m:ctrlPr>
                            <a:rPr kumimoji="1" lang="en-US" altLang="zh-Hans" i="1">
                              <a:latin typeface="Cambria Math" panose="02040503050406030204" pitchFamily="18" charset="0"/>
                              <a:ea typeface="Cambria Math" panose="02040503050406030204" pitchFamily="18" charset="0"/>
                            </a:rPr>
                          </m:ctrlPr>
                        </m:funcPr>
                        <m:fName>
                          <m:r>
                            <m:rPr>
                              <m:sty m:val="p"/>
                            </m:rPr>
                            <a:rPr kumimoji="1" lang="en-US" altLang="zh-Hans">
                              <a:latin typeface="Cambria Math" panose="02040503050406030204" pitchFamily="18" charset="0"/>
                              <a:ea typeface="Cambria Math" panose="02040503050406030204" pitchFamily="18" charset="0"/>
                            </a:rPr>
                            <m:t>log</m:t>
                          </m:r>
                        </m:fName>
                        <m:e>
                          <m:r>
                            <a:rPr kumimoji="1" lang="en-US" altLang="zh-Hans" i="1">
                              <a:latin typeface="Cambria Math" panose="02040503050406030204" pitchFamily="18" charset="0"/>
                              <a:ea typeface="Cambria Math" panose="02040503050406030204" pitchFamily="18" charset="0"/>
                            </a:rPr>
                            <m:t>𝑃</m:t>
                          </m:r>
                          <m:r>
                            <a:rPr kumimoji="1" lang="en-US" altLang="zh-Hans" i="1">
                              <a:latin typeface="Cambria Math" panose="02040503050406030204" pitchFamily="18" charset="0"/>
                              <a:ea typeface="Cambria Math" panose="02040503050406030204" pitchFamily="18" charset="0"/>
                            </a:rPr>
                            <m:t>(</m:t>
                          </m:r>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𝑖</m:t>
                                  </m:r>
                                </m:e>
                              </m:d>
                            </m:sup>
                          </m:sSup>
                          <m:r>
                            <a:rPr kumimoji="1" lang="en-US" altLang="zh-Hans" i="1">
                              <a:latin typeface="Cambria Math" panose="02040503050406030204" pitchFamily="18" charset="0"/>
                              <a:ea typeface="Cambria Math" panose="02040503050406030204" pitchFamily="18" charset="0"/>
                            </a:rPr>
                            <m:t>)</m:t>
                          </m:r>
                        </m:e>
                      </m:func>
                    </m:oMath>
                  </m:oMathPara>
                </a14:m>
                <a:endParaRPr lang="en-US" altLang="zh-CN" dirty="0"/>
              </a:p>
              <a:p>
                <a:endParaRPr lang="en-US" altLang="zh-CN" dirty="0"/>
              </a:p>
            </p:txBody>
          </p:sp>
        </mc:Choice>
        <mc:Fallback>
          <p:sp>
            <p:nvSpPr>
              <p:cNvPr id="12" name="文本框 11">
                <a:extLst>
                  <a:ext uri="{FF2B5EF4-FFF2-40B4-BE49-F238E27FC236}">
                    <a16:creationId xmlns:a16="http://schemas.microsoft.com/office/drawing/2014/main" id="{090728C1-E6D7-0A64-C6A5-CE3DD3CA79AB}"/>
                  </a:ext>
                </a:extLst>
              </p:cNvPr>
              <p:cNvSpPr txBox="1">
                <a:spLocks noRot="1" noChangeAspect="1" noMove="1" noResize="1" noEditPoints="1" noAdjustHandles="1" noChangeArrowheads="1" noChangeShapeType="1" noTextEdit="1"/>
              </p:cNvSpPr>
              <p:nvPr/>
            </p:nvSpPr>
            <p:spPr>
              <a:xfrm>
                <a:off x="1982580" y="3297277"/>
                <a:ext cx="9665531" cy="15583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A66C2EDE-EDFD-EA57-3184-AE377468D6B2}"/>
                  </a:ext>
                </a:extLst>
              </p:cNvPr>
              <p:cNvSpPr txBox="1"/>
              <p:nvPr/>
            </p:nvSpPr>
            <p:spPr>
              <a:xfrm>
                <a:off x="3657838" y="5781047"/>
                <a:ext cx="6097904" cy="9930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Hans" sz="2400" b="0" i="1" smtClean="0">
                          <a:latin typeface="Cambria Math" panose="02040503050406030204" pitchFamily="18" charset="0"/>
                        </a:rPr>
                        <m:t>=</m:t>
                      </m:r>
                      <m:nary>
                        <m:naryPr>
                          <m:chr m:val="∑"/>
                          <m:supHide m:val="on"/>
                          <m:ctrlPr>
                            <a:rPr kumimoji="1" lang="en-US" altLang="zh-Hans" sz="2400" i="1">
                              <a:latin typeface="Cambria Math" panose="02040503050406030204" pitchFamily="18" charset="0"/>
                              <a:ea typeface="Cambria Math" panose="02040503050406030204" pitchFamily="18" charset="0"/>
                            </a:rPr>
                          </m:ctrlPr>
                        </m:naryPr>
                        <m:sub>
                          <m:r>
                            <m:rPr>
                              <m:brk m:alnAt="7"/>
                            </m:rPr>
                            <a:rPr kumimoji="1" lang="en-US" altLang="zh-Hans" sz="2400" i="1">
                              <a:latin typeface="Cambria Math" panose="02040503050406030204" pitchFamily="18" charset="0"/>
                              <a:ea typeface="Cambria Math" panose="02040503050406030204" pitchFamily="18" charset="0"/>
                            </a:rPr>
                            <m:t>𝑍</m:t>
                          </m:r>
                        </m:sub>
                        <m:sup/>
                        <m:e>
                          <m:r>
                            <a:rPr kumimoji="1" lang="en-US" altLang="zh-Hans" sz="2400" i="1">
                              <a:latin typeface="Cambria Math" panose="02040503050406030204" pitchFamily="18" charset="0"/>
                              <a:ea typeface="Cambria Math" panose="02040503050406030204" pitchFamily="18" charset="0"/>
                            </a:rPr>
                            <m:t>𝑃</m:t>
                          </m:r>
                          <m:d>
                            <m:dPr>
                              <m:ctrlPr>
                                <a:rPr kumimoji="1" lang="en-US" altLang="zh-Hans" sz="2400" i="1">
                                  <a:latin typeface="Cambria Math" panose="02040503050406030204" pitchFamily="18" charset="0"/>
                                  <a:ea typeface="Cambria Math" panose="02040503050406030204" pitchFamily="18" charset="0"/>
                                </a:rPr>
                              </m:ctrlPr>
                            </m:dPr>
                            <m:e>
                              <m:r>
                                <a:rPr kumimoji="1" lang="en-US" altLang="zh-Hans" sz="2400" i="1">
                                  <a:latin typeface="Cambria Math" panose="02040503050406030204" pitchFamily="18" charset="0"/>
                                  <a:ea typeface="Cambria Math" panose="02040503050406030204" pitchFamily="18" charset="0"/>
                                </a:rPr>
                                <m:t>𝑍</m:t>
                              </m:r>
                            </m:e>
                            <m:e>
                              <m:r>
                                <a:rPr kumimoji="1" lang="en-US" altLang="zh-Hans" sz="2400" i="1">
                                  <a:latin typeface="Cambria Math" panose="02040503050406030204" pitchFamily="18" charset="0"/>
                                  <a:ea typeface="Cambria Math" panose="02040503050406030204" pitchFamily="18" charset="0"/>
                                </a:rPr>
                                <m:t>𝑌</m:t>
                              </m:r>
                              <m:r>
                                <a:rPr kumimoji="1" lang="en-US" altLang="zh-Hans"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e>
                          </m:d>
                          <m:func>
                            <m:funcPr>
                              <m:ctrlPr>
                                <a:rPr kumimoji="1" lang="en-US" altLang="zh-Hans" sz="2400" i="1">
                                  <a:latin typeface="Cambria Math" panose="02040503050406030204" pitchFamily="18" charset="0"/>
                                  <a:ea typeface="Cambria Math" panose="02040503050406030204" pitchFamily="18" charset="0"/>
                                </a:rPr>
                              </m:ctrlPr>
                            </m:funcPr>
                            <m:fName>
                              <m:r>
                                <m:rPr>
                                  <m:sty m:val="p"/>
                                </m:rPr>
                                <a:rPr kumimoji="1" lang="en-US" altLang="zh-Hans" sz="2400">
                                  <a:latin typeface="Cambria Math" panose="02040503050406030204" pitchFamily="18" charset="0"/>
                                  <a:ea typeface="Cambria Math" panose="02040503050406030204" pitchFamily="18" charset="0"/>
                                </a:rPr>
                                <m:t>log</m:t>
                              </m:r>
                            </m:fName>
                            <m:e>
                              <m:f>
                                <m:fPr>
                                  <m:ctrlPr>
                                    <a:rPr kumimoji="1" lang="en-US" altLang="zh-Hans" sz="2400" i="1">
                                      <a:latin typeface="Cambria Math" panose="02040503050406030204" pitchFamily="18" charset="0"/>
                                      <a:ea typeface="Cambria Math" panose="02040503050406030204" pitchFamily="18" charset="0"/>
                                    </a:rPr>
                                  </m:ctrlPr>
                                </m:fPr>
                                <m:num>
                                  <m:r>
                                    <a:rPr kumimoji="1" lang="en-US" altLang="zh-Hans" sz="2400" i="1">
                                      <a:latin typeface="Cambria Math" panose="02040503050406030204" pitchFamily="18" charset="0"/>
                                    </a:rPr>
                                    <m:t>𝑃</m:t>
                                  </m:r>
                                  <m:d>
                                    <m:dPr>
                                      <m:ctrlPr>
                                        <a:rPr kumimoji="1" lang="en-US" altLang="zh-Hans" sz="2400" i="1">
                                          <a:latin typeface="Cambria Math" panose="02040503050406030204" pitchFamily="18" charset="0"/>
                                        </a:rPr>
                                      </m:ctrlPr>
                                    </m:dPr>
                                    <m:e>
                                      <m:r>
                                        <a:rPr kumimoji="1" lang="en-US" altLang="zh-Hans" sz="2400" i="1">
                                          <a:latin typeface="Cambria Math" panose="02040503050406030204" pitchFamily="18" charset="0"/>
                                        </a:rPr>
                                        <m:t>𝑌</m:t>
                                      </m:r>
                                    </m:e>
                                    <m:e>
                                      <m:r>
                                        <a:rPr kumimoji="1" lang="en-US" altLang="zh-Hans" sz="2400" i="1">
                                          <a:latin typeface="Cambria Math" panose="02040503050406030204" pitchFamily="18" charset="0"/>
                                        </a:rPr>
                                        <m:t>𝑍</m:t>
                                      </m:r>
                                      <m:r>
                                        <a:rPr kumimoji="1" lang="en-US" altLang="zh-Hans" sz="2400" i="1">
                                          <a:latin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𝜃</m:t>
                                      </m:r>
                                    </m:e>
                                  </m:d>
                                  <m:r>
                                    <a:rPr kumimoji="1" lang="en-US" altLang="zh-Hans" sz="2400" i="1">
                                      <a:latin typeface="Cambria Math" panose="02040503050406030204" pitchFamily="18" charset="0"/>
                                    </a:rPr>
                                    <m:t>𝑃</m:t>
                                  </m:r>
                                  <m:d>
                                    <m:dPr>
                                      <m:ctrlPr>
                                        <a:rPr kumimoji="1" lang="en-US" altLang="zh-Hans" sz="2400" i="1">
                                          <a:latin typeface="Cambria Math" panose="02040503050406030204" pitchFamily="18" charset="0"/>
                                        </a:rPr>
                                      </m:ctrlPr>
                                    </m:dPr>
                                    <m:e>
                                      <m:r>
                                        <a:rPr kumimoji="1" lang="en-US" altLang="zh-Hans" sz="2400" i="1">
                                          <a:latin typeface="Cambria Math" panose="02040503050406030204" pitchFamily="18" charset="0"/>
                                        </a:rPr>
                                        <m:t>𝑍</m:t>
                                      </m:r>
                                    </m:e>
                                    <m:e>
                                      <m:r>
                                        <a:rPr kumimoji="1" lang="en-US" altLang="zh-Hans" sz="2400" i="1">
                                          <a:latin typeface="Cambria Math" panose="02040503050406030204" pitchFamily="18" charset="0"/>
                                          <a:ea typeface="Cambria Math" panose="02040503050406030204" pitchFamily="18" charset="0"/>
                                        </a:rPr>
                                        <m:t>𝜃</m:t>
                                      </m:r>
                                    </m:e>
                                  </m:d>
                                </m:num>
                                <m:den>
                                  <m:r>
                                    <a:rPr kumimoji="1" lang="en-US" altLang="zh-Hans" sz="2400" i="1">
                                      <a:latin typeface="Cambria Math" panose="02040503050406030204" pitchFamily="18" charset="0"/>
                                    </a:rPr>
                                    <m:t>𝑃</m:t>
                                  </m:r>
                                  <m:d>
                                    <m:dPr>
                                      <m:ctrlPr>
                                        <a:rPr kumimoji="1" lang="en-US" altLang="zh-Hans" sz="2400" i="1">
                                          <a:latin typeface="Cambria Math" panose="02040503050406030204" pitchFamily="18" charset="0"/>
                                        </a:rPr>
                                      </m:ctrlPr>
                                    </m:dPr>
                                    <m:e>
                                      <m:r>
                                        <a:rPr kumimoji="1" lang="en-US" altLang="zh-Hans" sz="2400" i="1">
                                          <a:latin typeface="Cambria Math" panose="02040503050406030204" pitchFamily="18" charset="0"/>
                                        </a:rPr>
                                        <m:t>𝑍</m:t>
                                      </m:r>
                                    </m:e>
                                    <m:e>
                                      <m:r>
                                        <a:rPr kumimoji="1" lang="en-US" altLang="zh-Hans" sz="2400" i="1">
                                          <a:latin typeface="Cambria Math" panose="02040503050406030204" pitchFamily="18" charset="0"/>
                                        </a:rPr>
                                        <m:t>𝑌</m:t>
                                      </m:r>
                                      <m:r>
                                        <a:rPr kumimoji="1" lang="en-US" altLang="zh-Hans" sz="2400" i="1">
                                          <a:latin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e>
                                  </m:d>
                                  <m:r>
                                    <a:rPr kumimoji="1" lang="en-US" altLang="zh-Hans" sz="2400" i="1">
                                      <a:latin typeface="Cambria Math" panose="02040503050406030204" pitchFamily="18" charset="0"/>
                                      <a:ea typeface="Cambria Math" panose="02040503050406030204" pitchFamily="18" charset="0"/>
                                    </a:rPr>
                                    <m:t>𝑃</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𝑌</m:t>
                                  </m:r>
                                  <m:r>
                                    <a:rPr kumimoji="1" lang="en-US" altLang="zh-Hans"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𝑖</m:t>
                                          </m:r>
                                        </m:e>
                                      </m:d>
                                    </m:sup>
                                  </m:sSup>
                                  <m:r>
                                    <a:rPr kumimoji="1" lang="en-US" altLang="zh-CN" sz="2400" b="0" i="1" smtClean="0">
                                      <a:latin typeface="Cambria Math" panose="02040503050406030204" pitchFamily="18" charset="0"/>
                                    </a:rPr>
                                    <m:t>)</m:t>
                                  </m:r>
                                </m:den>
                              </m:f>
                            </m:e>
                          </m:func>
                        </m:e>
                      </m:nary>
                    </m:oMath>
                  </m:oMathPara>
                </a14:m>
                <a:endParaRPr lang="zh-CN" altLang="en-US" dirty="0"/>
              </a:p>
            </p:txBody>
          </p:sp>
        </mc:Choice>
        <mc:Fallback>
          <p:sp>
            <p:nvSpPr>
              <p:cNvPr id="17" name="文本框 16">
                <a:extLst>
                  <a:ext uri="{FF2B5EF4-FFF2-40B4-BE49-F238E27FC236}">
                    <a16:creationId xmlns:a16="http://schemas.microsoft.com/office/drawing/2014/main" id="{A66C2EDE-EDFD-EA57-3184-AE377468D6B2}"/>
                  </a:ext>
                </a:extLst>
              </p:cNvPr>
              <p:cNvSpPr txBox="1">
                <a:spLocks noRot="1" noChangeAspect="1" noMove="1" noResize="1" noEditPoints="1" noAdjustHandles="1" noChangeArrowheads="1" noChangeShapeType="1" noTextEdit="1"/>
              </p:cNvSpPr>
              <p:nvPr/>
            </p:nvSpPr>
            <p:spPr>
              <a:xfrm>
                <a:off x="3657838" y="5781047"/>
                <a:ext cx="6097904" cy="99302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420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sp>
        <p:nvSpPr>
          <p:cNvPr id="8" name="文本框 7">
            <a:extLst>
              <a:ext uri="{FF2B5EF4-FFF2-40B4-BE49-F238E27FC236}">
                <a16:creationId xmlns:a16="http://schemas.microsoft.com/office/drawing/2014/main" id="{0011CA13-EBC7-FA30-9F24-14385D3850F5}"/>
              </a:ext>
            </a:extLst>
          </p:cNvPr>
          <p:cNvSpPr txBox="1"/>
          <p:nvPr/>
        </p:nvSpPr>
        <p:spPr>
          <a:xfrm>
            <a:off x="428170" y="1228090"/>
            <a:ext cx="11389179" cy="577850"/>
          </a:xfrm>
          <a:prstGeom prst="rect">
            <a:avLst/>
          </a:prstGeom>
          <a:noFill/>
        </p:spPr>
        <p:txBody>
          <a:bodyPr wrap="square">
            <a:spAutoFit/>
          </a:bodyPr>
          <a:lstStyle/>
          <a:p>
            <a:pPr>
              <a:lnSpc>
                <a:spcPct val="150000"/>
              </a:lnSpc>
            </a:pPr>
            <a:r>
              <a:rPr lang="zh-CN" altLang="en-US" dirty="0"/>
              <a:t>令</a:t>
            </a:r>
            <a:endParaRPr lang="en-US" altLang="zh-CN"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7A8C410-17D6-D9B1-7E4F-CECEA669DD7C}"/>
                  </a:ext>
                </a:extLst>
              </p:cNvPr>
              <p:cNvSpPr txBox="1"/>
              <p:nvPr/>
            </p:nvSpPr>
            <p:spPr>
              <a:xfrm>
                <a:off x="1463776" y="1805940"/>
                <a:ext cx="8841395" cy="1286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r>
                        <a:rPr lang="en-US" altLang="zh-CN" i="1">
                          <a:latin typeface="Cambria Math" panose="02040503050406030204" pitchFamily="18" charset="0"/>
                        </a:rPr>
                        <m:t>𝐿</m:t>
                      </m:r>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𝑍</m:t>
                          </m:r>
                        </m:sub>
                        <m:sup/>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e>
                      </m:nary>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den>
                              </m:f>
                            </m:e>
                          </m:d>
                        </m:e>
                      </m:func>
                    </m:oMath>
                  </m:oMathPara>
                </a14:m>
                <a:endParaRPr lang="en-US" altLang="zh-CN" dirty="0"/>
              </a:p>
              <a:p>
                <a:endParaRPr lang="en-US" altLang="zh-CN" dirty="0"/>
              </a:p>
            </p:txBody>
          </p:sp>
        </mc:Choice>
        <mc:Fallback xmlns="">
          <p:sp>
            <p:nvSpPr>
              <p:cNvPr id="10" name="文本框 9">
                <a:extLst>
                  <a:ext uri="{FF2B5EF4-FFF2-40B4-BE49-F238E27FC236}">
                    <a16:creationId xmlns:a16="http://schemas.microsoft.com/office/drawing/2014/main" id="{47A8C410-17D6-D9B1-7E4F-CECEA669DD7C}"/>
                  </a:ext>
                </a:extLst>
              </p:cNvPr>
              <p:cNvSpPr txBox="1">
                <a:spLocks noRot="1" noChangeAspect="1" noMove="1" noResize="1" noEditPoints="1" noAdjustHandles="1" noChangeArrowheads="1" noChangeShapeType="1" noTextEdit="1"/>
              </p:cNvSpPr>
              <p:nvPr/>
            </p:nvSpPr>
            <p:spPr>
              <a:xfrm>
                <a:off x="1463776" y="1805940"/>
                <a:ext cx="8841395" cy="1286891"/>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FF18B7F8-824D-60B2-2A48-9F8C7FA1FF7E}"/>
              </a:ext>
            </a:extLst>
          </p:cNvPr>
          <p:cNvSpPr txBox="1"/>
          <p:nvPr/>
        </p:nvSpPr>
        <p:spPr>
          <a:xfrm>
            <a:off x="447835" y="2781587"/>
            <a:ext cx="11389179" cy="577850"/>
          </a:xfrm>
          <a:prstGeom prst="rect">
            <a:avLst/>
          </a:prstGeom>
          <a:noFill/>
        </p:spPr>
        <p:txBody>
          <a:bodyPr wrap="square">
            <a:spAutoFit/>
          </a:bodyPr>
          <a:lstStyle/>
          <a:p>
            <a:pPr>
              <a:lnSpc>
                <a:spcPct val="150000"/>
              </a:lnSpc>
            </a:pPr>
            <a:r>
              <a:rPr lang="zh-CN" altLang="en-US"/>
              <a:t>则</a:t>
            </a:r>
            <a:endParaRPr lang="en-US" altLang="zh-CN"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75B682F-56FE-00A7-B850-C4F8FBCCE130}"/>
                  </a:ext>
                </a:extLst>
              </p:cNvPr>
              <p:cNvSpPr txBox="1"/>
              <p:nvPr/>
            </p:nvSpPr>
            <p:spPr>
              <a:xfrm>
                <a:off x="2730296" y="3526144"/>
                <a:ext cx="6094770" cy="5162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zh-CN" altLang="en-US" b="0" i="1" smtClean="0">
                          <a:latin typeface="Cambria Math" panose="02040503050406030204" pitchFamily="18" charset="0"/>
                        </a:rPr>
                        <m:t>≥</m:t>
                      </m:r>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zh-CN" altLang="en-US" i="1">
                              <a:latin typeface="Cambria Math" panose="02040503050406030204" pitchFamily="18" charset="0"/>
                            </a:rPr>
                            <m:t>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m:oMathPara>
                </a14:m>
                <a:endParaRPr lang="zh-CN" altLang="en-US" dirty="0"/>
              </a:p>
            </p:txBody>
          </p:sp>
        </mc:Choice>
        <mc:Fallback xmlns="">
          <p:sp>
            <p:nvSpPr>
              <p:cNvPr id="13" name="文本框 12">
                <a:extLst>
                  <a:ext uri="{FF2B5EF4-FFF2-40B4-BE49-F238E27FC236}">
                    <a16:creationId xmlns:a16="http://schemas.microsoft.com/office/drawing/2014/main" id="{F75B682F-56FE-00A7-B850-C4F8FBCCE130}"/>
                  </a:ext>
                </a:extLst>
              </p:cNvPr>
              <p:cNvSpPr txBox="1">
                <a:spLocks noRot="1" noChangeAspect="1" noMove="1" noResize="1" noEditPoints="1" noAdjustHandles="1" noChangeArrowheads="1" noChangeShapeType="1" noTextEdit="1"/>
              </p:cNvSpPr>
              <p:nvPr/>
            </p:nvSpPr>
            <p:spPr>
              <a:xfrm>
                <a:off x="2730296" y="3526144"/>
                <a:ext cx="6094770" cy="516295"/>
              </a:xfrm>
              <a:prstGeom prst="rect">
                <a:avLst/>
              </a:prstGeom>
              <a:blipFill>
                <a:blip r:embed="rId4"/>
                <a:stretch>
                  <a:fillRect/>
                </a:stretch>
              </a:blipFill>
            </p:spPr>
            <p:txBody>
              <a:bodyPr/>
              <a:lstStyle/>
              <a:p>
                <a:r>
                  <a:rPr lang="zh-CN" altLang="en-US">
                    <a:noFill/>
                  </a:rPr>
                  <a:t> </a:t>
                </a:r>
              </a:p>
            </p:txBody>
          </p:sp>
        </mc:Fallback>
      </mc:AlternateContent>
      <p:sp>
        <p:nvSpPr>
          <p:cNvPr id="14" name="标注: 弯曲线形 13">
            <a:extLst>
              <a:ext uri="{FF2B5EF4-FFF2-40B4-BE49-F238E27FC236}">
                <a16:creationId xmlns:a16="http://schemas.microsoft.com/office/drawing/2014/main" id="{AC358818-9E37-BFFB-2896-5EFABBFA74A3}"/>
              </a:ext>
            </a:extLst>
          </p:cNvPr>
          <p:cNvSpPr/>
          <p:nvPr/>
        </p:nvSpPr>
        <p:spPr>
          <a:xfrm>
            <a:off x="7650535" y="4073397"/>
            <a:ext cx="1958040" cy="593730"/>
          </a:xfrm>
          <a:prstGeom prst="borderCallout2">
            <a:avLst>
              <a:gd name="adj1" fmla="val 18750"/>
              <a:gd name="adj2" fmla="val -8333"/>
              <a:gd name="adj3" fmla="val 18750"/>
              <a:gd name="adj4" fmla="val -16667"/>
              <a:gd name="adj5" fmla="val -5653"/>
              <a:gd name="adj6" fmla="val -40825"/>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330F779-D717-9D5A-C508-E631DA88E28E}"/>
                  </a:ext>
                </a:extLst>
              </p:cNvPr>
              <p:cNvSpPr txBox="1"/>
              <p:nvPr/>
            </p:nvSpPr>
            <p:spPr>
              <a:xfrm>
                <a:off x="7650534" y="4068478"/>
                <a:ext cx="2604383" cy="450636"/>
              </a:xfrm>
              <a:prstGeom prst="rect">
                <a:avLst/>
              </a:prstGeom>
              <a:noFill/>
            </p:spPr>
            <p:txBody>
              <a:bodyPr wrap="square" rtlCol="0">
                <a:spAutoFit/>
              </a:bodyPr>
              <a:lstStyle/>
              <a:p>
                <a:pPr>
                  <a:lnSpc>
                    <a:spcPct val="130000"/>
                  </a:lnSpc>
                </a:pPr>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zh-CN" altLang="en-US" sz="2000" b="0" i="1" smtClean="0">
                            <a:latin typeface="Cambria Math" panose="02040503050406030204" pitchFamily="18" charset="0"/>
                          </a:rPr>
                          <m:t>𝜃</m:t>
                        </m:r>
                      </m:e>
                    </m:d>
                    <m:r>
                      <a:rPr lang="zh-CN" altLang="en-US" sz="2000" i="1">
                        <a:latin typeface="Cambria Math" panose="02040503050406030204" pitchFamily="18" charset="0"/>
                      </a:rPr>
                      <m:t>的</m:t>
                    </m:r>
                  </m:oMath>
                </a14:m>
                <a:r>
                  <a:rPr lang="zh-CN" altLang="en-US" sz="2000" dirty="0"/>
                  <a:t>一个下界</a:t>
                </a:r>
              </a:p>
            </p:txBody>
          </p:sp>
        </mc:Choice>
        <mc:Fallback xmlns="">
          <p:sp>
            <p:nvSpPr>
              <p:cNvPr id="15" name="文本框 14">
                <a:extLst>
                  <a:ext uri="{FF2B5EF4-FFF2-40B4-BE49-F238E27FC236}">
                    <a16:creationId xmlns:a16="http://schemas.microsoft.com/office/drawing/2014/main" id="{A330F779-D717-9D5A-C508-E631DA88E28E}"/>
                  </a:ext>
                </a:extLst>
              </p:cNvPr>
              <p:cNvSpPr txBox="1">
                <a:spLocks noRot="1" noChangeAspect="1" noMove="1" noResize="1" noEditPoints="1" noAdjustHandles="1" noChangeArrowheads="1" noChangeShapeType="1" noTextEdit="1"/>
              </p:cNvSpPr>
              <p:nvPr/>
            </p:nvSpPr>
            <p:spPr>
              <a:xfrm>
                <a:off x="7650534" y="4068478"/>
                <a:ext cx="2604383" cy="450636"/>
              </a:xfrm>
              <a:prstGeom prst="rect">
                <a:avLst/>
              </a:prstGeom>
              <a:blipFill>
                <a:blip r:embed="rId5"/>
                <a:stretch>
                  <a:fillRect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6C9822F-B561-0660-DD2D-901CBB9177EB}"/>
                  </a:ext>
                </a:extLst>
              </p:cNvPr>
              <p:cNvSpPr txBox="1"/>
              <p:nvPr/>
            </p:nvSpPr>
            <p:spPr>
              <a:xfrm>
                <a:off x="2854821" y="4935316"/>
                <a:ext cx="6097904" cy="5162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Hans" sz="2400" i="1" smtClean="0">
                          <a:latin typeface="Cambria Math" panose="02040503050406030204" pitchFamily="18" charset="0"/>
                        </a:rPr>
                        <m:t>𝐿</m:t>
                      </m:r>
                      <m:d>
                        <m:dPr>
                          <m:ctrlPr>
                            <a:rPr kumimoji="1" lang="en-US" altLang="zh-Hans" sz="2400" i="1">
                              <a:latin typeface="Cambria Math" panose="02040503050406030204" pitchFamily="18" charset="0"/>
                            </a:rPr>
                          </m:ctrlPr>
                        </m:dPr>
                        <m:e>
                          <m:sSup>
                            <m:sSupPr>
                              <m:ctrlPr>
                                <a:rPr kumimoji="1" lang="en-US" altLang="zh-Hans" sz="2400" i="1">
                                  <a:latin typeface="Cambria Math" panose="02040503050406030204" pitchFamily="18" charset="0"/>
                                  <a:ea typeface="Cambria Math" panose="02040503050406030204" pitchFamily="18" charset="0"/>
                                </a:rPr>
                              </m:ctrlPr>
                            </m:sSupPr>
                            <m:e>
                              <m:r>
                                <a:rPr kumimoji="1" lang="en-US" altLang="zh-Hans" sz="2400" i="1">
                                  <a:latin typeface="Cambria Math" panose="02040503050406030204" pitchFamily="18" charset="0"/>
                                  <a:ea typeface="Cambria Math" panose="02040503050406030204" pitchFamily="18" charset="0"/>
                                </a:rPr>
                                <m:t>𝜃</m:t>
                              </m:r>
                            </m:e>
                            <m:sup>
                              <m:d>
                                <m:dPr>
                                  <m:ctrlPr>
                                    <a:rPr kumimoji="1" lang="en-US" altLang="zh-Hans" sz="2400" i="1">
                                      <a:latin typeface="Cambria Math" panose="02040503050406030204" pitchFamily="18" charset="0"/>
                                      <a:ea typeface="Cambria Math" panose="02040503050406030204" pitchFamily="18" charset="0"/>
                                    </a:rPr>
                                  </m:ctrlPr>
                                </m:dPr>
                                <m:e>
                                  <m:r>
                                    <a:rPr kumimoji="1" lang="en-US" altLang="zh-Hans" sz="2400" i="1">
                                      <a:latin typeface="Cambria Math" panose="02040503050406030204" pitchFamily="18" charset="0"/>
                                      <a:ea typeface="Cambria Math" panose="02040503050406030204" pitchFamily="18" charset="0"/>
                                    </a:rPr>
                                    <m:t>𝑖</m:t>
                                  </m:r>
                                </m:e>
                              </m:d>
                            </m:sup>
                          </m:sSup>
                        </m:e>
                      </m:d>
                      <m:r>
                        <a:rPr kumimoji="1" lang="en-US" altLang="zh-Hans" sz="2400" b="0" i="1" smtClean="0">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rPr>
                        <m:t>𝐵</m:t>
                      </m:r>
                      <m:d>
                        <m:dPr>
                          <m:ctrlPr>
                            <a:rPr kumimoji="1" lang="en-US" altLang="zh-Hans" sz="2400" i="1">
                              <a:latin typeface="Cambria Math" panose="02040503050406030204" pitchFamily="18" charset="0"/>
                            </a:rPr>
                          </m:ctrlPr>
                        </m:dPr>
                        <m:e>
                          <m:sSup>
                            <m:sSupPr>
                              <m:ctrlPr>
                                <a:rPr kumimoji="1" lang="en-US" altLang="zh-Hans" sz="2400" i="1">
                                  <a:latin typeface="Cambria Math" panose="02040503050406030204" pitchFamily="18" charset="0"/>
                                  <a:ea typeface="Cambria Math" panose="02040503050406030204" pitchFamily="18" charset="0"/>
                                </a:rPr>
                              </m:ctrlPr>
                            </m:sSupPr>
                            <m:e>
                              <m:r>
                                <a:rPr kumimoji="1" lang="en-US" altLang="zh-Hans" sz="2400" i="1">
                                  <a:latin typeface="Cambria Math" panose="02040503050406030204" pitchFamily="18" charset="0"/>
                                  <a:ea typeface="Cambria Math" panose="02040503050406030204" pitchFamily="18" charset="0"/>
                                </a:rPr>
                                <m:t>𝜃</m:t>
                              </m:r>
                            </m:e>
                            <m:sup>
                              <m:d>
                                <m:dPr>
                                  <m:ctrlPr>
                                    <a:rPr kumimoji="1" lang="en-US" altLang="zh-Hans" sz="2400" i="1">
                                      <a:latin typeface="Cambria Math" panose="02040503050406030204" pitchFamily="18" charset="0"/>
                                      <a:ea typeface="Cambria Math" panose="02040503050406030204" pitchFamily="18" charset="0"/>
                                    </a:rPr>
                                  </m:ctrlPr>
                                </m:dPr>
                                <m:e>
                                  <m:r>
                                    <a:rPr kumimoji="1" lang="en-US" altLang="zh-Hans" sz="2400" i="1">
                                      <a:latin typeface="Cambria Math" panose="02040503050406030204" pitchFamily="18" charset="0"/>
                                      <a:ea typeface="Cambria Math" panose="02040503050406030204" pitchFamily="18" charset="0"/>
                                    </a:rPr>
                                    <m:t>𝑖</m:t>
                                  </m:r>
                                </m:e>
                              </m:d>
                            </m:sup>
                          </m:sSup>
                          <m:r>
                            <a:rPr kumimoji="1" lang="en-US" altLang="zh-Hans" sz="2400" i="1">
                              <a:latin typeface="Cambria Math" panose="02040503050406030204" pitchFamily="18" charset="0"/>
                              <a:ea typeface="Cambria Math" panose="02040503050406030204" pitchFamily="18" charset="0"/>
                            </a:rPr>
                            <m:t>,</m:t>
                          </m:r>
                          <m:sSup>
                            <m:sSupPr>
                              <m:ctrlPr>
                                <a:rPr kumimoji="1" lang="en-US" altLang="zh-Hans" sz="2400" i="1">
                                  <a:latin typeface="Cambria Math" panose="02040503050406030204" pitchFamily="18" charset="0"/>
                                  <a:ea typeface="Cambria Math" panose="02040503050406030204" pitchFamily="18" charset="0"/>
                                </a:rPr>
                              </m:ctrlPr>
                            </m:sSupPr>
                            <m:e>
                              <m:r>
                                <a:rPr kumimoji="1" lang="en-US" altLang="zh-Hans" sz="2400" i="1">
                                  <a:latin typeface="Cambria Math" panose="02040503050406030204" pitchFamily="18" charset="0"/>
                                  <a:ea typeface="Cambria Math" panose="02040503050406030204" pitchFamily="18" charset="0"/>
                                </a:rPr>
                                <m:t>𝜃</m:t>
                              </m:r>
                            </m:e>
                            <m:sup>
                              <m:d>
                                <m:dPr>
                                  <m:ctrlPr>
                                    <a:rPr kumimoji="1" lang="en-US" altLang="zh-Hans" sz="2400" i="1">
                                      <a:latin typeface="Cambria Math" panose="02040503050406030204" pitchFamily="18" charset="0"/>
                                      <a:ea typeface="Cambria Math" panose="02040503050406030204" pitchFamily="18" charset="0"/>
                                    </a:rPr>
                                  </m:ctrlPr>
                                </m:dPr>
                                <m:e>
                                  <m:r>
                                    <a:rPr kumimoji="1" lang="en-US" altLang="zh-Hans" sz="2400" i="1">
                                      <a:latin typeface="Cambria Math" panose="02040503050406030204" pitchFamily="18" charset="0"/>
                                      <a:ea typeface="Cambria Math" panose="02040503050406030204" pitchFamily="18" charset="0"/>
                                    </a:rPr>
                                    <m:t>𝑖</m:t>
                                  </m:r>
                                </m:e>
                              </m:d>
                            </m:sup>
                          </m:sSup>
                        </m:e>
                      </m:d>
                    </m:oMath>
                  </m:oMathPara>
                </a14:m>
                <a:endParaRPr lang="zh-CN" altLang="en-US" dirty="0"/>
              </a:p>
            </p:txBody>
          </p:sp>
        </mc:Choice>
        <mc:Fallback xmlns="">
          <p:sp>
            <p:nvSpPr>
              <p:cNvPr id="4" name="文本框 3">
                <a:extLst>
                  <a:ext uri="{FF2B5EF4-FFF2-40B4-BE49-F238E27FC236}">
                    <a16:creationId xmlns:a16="http://schemas.microsoft.com/office/drawing/2014/main" id="{06C9822F-B561-0660-DD2D-901CBB9177EB}"/>
                  </a:ext>
                </a:extLst>
              </p:cNvPr>
              <p:cNvSpPr txBox="1">
                <a:spLocks noRot="1" noChangeAspect="1" noMove="1" noResize="1" noEditPoints="1" noAdjustHandles="1" noChangeArrowheads="1" noChangeShapeType="1" noTextEdit="1"/>
              </p:cNvSpPr>
              <p:nvPr/>
            </p:nvSpPr>
            <p:spPr>
              <a:xfrm>
                <a:off x="2854821" y="4935316"/>
                <a:ext cx="6097904" cy="51629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1243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1303242"/>
              </a:xfrm>
              <a:prstGeom prst="rect">
                <a:avLst/>
              </a:prstGeom>
              <a:noFill/>
            </p:spPr>
            <p:txBody>
              <a:bodyPr wrap="square">
                <a:spAutoFit/>
              </a:bodyPr>
              <a:lstStyle/>
              <a:p>
                <a:pPr>
                  <a:lnSpc>
                    <a:spcPct val="150000"/>
                  </a:lnSpc>
                </a:pPr>
                <a:r>
                  <a:rPr lang="zh-CN" altLang="en-US" dirty="0"/>
                  <a:t>因此，任何可以使</a:t>
                </a:r>
                <a14:m>
                  <m:oMath xmlns:m="http://schemas.openxmlformats.org/officeDocument/2006/math">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增大的</a:t>
                </a:r>
                <a14:m>
                  <m:oMath xmlns:m="http://schemas.openxmlformats.org/officeDocument/2006/math">
                    <m:r>
                      <a:rPr lang="zh-CN" altLang="en-US" i="1">
                        <a:latin typeface="Cambria Math" panose="02040503050406030204" pitchFamily="18" charset="0"/>
                      </a:rPr>
                      <m:t>𝜃</m:t>
                    </m:r>
                  </m:oMath>
                </a14:m>
                <a:r>
                  <a:rPr lang="zh-CN" altLang="en-US" dirty="0"/>
                  <a:t>也可以使</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oMath>
                </a14:m>
                <a:r>
                  <a:rPr lang="zh-CN" altLang="en-US" dirty="0"/>
                  <a:t>增大。为了使</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r>
                      <a:rPr lang="zh-CN" altLang="en-US" i="1">
                        <a:latin typeface="Cambria Math" panose="02040503050406030204" pitchFamily="18" charset="0"/>
                      </a:rPr>
                      <m:t>有尽可能</m:t>
                    </m:r>
                  </m:oMath>
                </a14:m>
                <a:r>
                  <a:rPr lang="zh-CN" altLang="en-US" dirty="0"/>
                  <a:t>大的增长，选择</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oMath>
                </a14:m>
                <a:r>
                  <a:rPr lang="zh-CN" altLang="en-US" dirty="0"/>
                  <a:t>使</a:t>
                </a:r>
                <a14:m>
                  <m:oMath xmlns:m="http://schemas.openxmlformats.org/officeDocument/2006/math">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zh-CN" altLang="en-US" i="1">
                            <a:latin typeface="Cambria Math" panose="02040503050406030204" pitchFamily="18" charset="0"/>
                          </a:rPr>
                          <m:t>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zh-CN" altLang="en-US" dirty="0"/>
                  <a:t>达到极大，即</a:t>
                </a:r>
                <a:endParaRPr lang="en-US" altLang="zh-CN" dirty="0"/>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1303242"/>
              </a:xfrm>
              <a:prstGeom prst="rect">
                <a:avLst/>
              </a:prstGeom>
              <a:blipFill>
                <a:blip r:embed="rId3"/>
                <a:stretch>
                  <a:fillRect l="-803" r="-482" b="-7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D0E1ED0-538D-55EF-0D69-892A058229DC}"/>
                  </a:ext>
                </a:extLst>
              </p:cNvPr>
              <p:cNvSpPr txBox="1"/>
              <p:nvPr/>
            </p:nvSpPr>
            <p:spPr>
              <a:xfrm>
                <a:off x="2597560" y="2452300"/>
                <a:ext cx="6094770" cy="6803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argmax</m:t>
                              </m:r>
                            </m:e>
                            <m:lim>
                              <m:r>
                                <a:rPr lang="zh-CN" altLang="en-US" b="0" i="1" smtClean="0">
                                  <a:latin typeface="Cambria Math" panose="02040503050406030204" pitchFamily="18" charset="0"/>
                                </a:rPr>
                                <m:t>𝜃</m:t>
                              </m:r>
                            </m:lim>
                          </m:limLow>
                        </m:fName>
                        <m:e>
                          <m:r>
                            <a:rPr lang="en-US" altLang="zh-CN" b="0" i="1" smtClean="0">
                              <a:latin typeface="Cambria Math" panose="02040503050406030204" pitchFamily="18" charset="0"/>
                            </a:rPr>
                            <m:t>𝐵</m:t>
                          </m:r>
                          <m:d>
                            <m:dPr>
                              <m:ctrlPr>
                                <a:rPr lang="en-US" altLang="zh-CN" i="1">
                                  <a:latin typeface="Cambria Math" panose="02040503050406030204" pitchFamily="18" charset="0"/>
                                </a:rPr>
                              </m:ctrlPr>
                            </m:dPr>
                            <m:e>
                              <m:r>
                                <a:rPr lang="zh-CN" altLang="en-US" i="1">
                                  <a:latin typeface="Cambria Math" panose="02040503050406030204" pitchFamily="18" charset="0"/>
                                </a:rPr>
                                <m:t>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func>
                    </m:oMath>
                  </m:oMathPara>
                </a14:m>
                <a:endParaRPr lang="zh-CN" altLang="en-US" dirty="0"/>
              </a:p>
            </p:txBody>
          </p:sp>
        </mc:Choice>
        <mc:Fallback xmlns="">
          <p:sp>
            <p:nvSpPr>
              <p:cNvPr id="6" name="文本框 5">
                <a:extLst>
                  <a:ext uri="{FF2B5EF4-FFF2-40B4-BE49-F238E27FC236}">
                    <a16:creationId xmlns:a16="http://schemas.microsoft.com/office/drawing/2014/main" id="{6D0E1ED0-538D-55EF-0D69-892A058229DC}"/>
                  </a:ext>
                </a:extLst>
              </p:cNvPr>
              <p:cNvSpPr txBox="1">
                <a:spLocks noRot="1" noChangeAspect="1" noMove="1" noResize="1" noEditPoints="1" noAdjustHandles="1" noChangeArrowheads="1" noChangeShapeType="1" noTextEdit="1"/>
              </p:cNvSpPr>
              <p:nvPr/>
            </p:nvSpPr>
            <p:spPr>
              <a:xfrm>
                <a:off x="2597560" y="2452300"/>
                <a:ext cx="6094770" cy="6803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5E7721-8F4E-DD33-DFA4-27538C3C7D86}"/>
                  </a:ext>
                </a:extLst>
              </p:cNvPr>
              <p:cNvSpPr txBox="1"/>
              <p:nvPr/>
            </p:nvSpPr>
            <p:spPr>
              <a:xfrm>
                <a:off x="360929" y="3018314"/>
                <a:ext cx="11523662" cy="608308"/>
              </a:xfrm>
              <a:prstGeom prst="rect">
                <a:avLst/>
              </a:prstGeom>
              <a:noFill/>
            </p:spPr>
            <p:txBody>
              <a:bodyPr wrap="square">
                <a:spAutoFit/>
              </a:bodyPr>
              <a:lstStyle/>
              <a:p>
                <a:pPr>
                  <a:lnSpc>
                    <a:spcPct val="150000"/>
                  </a:lnSpc>
                </a:pPr>
                <a:r>
                  <a:rPr kumimoji="1" lang="zh-CN" altLang="en-US" sz="2400" dirty="0">
                    <a:latin typeface="+mj-ea"/>
                    <a:ea typeface="+mj-ea"/>
                  </a:rPr>
                  <a:t>现求</a:t>
                </a:r>
                <a14:m>
                  <m:oMath xmlns:m="http://schemas.openxmlformats.org/officeDocument/2006/math">
                    <m:sSup>
                      <m:sSupPr>
                        <m:ctrlPr>
                          <a:rPr kumimoji="1" lang="en-US" altLang="zh-Hans" sz="2400" i="1">
                            <a:latin typeface="Cambria Math" panose="02040503050406030204" pitchFamily="18" charset="0"/>
                            <a:ea typeface="+mj-ea"/>
                          </a:rPr>
                        </m:ctrlPr>
                      </m:sSupPr>
                      <m:e>
                        <m:r>
                          <a:rPr kumimoji="1" lang="en-US" altLang="zh-Hans" sz="2400" i="1">
                            <a:latin typeface="Cambria Math" panose="02040503050406030204" pitchFamily="18" charset="0"/>
                            <a:ea typeface="+mj-ea"/>
                          </a:rPr>
                          <m:t>𝜃</m:t>
                        </m:r>
                      </m:e>
                      <m:sup>
                        <m:d>
                          <m:dPr>
                            <m:ctrlPr>
                              <a:rPr kumimoji="1" lang="en-US" altLang="zh-Hans" sz="2400" i="1">
                                <a:latin typeface="Cambria Math" panose="02040503050406030204" pitchFamily="18" charset="0"/>
                                <a:ea typeface="+mj-ea"/>
                              </a:rPr>
                            </m:ctrlPr>
                          </m:dPr>
                          <m:e>
                            <m:r>
                              <a:rPr kumimoji="1" lang="en-US" altLang="zh-Hans" sz="2400" i="1">
                                <a:latin typeface="Cambria Math" panose="02040503050406030204" pitchFamily="18" charset="0"/>
                                <a:ea typeface="+mj-ea"/>
                              </a:rPr>
                              <m:t>𝑖</m:t>
                            </m:r>
                            <m:r>
                              <a:rPr kumimoji="1" lang="en-US" altLang="zh-Hans" sz="2400" i="1">
                                <a:latin typeface="Cambria Math" panose="02040503050406030204" pitchFamily="18" charset="0"/>
                                <a:ea typeface="+mj-ea"/>
                              </a:rPr>
                              <m:t>+1</m:t>
                            </m:r>
                          </m:e>
                        </m:d>
                      </m:sup>
                    </m:sSup>
                  </m:oMath>
                </a14:m>
                <a:r>
                  <a:rPr kumimoji="1" lang="zh-Hans" altLang="en-US" sz="2400" dirty="0">
                    <a:latin typeface="+mj-ea"/>
                    <a:ea typeface="+mj-ea"/>
                  </a:rPr>
                  <a:t>的表达式。省去对</a:t>
                </a:r>
                <a14:m>
                  <m:oMath xmlns:m="http://schemas.openxmlformats.org/officeDocument/2006/math">
                    <m:r>
                      <a:rPr kumimoji="1" lang="en-US" altLang="zh-Hans" sz="2400" i="1">
                        <a:latin typeface="Cambria Math" panose="02040503050406030204" pitchFamily="18" charset="0"/>
                        <a:ea typeface="+mj-ea"/>
                      </a:rPr>
                      <m:t>𝜃</m:t>
                    </m:r>
                  </m:oMath>
                </a14:m>
                <a:r>
                  <a:rPr kumimoji="1" lang="zh-Hans" altLang="en-US" sz="2400" dirty="0">
                    <a:latin typeface="+mj-ea"/>
                    <a:ea typeface="+mj-ea"/>
                  </a:rPr>
                  <a:t>的极大化而言是常数的项：</a:t>
                </a:r>
                <a:endParaRPr kumimoji="1" lang="en-US" altLang="zh-Hans" sz="2400" dirty="0">
                  <a:latin typeface="+mj-ea"/>
                  <a:ea typeface="+mj-ea"/>
                </a:endParaRPr>
              </a:p>
            </p:txBody>
          </p:sp>
        </mc:Choice>
        <mc:Fallback xmlns="">
          <p:sp>
            <p:nvSpPr>
              <p:cNvPr id="8" name="文本框 7">
                <a:extLst>
                  <a:ext uri="{FF2B5EF4-FFF2-40B4-BE49-F238E27FC236}">
                    <a16:creationId xmlns:a16="http://schemas.microsoft.com/office/drawing/2014/main" id="{145E7721-8F4E-DD33-DFA4-27538C3C7D86}"/>
                  </a:ext>
                </a:extLst>
              </p:cNvPr>
              <p:cNvSpPr txBox="1">
                <a:spLocks noRot="1" noChangeAspect="1" noMove="1" noResize="1" noEditPoints="1" noAdjustHandles="1" noChangeArrowheads="1" noChangeShapeType="1" noTextEdit="1"/>
              </p:cNvSpPr>
              <p:nvPr/>
            </p:nvSpPr>
            <p:spPr>
              <a:xfrm>
                <a:off x="360929" y="3018314"/>
                <a:ext cx="11523662" cy="608308"/>
              </a:xfrm>
              <a:prstGeom prst="rect">
                <a:avLst/>
              </a:prstGeom>
              <a:blipFill>
                <a:blip r:embed="rId5"/>
                <a:stretch>
                  <a:fillRect l="-793" b="-2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BEA5A69-6850-37DF-DE44-10C95BC565AE}"/>
                  </a:ext>
                </a:extLst>
              </p:cNvPr>
              <p:cNvSpPr txBox="1"/>
              <p:nvPr/>
            </p:nvSpPr>
            <p:spPr>
              <a:xfrm>
                <a:off x="2728529" y="4469375"/>
                <a:ext cx="5822748"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Hans" sz="2000" i="1" smtClean="0">
                          <a:latin typeface="Cambria Math" panose="02040503050406030204" pitchFamily="18" charset="0"/>
                        </a:rPr>
                        <m:t>=</m:t>
                      </m:r>
                      <m:func>
                        <m:funcPr>
                          <m:ctrlPr>
                            <a:rPr kumimoji="1" lang="en-US" altLang="zh-Hans" sz="2000" i="1">
                              <a:latin typeface="Cambria Math" panose="02040503050406030204" pitchFamily="18" charset="0"/>
                              <a:ea typeface="Cambria Math" panose="02040503050406030204" pitchFamily="18" charset="0"/>
                            </a:rPr>
                          </m:ctrlPr>
                        </m:funcPr>
                        <m:fName>
                          <m:r>
                            <m:rPr>
                              <m:sty m:val="p"/>
                            </m:rPr>
                            <a:rPr kumimoji="1" lang="en-US" altLang="zh-Hans" sz="2000">
                              <a:latin typeface="Cambria Math" panose="02040503050406030204" pitchFamily="18" charset="0"/>
                              <a:ea typeface="Cambria Math" panose="02040503050406030204" pitchFamily="18" charset="0"/>
                            </a:rPr>
                            <m:t>arg</m:t>
                          </m:r>
                        </m:fName>
                        <m:e>
                          <m:func>
                            <m:funcPr>
                              <m:ctrlPr>
                                <a:rPr kumimoji="1" lang="en-US" altLang="zh-Hans" sz="2000" i="1">
                                  <a:latin typeface="Cambria Math" panose="02040503050406030204" pitchFamily="18" charset="0"/>
                                  <a:ea typeface="Cambria Math" panose="02040503050406030204" pitchFamily="18" charset="0"/>
                                </a:rPr>
                              </m:ctrlPr>
                            </m:funcPr>
                            <m:fName>
                              <m:limLow>
                                <m:limLowPr>
                                  <m:ctrlPr>
                                    <a:rPr kumimoji="1" lang="en-US" altLang="zh-Hans" sz="2000" i="1">
                                      <a:latin typeface="Cambria Math" panose="02040503050406030204" pitchFamily="18" charset="0"/>
                                      <a:ea typeface="Cambria Math" panose="02040503050406030204" pitchFamily="18" charset="0"/>
                                    </a:rPr>
                                  </m:ctrlPr>
                                </m:limLowPr>
                                <m:e>
                                  <m:r>
                                    <m:rPr>
                                      <m:sty m:val="p"/>
                                    </m:rPr>
                                    <a:rPr kumimoji="1" lang="en-US" altLang="zh-Hans" sz="2000">
                                      <a:latin typeface="Cambria Math" panose="02040503050406030204" pitchFamily="18" charset="0"/>
                                      <a:ea typeface="Cambria Math" panose="02040503050406030204" pitchFamily="18" charset="0"/>
                                    </a:rPr>
                                    <m:t>max</m:t>
                                  </m:r>
                                </m:e>
                                <m:lim>
                                  <m:r>
                                    <a:rPr kumimoji="1" lang="en-US" altLang="zh-Hans" sz="2000" i="1">
                                      <a:latin typeface="Cambria Math" panose="02040503050406030204" pitchFamily="18" charset="0"/>
                                      <a:ea typeface="Cambria Math" panose="02040503050406030204" pitchFamily="18" charset="0"/>
                                    </a:rPr>
                                    <m:t>𝜃</m:t>
                                  </m:r>
                                </m:lim>
                              </m:limLow>
                            </m:fName>
                            <m:e>
                              <m:d>
                                <m:dPr>
                                  <m:ctrlPr>
                                    <a:rPr kumimoji="1" lang="en-US" altLang="zh-Hans" sz="2000" i="1">
                                      <a:latin typeface="Cambria Math" panose="02040503050406030204" pitchFamily="18" charset="0"/>
                                      <a:ea typeface="Cambria Math" panose="02040503050406030204" pitchFamily="18" charset="0"/>
                                    </a:rPr>
                                  </m:ctrlPr>
                                </m:dPr>
                                <m:e>
                                  <m:nary>
                                    <m:naryPr>
                                      <m:chr m:val="∑"/>
                                      <m:supHide m:val="on"/>
                                      <m:ctrlPr>
                                        <a:rPr kumimoji="1" lang="en-US" altLang="zh-Hans" sz="2000" i="1">
                                          <a:latin typeface="Cambria Math" panose="02040503050406030204" pitchFamily="18" charset="0"/>
                                          <a:ea typeface="Cambria Math" panose="02040503050406030204" pitchFamily="18" charset="0"/>
                                        </a:rPr>
                                      </m:ctrlPr>
                                    </m:naryPr>
                                    <m:sub>
                                      <m:r>
                                        <m:rPr>
                                          <m:brk m:alnAt="7"/>
                                        </m:rPr>
                                        <a:rPr kumimoji="1" lang="en-US" altLang="zh-Hans" sz="2000" i="1">
                                          <a:latin typeface="Cambria Math" panose="02040503050406030204" pitchFamily="18" charset="0"/>
                                          <a:ea typeface="Cambria Math" panose="02040503050406030204" pitchFamily="18" charset="0"/>
                                        </a:rPr>
                                        <m:t>𝑍</m:t>
                                      </m:r>
                                    </m:sub>
                                    <m:sup/>
                                    <m:e>
                                      <m:r>
                                        <a:rPr kumimoji="1" lang="en-US" altLang="zh-Hans" sz="2000" i="1">
                                          <a:latin typeface="Cambria Math" panose="02040503050406030204" pitchFamily="18" charset="0"/>
                                          <a:ea typeface="Cambria Math" panose="02040503050406030204" pitchFamily="18" charset="0"/>
                                        </a:rPr>
                                        <m:t>𝑃</m:t>
                                      </m:r>
                                      <m:d>
                                        <m:dPr>
                                          <m:ctrlPr>
                                            <a:rPr kumimoji="1" lang="en-US" altLang="zh-Hans" sz="2000" i="1">
                                              <a:latin typeface="Cambria Math" panose="02040503050406030204" pitchFamily="18" charset="0"/>
                                              <a:ea typeface="Cambria Math" panose="02040503050406030204" pitchFamily="18" charset="0"/>
                                            </a:rPr>
                                          </m:ctrlPr>
                                        </m:dPr>
                                        <m:e>
                                          <m:r>
                                            <a:rPr kumimoji="1" lang="en-US" altLang="zh-Hans" sz="2000" i="1">
                                              <a:latin typeface="Cambria Math" panose="02040503050406030204" pitchFamily="18" charset="0"/>
                                              <a:ea typeface="Cambria Math" panose="02040503050406030204" pitchFamily="18" charset="0"/>
                                            </a:rPr>
                                            <m:t>𝑍</m:t>
                                          </m:r>
                                        </m:e>
                                        <m:e>
                                          <m:r>
                                            <a:rPr kumimoji="1" lang="en-US" altLang="zh-Hans" sz="2000" i="1">
                                              <a:latin typeface="Cambria Math" panose="02040503050406030204" pitchFamily="18" charset="0"/>
                                              <a:ea typeface="Cambria Math" panose="02040503050406030204" pitchFamily="18" charset="0"/>
                                            </a:rPr>
                                            <m:t>𝑌</m:t>
                                          </m:r>
                                          <m:r>
                                            <a:rPr kumimoji="1" lang="en-US" altLang="zh-Hans" sz="2000" i="1">
                                              <a:latin typeface="Cambria Math" panose="02040503050406030204" pitchFamily="18" charset="0"/>
                                              <a:ea typeface="Cambria Math" panose="02040503050406030204" pitchFamily="18" charset="0"/>
                                            </a:rPr>
                                            <m:t>,</m:t>
                                          </m:r>
                                          <m:sSup>
                                            <m:sSupPr>
                                              <m:ctrlPr>
                                                <a:rPr kumimoji="1" lang="en-US" altLang="zh-Hans" sz="2000" i="1">
                                                  <a:latin typeface="Cambria Math" panose="02040503050406030204" pitchFamily="18" charset="0"/>
                                                  <a:ea typeface="Cambria Math" panose="02040503050406030204" pitchFamily="18" charset="0"/>
                                                </a:rPr>
                                              </m:ctrlPr>
                                            </m:sSupPr>
                                            <m:e>
                                              <m:r>
                                                <a:rPr kumimoji="1" lang="en-US" altLang="zh-Hans" sz="2000" i="1">
                                                  <a:latin typeface="Cambria Math" panose="02040503050406030204" pitchFamily="18" charset="0"/>
                                                  <a:ea typeface="Cambria Math" panose="02040503050406030204" pitchFamily="18" charset="0"/>
                                                </a:rPr>
                                                <m:t>𝜃</m:t>
                                              </m:r>
                                            </m:e>
                                            <m:sup>
                                              <m:d>
                                                <m:dPr>
                                                  <m:ctrlPr>
                                                    <a:rPr kumimoji="1" lang="en-US" altLang="zh-Hans" sz="2000" i="1">
                                                      <a:latin typeface="Cambria Math" panose="02040503050406030204" pitchFamily="18" charset="0"/>
                                                      <a:ea typeface="Cambria Math" panose="02040503050406030204" pitchFamily="18" charset="0"/>
                                                    </a:rPr>
                                                  </m:ctrlPr>
                                                </m:dPr>
                                                <m:e>
                                                  <m:r>
                                                    <a:rPr kumimoji="1" lang="en-US" altLang="zh-Hans" sz="2000" i="1">
                                                      <a:latin typeface="Cambria Math" panose="02040503050406030204" pitchFamily="18" charset="0"/>
                                                      <a:ea typeface="Cambria Math" panose="02040503050406030204" pitchFamily="18" charset="0"/>
                                                    </a:rPr>
                                                    <m:t>𝑖</m:t>
                                                  </m:r>
                                                </m:e>
                                              </m:d>
                                            </m:sup>
                                          </m:sSup>
                                        </m:e>
                                      </m:d>
                                      <m:func>
                                        <m:funcPr>
                                          <m:ctrlPr>
                                            <a:rPr kumimoji="1" lang="en-US" altLang="zh-Hans" sz="2000" i="1">
                                              <a:latin typeface="Cambria Math" panose="02040503050406030204" pitchFamily="18" charset="0"/>
                                              <a:ea typeface="Cambria Math" panose="02040503050406030204" pitchFamily="18" charset="0"/>
                                            </a:rPr>
                                          </m:ctrlPr>
                                        </m:funcPr>
                                        <m:fName>
                                          <m:r>
                                            <m:rPr>
                                              <m:sty m:val="p"/>
                                            </m:rPr>
                                            <a:rPr kumimoji="1" lang="en-US" altLang="zh-Hans" sz="2000">
                                              <a:latin typeface="Cambria Math" panose="02040503050406030204" pitchFamily="18" charset="0"/>
                                              <a:ea typeface="Cambria Math" panose="02040503050406030204" pitchFamily="18" charset="0"/>
                                            </a:rPr>
                                            <m:t>log</m:t>
                                          </m:r>
                                        </m:fName>
                                        <m:e>
                                          <m:r>
                                            <a:rPr kumimoji="1" lang="en-US" altLang="zh-Hans" sz="2000" b="0" i="1" smtClean="0">
                                              <a:latin typeface="Cambria Math" panose="02040503050406030204" pitchFamily="18" charset="0"/>
                                              <a:ea typeface="Cambria Math" panose="02040503050406030204" pitchFamily="18" charset="0"/>
                                            </a:rPr>
                                            <m:t>(</m:t>
                                          </m:r>
                                          <m:r>
                                            <a:rPr kumimoji="1" lang="en-US" altLang="zh-Hans" sz="2000" i="1">
                                              <a:latin typeface="Cambria Math" panose="02040503050406030204" pitchFamily="18" charset="0"/>
                                            </a:rPr>
                                            <m:t>𝑃</m:t>
                                          </m:r>
                                          <m:d>
                                            <m:dPr>
                                              <m:ctrlPr>
                                                <a:rPr kumimoji="1" lang="en-US" altLang="zh-Hans" sz="2000" i="1">
                                                  <a:latin typeface="Cambria Math" panose="02040503050406030204" pitchFamily="18" charset="0"/>
                                                </a:rPr>
                                              </m:ctrlPr>
                                            </m:dPr>
                                            <m:e>
                                              <m:r>
                                                <a:rPr kumimoji="1" lang="en-US" altLang="zh-Hans" sz="2000" i="1">
                                                  <a:latin typeface="Cambria Math" panose="02040503050406030204" pitchFamily="18" charset="0"/>
                                                </a:rPr>
                                                <m:t>𝑌</m:t>
                                              </m:r>
                                            </m:e>
                                            <m:e>
                                              <m:r>
                                                <a:rPr kumimoji="1" lang="en-US" altLang="zh-Hans" sz="2000" i="1">
                                                  <a:latin typeface="Cambria Math" panose="02040503050406030204" pitchFamily="18" charset="0"/>
                                                </a:rPr>
                                                <m:t>𝑍</m:t>
                                              </m:r>
                                              <m:r>
                                                <a:rPr kumimoji="1" lang="en-US" altLang="zh-Hans" sz="2000" i="1">
                                                  <a:latin typeface="Cambria Math" panose="02040503050406030204" pitchFamily="18" charset="0"/>
                                                </a:rPr>
                                                <m:t>,</m:t>
                                              </m:r>
                                              <m:r>
                                                <a:rPr kumimoji="1" lang="en-US" altLang="zh-Hans" sz="2000" i="1">
                                                  <a:latin typeface="Cambria Math" panose="02040503050406030204" pitchFamily="18" charset="0"/>
                                                  <a:ea typeface="Cambria Math" panose="02040503050406030204" pitchFamily="18" charset="0"/>
                                                </a:rPr>
                                                <m:t>𝜃</m:t>
                                              </m:r>
                                            </m:e>
                                          </m:d>
                                          <m:r>
                                            <a:rPr kumimoji="1" lang="en-US" altLang="zh-Hans" sz="2000" i="1">
                                              <a:latin typeface="Cambria Math" panose="02040503050406030204" pitchFamily="18" charset="0"/>
                                            </a:rPr>
                                            <m:t>𝑃</m:t>
                                          </m:r>
                                          <m:d>
                                            <m:dPr>
                                              <m:ctrlPr>
                                                <a:rPr kumimoji="1" lang="en-US" altLang="zh-Hans" sz="2000" i="1">
                                                  <a:latin typeface="Cambria Math" panose="02040503050406030204" pitchFamily="18" charset="0"/>
                                                </a:rPr>
                                              </m:ctrlPr>
                                            </m:dPr>
                                            <m:e>
                                              <m:r>
                                                <a:rPr kumimoji="1" lang="en-US" altLang="zh-Hans" sz="2000" i="1">
                                                  <a:latin typeface="Cambria Math" panose="02040503050406030204" pitchFamily="18" charset="0"/>
                                                </a:rPr>
                                                <m:t>𝑍</m:t>
                                              </m:r>
                                            </m:e>
                                            <m:e>
                                              <m:r>
                                                <a:rPr kumimoji="1" lang="en-US" altLang="zh-Hans" sz="2000" i="1">
                                                  <a:latin typeface="Cambria Math" panose="02040503050406030204" pitchFamily="18" charset="0"/>
                                                  <a:ea typeface="Cambria Math" panose="02040503050406030204" pitchFamily="18" charset="0"/>
                                                </a:rPr>
                                                <m:t>𝜃</m:t>
                                              </m:r>
                                            </m:e>
                                          </m:d>
                                          <m:r>
                                            <a:rPr kumimoji="1" lang="en-US" altLang="zh-Hans" sz="2000" b="0" i="1" smtClean="0">
                                              <a:latin typeface="Cambria Math" panose="02040503050406030204" pitchFamily="18" charset="0"/>
                                              <a:ea typeface="Cambria Math" panose="02040503050406030204" pitchFamily="18" charset="0"/>
                                            </a:rPr>
                                            <m:t>)</m:t>
                                          </m:r>
                                        </m:e>
                                      </m:func>
                                    </m:e>
                                  </m:nary>
                                </m:e>
                              </m:d>
                            </m:e>
                          </m:func>
                        </m:e>
                      </m:func>
                    </m:oMath>
                  </m:oMathPara>
                </a14:m>
                <a:endParaRPr kumimoji="1" lang="zh-CN" altLang="en-US" sz="2000" dirty="0"/>
              </a:p>
            </p:txBody>
          </p:sp>
        </mc:Choice>
        <mc:Fallback>
          <p:sp>
            <p:nvSpPr>
              <p:cNvPr id="10" name="文本框 9">
                <a:extLst>
                  <a:ext uri="{FF2B5EF4-FFF2-40B4-BE49-F238E27FC236}">
                    <a16:creationId xmlns:a16="http://schemas.microsoft.com/office/drawing/2014/main" id="{CBEA5A69-6850-37DF-DE44-10C95BC565AE}"/>
                  </a:ext>
                </a:extLst>
              </p:cNvPr>
              <p:cNvSpPr txBox="1">
                <a:spLocks noRot="1" noChangeAspect="1" noMove="1" noResize="1" noEditPoints="1" noAdjustHandles="1" noChangeArrowheads="1" noChangeShapeType="1" noTextEdit="1"/>
              </p:cNvSpPr>
              <p:nvPr/>
            </p:nvSpPr>
            <p:spPr>
              <a:xfrm>
                <a:off x="2728529" y="4469375"/>
                <a:ext cx="5822748" cy="10831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5F30AE3E-A73B-FCC0-F457-E903332E4654}"/>
                  </a:ext>
                </a:extLst>
              </p:cNvPr>
              <p:cNvSpPr txBox="1"/>
              <p:nvPr/>
            </p:nvSpPr>
            <p:spPr>
              <a:xfrm>
                <a:off x="2728529" y="5303541"/>
                <a:ext cx="4968283"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Hans" sz="2000" i="1" smtClean="0">
                          <a:latin typeface="Cambria Math" panose="02040503050406030204" pitchFamily="18" charset="0"/>
                          <a:ea typeface="Cambria Math" panose="02040503050406030204" pitchFamily="18" charset="0"/>
                        </a:rPr>
                        <m:t>=</m:t>
                      </m:r>
                      <m:func>
                        <m:funcPr>
                          <m:ctrlPr>
                            <a:rPr kumimoji="1" lang="en-US" altLang="zh-Hans" sz="2000" i="1">
                              <a:latin typeface="Cambria Math" panose="02040503050406030204" pitchFamily="18" charset="0"/>
                              <a:ea typeface="Cambria Math" panose="02040503050406030204" pitchFamily="18" charset="0"/>
                            </a:rPr>
                          </m:ctrlPr>
                        </m:funcPr>
                        <m:fName>
                          <m:r>
                            <m:rPr>
                              <m:sty m:val="p"/>
                            </m:rPr>
                            <a:rPr kumimoji="1" lang="en-US" altLang="zh-Hans" sz="2000">
                              <a:latin typeface="Cambria Math" panose="02040503050406030204" pitchFamily="18" charset="0"/>
                              <a:ea typeface="Cambria Math" panose="02040503050406030204" pitchFamily="18" charset="0"/>
                            </a:rPr>
                            <m:t>arg</m:t>
                          </m:r>
                        </m:fName>
                        <m:e>
                          <m:func>
                            <m:funcPr>
                              <m:ctrlPr>
                                <a:rPr kumimoji="1" lang="en-US" altLang="zh-Hans" sz="2000" i="1">
                                  <a:latin typeface="Cambria Math" panose="02040503050406030204" pitchFamily="18" charset="0"/>
                                  <a:ea typeface="Cambria Math" panose="02040503050406030204" pitchFamily="18" charset="0"/>
                                </a:rPr>
                              </m:ctrlPr>
                            </m:funcPr>
                            <m:fName>
                              <m:limLow>
                                <m:limLowPr>
                                  <m:ctrlPr>
                                    <a:rPr kumimoji="1" lang="en-US" altLang="zh-Hans" sz="2000" i="1">
                                      <a:latin typeface="Cambria Math" panose="02040503050406030204" pitchFamily="18" charset="0"/>
                                      <a:ea typeface="Cambria Math" panose="02040503050406030204" pitchFamily="18" charset="0"/>
                                    </a:rPr>
                                  </m:ctrlPr>
                                </m:limLowPr>
                                <m:e>
                                  <m:r>
                                    <m:rPr>
                                      <m:sty m:val="p"/>
                                    </m:rPr>
                                    <a:rPr kumimoji="1" lang="en-US" altLang="zh-Hans" sz="2000">
                                      <a:latin typeface="Cambria Math" panose="02040503050406030204" pitchFamily="18" charset="0"/>
                                      <a:ea typeface="Cambria Math" panose="02040503050406030204" pitchFamily="18" charset="0"/>
                                    </a:rPr>
                                    <m:t>max</m:t>
                                  </m:r>
                                </m:e>
                                <m:lim>
                                  <m:r>
                                    <a:rPr kumimoji="1" lang="en-US" altLang="zh-Hans" sz="2000" i="1">
                                      <a:latin typeface="Cambria Math" panose="02040503050406030204" pitchFamily="18" charset="0"/>
                                      <a:ea typeface="Cambria Math" panose="02040503050406030204" pitchFamily="18" charset="0"/>
                                    </a:rPr>
                                    <m:t>𝜃</m:t>
                                  </m:r>
                                </m:lim>
                              </m:limLow>
                            </m:fName>
                            <m:e>
                              <m:d>
                                <m:dPr>
                                  <m:ctrlPr>
                                    <a:rPr kumimoji="1" lang="en-US" altLang="zh-Hans" sz="2000" i="1">
                                      <a:latin typeface="Cambria Math" panose="02040503050406030204" pitchFamily="18" charset="0"/>
                                      <a:ea typeface="Cambria Math" panose="02040503050406030204" pitchFamily="18" charset="0"/>
                                    </a:rPr>
                                  </m:ctrlPr>
                                </m:dPr>
                                <m:e>
                                  <m:nary>
                                    <m:naryPr>
                                      <m:chr m:val="∑"/>
                                      <m:supHide m:val="on"/>
                                      <m:ctrlPr>
                                        <a:rPr kumimoji="1" lang="en-US" altLang="zh-Hans" sz="2000" i="1">
                                          <a:latin typeface="Cambria Math" panose="02040503050406030204" pitchFamily="18" charset="0"/>
                                          <a:ea typeface="Cambria Math" panose="02040503050406030204" pitchFamily="18" charset="0"/>
                                        </a:rPr>
                                      </m:ctrlPr>
                                    </m:naryPr>
                                    <m:sub>
                                      <m:r>
                                        <m:rPr>
                                          <m:brk m:alnAt="7"/>
                                        </m:rPr>
                                        <a:rPr kumimoji="1" lang="en-US" altLang="zh-Hans" sz="2000" i="1">
                                          <a:latin typeface="Cambria Math" panose="02040503050406030204" pitchFamily="18" charset="0"/>
                                          <a:ea typeface="Cambria Math" panose="02040503050406030204" pitchFamily="18" charset="0"/>
                                        </a:rPr>
                                        <m:t>𝑍</m:t>
                                      </m:r>
                                    </m:sub>
                                    <m:sup/>
                                    <m:e>
                                      <m:r>
                                        <a:rPr kumimoji="1" lang="en-US" altLang="zh-Hans" sz="2000" i="1">
                                          <a:latin typeface="Cambria Math" panose="02040503050406030204" pitchFamily="18" charset="0"/>
                                          <a:ea typeface="Cambria Math" panose="02040503050406030204" pitchFamily="18" charset="0"/>
                                        </a:rPr>
                                        <m:t>𝑃</m:t>
                                      </m:r>
                                      <m:d>
                                        <m:dPr>
                                          <m:ctrlPr>
                                            <a:rPr kumimoji="1" lang="en-US" altLang="zh-Hans" sz="2000" i="1">
                                              <a:latin typeface="Cambria Math" panose="02040503050406030204" pitchFamily="18" charset="0"/>
                                              <a:ea typeface="Cambria Math" panose="02040503050406030204" pitchFamily="18" charset="0"/>
                                            </a:rPr>
                                          </m:ctrlPr>
                                        </m:dPr>
                                        <m:e>
                                          <m:r>
                                            <a:rPr kumimoji="1" lang="en-US" altLang="zh-Hans" sz="2000" i="1">
                                              <a:latin typeface="Cambria Math" panose="02040503050406030204" pitchFamily="18" charset="0"/>
                                              <a:ea typeface="Cambria Math" panose="02040503050406030204" pitchFamily="18" charset="0"/>
                                            </a:rPr>
                                            <m:t>𝑍</m:t>
                                          </m:r>
                                        </m:e>
                                        <m:e>
                                          <m:r>
                                            <a:rPr kumimoji="1" lang="en-US" altLang="zh-Hans" sz="2000" i="1">
                                              <a:latin typeface="Cambria Math" panose="02040503050406030204" pitchFamily="18" charset="0"/>
                                              <a:ea typeface="Cambria Math" panose="02040503050406030204" pitchFamily="18" charset="0"/>
                                            </a:rPr>
                                            <m:t>𝑌</m:t>
                                          </m:r>
                                          <m:r>
                                            <a:rPr kumimoji="1" lang="en-US" altLang="zh-Hans" sz="2000" i="1">
                                              <a:latin typeface="Cambria Math" panose="02040503050406030204" pitchFamily="18" charset="0"/>
                                              <a:ea typeface="Cambria Math" panose="02040503050406030204" pitchFamily="18" charset="0"/>
                                            </a:rPr>
                                            <m:t>,</m:t>
                                          </m:r>
                                          <m:sSup>
                                            <m:sSupPr>
                                              <m:ctrlPr>
                                                <a:rPr kumimoji="1" lang="en-US" altLang="zh-Hans" sz="2000" i="1">
                                                  <a:latin typeface="Cambria Math" panose="02040503050406030204" pitchFamily="18" charset="0"/>
                                                  <a:ea typeface="Cambria Math" panose="02040503050406030204" pitchFamily="18" charset="0"/>
                                                </a:rPr>
                                              </m:ctrlPr>
                                            </m:sSupPr>
                                            <m:e>
                                              <m:r>
                                                <a:rPr kumimoji="1" lang="en-US" altLang="zh-Hans" sz="2000" i="1">
                                                  <a:latin typeface="Cambria Math" panose="02040503050406030204" pitchFamily="18" charset="0"/>
                                                  <a:ea typeface="Cambria Math" panose="02040503050406030204" pitchFamily="18" charset="0"/>
                                                </a:rPr>
                                                <m:t>𝜃</m:t>
                                              </m:r>
                                            </m:e>
                                            <m:sup>
                                              <m:d>
                                                <m:dPr>
                                                  <m:ctrlPr>
                                                    <a:rPr kumimoji="1" lang="en-US" altLang="zh-Hans" sz="2000" i="1">
                                                      <a:latin typeface="Cambria Math" panose="02040503050406030204" pitchFamily="18" charset="0"/>
                                                      <a:ea typeface="Cambria Math" panose="02040503050406030204" pitchFamily="18" charset="0"/>
                                                    </a:rPr>
                                                  </m:ctrlPr>
                                                </m:dPr>
                                                <m:e>
                                                  <m:r>
                                                    <a:rPr kumimoji="1" lang="en-US" altLang="zh-Hans" sz="2000" i="1">
                                                      <a:latin typeface="Cambria Math" panose="02040503050406030204" pitchFamily="18" charset="0"/>
                                                      <a:ea typeface="Cambria Math" panose="02040503050406030204" pitchFamily="18" charset="0"/>
                                                    </a:rPr>
                                                    <m:t>𝑖</m:t>
                                                  </m:r>
                                                </m:e>
                                              </m:d>
                                            </m:sup>
                                          </m:sSup>
                                        </m:e>
                                      </m:d>
                                      <m:func>
                                        <m:funcPr>
                                          <m:ctrlPr>
                                            <a:rPr kumimoji="1" lang="en-US" altLang="zh-Hans" sz="2000" i="1">
                                              <a:latin typeface="Cambria Math" panose="02040503050406030204" pitchFamily="18" charset="0"/>
                                              <a:ea typeface="Cambria Math" panose="02040503050406030204" pitchFamily="18" charset="0"/>
                                            </a:rPr>
                                          </m:ctrlPr>
                                        </m:funcPr>
                                        <m:fName>
                                          <m:r>
                                            <m:rPr>
                                              <m:sty m:val="p"/>
                                            </m:rPr>
                                            <a:rPr kumimoji="1" lang="en-US" altLang="zh-Hans" sz="2000">
                                              <a:latin typeface="Cambria Math" panose="02040503050406030204" pitchFamily="18" charset="0"/>
                                              <a:ea typeface="Cambria Math" panose="02040503050406030204" pitchFamily="18" charset="0"/>
                                            </a:rPr>
                                            <m:t>log</m:t>
                                          </m:r>
                                        </m:fName>
                                        <m:e>
                                          <m:r>
                                            <a:rPr kumimoji="1" lang="en-US" altLang="zh-Hans" sz="2000" i="1">
                                              <a:latin typeface="Cambria Math" panose="02040503050406030204" pitchFamily="18" charset="0"/>
                                            </a:rPr>
                                            <m:t>𝑃</m:t>
                                          </m:r>
                                          <m:r>
                                            <a:rPr kumimoji="1" lang="en-US" altLang="zh-Hans" sz="2000" b="0" i="1" smtClean="0">
                                              <a:latin typeface="Cambria Math" panose="02040503050406030204" pitchFamily="18" charset="0"/>
                                            </a:rPr>
                                            <m:t>(</m:t>
                                          </m:r>
                                          <m:r>
                                            <a:rPr kumimoji="1" lang="en-US" altLang="zh-Hans" sz="2000" b="0" i="1" smtClean="0">
                                              <a:latin typeface="Cambria Math" panose="02040503050406030204" pitchFamily="18" charset="0"/>
                                            </a:rPr>
                                            <m:t>𝑌</m:t>
                                          </m:r>
                                          <m:r>
                                            <a:rPr kumimoji="1" lang="en-US" altLang="zh-Hans" sz="2000" b="0" i="1" smtClean="0">
                                              <a:latin typeface="Cambria Math" panose="02040503050406030204" pitchFamily="18" charset="0"/>
                                            </a:rPr>
                                            <m:t>,</m:t>
                                          </m:r>
                                          <m:r>
                                            <a:rPr kumimoji="1" lang="en-US" altLang="zh-Hans" sz="2000" b="0" i="1" smtClean="0">
                                              <a:latin typeface="Cambria Math" panose="02040503050406030204" pitchFamily="18" charset="0"/>
                                            </a:rPr>
                                            <m:t>𝑍</m:t>
                                          </m:r>
                                          <m:r>
                                            <a:rPr kumimoji="1" lang="en-US" altLang="zh-Hans" sz="2000" b="0" i="1" smtClean="0">
                                              <a:latin typeface="Cambria Math" panose="02040503050406030204" pitchFamily="18" charset="0"/>
                                            </a:rPr>
                                            <m:t>|</m:t>
                                          </m:r>
                                          <m:r>
                                            <a:rPr kumimoji="1" lang="en-US" altLang="zh-Hans" sz="2000" i="1">
                                              <a:latin typeface="Cambria Math" panose="02040503050406030204" pitchFamily="18" charset="0"/>
                                              <a:ea typeface="Cambria Math" panose="02040503050406030204" pitchFamily="18" charset="0"/>
                                            </a:rPr>
                                            <m:t>𝜃</m:t>
                                          </m:r>
                                          <m:r>
                                            <a:rPr kumimoji="1" lang="en-US" altLang="zh-Hans" sz="2000" b="0" i="1" smtClean="0">
                                              <a:latin typeface="Cambria Math" panose="02040503050406030204" pitchFamily="18" charset="0"/>
                                            </a:rPr>
                                            <m:t>)</m:t>
                                          </m:r>
                                          <m:r>
                                            <a:rPr kumimoji="1" lang="en-US" altLang="zh-Hans" sz="2000" i="1" smtClean="0">
                                              <a:latin typeface="Cambria Math" panose="02040503050406030204" pitchFamily="18" charset="0"/>
                                            </a:rPr>
                                            <m:t> </m:t>
                                          </m:r>
                                        </m:e>
                                      </m:func>
                                    </m:e>
                                  </m:nary>
                                </m:e>
                              </m:d>
                            </m:e>
                          </m:func>
                        </m:e>
                      </m:func>
                    </m:oMath>
                  </m:oMathPara>
                </a14:m>
                <a:endParaRPr kumimoji="1" lang="zh-CN" altLang="en-US" sz="2000" dirty="0"/>
              </a:p>
            </p:txBody>
          </p:sp>
        </mc:Choice>
        <mc:Fallback>
          <p:sp>
            <p:nvSpPr>
              <p:cNvPr id="11" name="文本框 10">
                <a:extLst>
                  <a:ext uri="{FF2B5EF4-FFF2-40B4-BE49-F238E27FC236}">
                    <a16:creationId xmlns:a16="http://schemas.microsoft.com/office/drawing/2014/main" id="{5F30AE3E-A73B-FCC0-F457-E903332E4654}"/>
                  </a:ext>
                </a:extLst>
              </p:cNvPr>
              <p:cNvSpPr txBox="1">
                <a:spLocks noRot="1" noChangeAspect="1" noMove="1" noResize="1" noEditPoints="1" noAdjustHandles="1" noChangeArrowheads="1" noChangeShapeType="1" noTextEdit="1"/>
              </p:cNvSpPr>
              <p:nvPr/>
            </p:nvSpPr>
            <p:spPr>
              <a:xfrm>
                <a:off x="2728529" y="5303541"/>
                <a:ext cx="4968283" cy="108318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1589C9B-9374-C8B7-BA88-87D4E74C1EEE}"/>
                  </a:ext>
                </a:extLst>
              </p:cNvPr>
              <p:cNvSpPr txBox="1"/>
              <p:nvPr/>
            </p:nvSpPr>
            <p:spPr>
              <a:xfrm>
                <a:off x="2728529" y="6334595"/>
                <a:ext cx="2476960" cy="522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Hans" sz="2000" i="1">
                          <a:latin typeface="Cambria Math" panose="02040503050406030204" pitchFamily="18" charset="0"/>
                          <a:ea typeface="Cambria Math" panose="02040503050406030204" pitchFamily="18" charset="0"/>
                        </a:rPr>
                        <m:t>=</m:t>
                      </m:r>
                      <m:func>
                        <m:funcPr>
                          <m:ctrlPr>
                            <a:rPr kumimoji="1" lang="en-US" altLang="zh-Hans" sz="2000" i="1">
                              <a:latin typeface="Cambria Math" panose="02040503050406030204" pitchFamily="18" charset="0"/>
                              <a:ea typeface="Cambria Math" panose="02040503050406030204" pitchFamily="18" charset="0"/>
                            </a:rPr>
                          </m:ctrlPr>
                        </m:funcPr>
                        <m:fName>
                          <m:r>
                            <m:rPr>
                              <m:sty m:val="p"/>
                            </m:rPr>
                            <a:rPr kumimoji="1" lang="en-US" altLang="zh-Hans" sz="2000">
                              <a:latin typeface="Cambria Math" panose="02040503050406030204" pitchFamily="18" charset="0"/>
                              <a:ea typeface="Cambria Math" panose="02040503050406030204" pitchFamily="18" charset="0"/>
                            </a:rPr>
                            <m:t>arg</m:t>
                          </m:r>
                        </m:fName>
                        <m:e>
                          <m:func>
                            <m:funcPr>
                              <m:ctrlPr>
                                <a:rPr kumimoji="1" lang="en-US" altLang="zh-Hans" sz="2000" i="1">
                                  <a:latin typeface="Cambria Math" panose="02040503050406030204" pitchFamily="18" charset="0"/>
                                  <a:ea typeface="Cambria Math" panose="02040503050406030204" pitchFamily="18" charset="0"/>
                                </a:rPr>
                              </m:ctrlPr>
                            </m:funcPr>
                            <m:fName>
                              <m:limLow>
                                <m:limLowPr>
                                  <m:ctrlPr>
                                    <a:rPr kumimoji="1" lang="en-US" altLang="zh-Hans" sz="2000" i="1">
                                      <a:latin typeface="Cambria Math" panose="02040503050406030204" pitchFamily="18" charset="0"/>
                                      <a:ea typeface="Cambria Math" panose="02040503050406030204" pitchFamily="18" charset="0"/>
                                    </a:rPr>
                                  </m:ctrlPr>
                                </m:limLowPr>
                                <m:e>
                                  <m:r>
                                    <m:rPr>
                                      <m:sty m:val="p"/>
                                    </m:rPr>
                                    <a:rPr kumimoji="1" lang="en-US" altLang="zh-Hans" sz="2000">
                                      <a:latin typeface="Cambria Math" panose="02040503050406030204" pitchFamily="18" charset="0"/>
                                      <a:ea typeface="Cambria Math" panose="02040503050406030204" pitchFamily="18" charset="0"/>
                                    </a:rPr>
                                    <m:t>max</m:t>
                                  </m:r>
                                </m:e>
                                <m:lim>
                                  <m:r>
                                    <a:rPr kumimoji="1" lang="en-US" altLang="zh-Hans" sz="2000" i="1">
                                      <a:latin typeface="Cambria Math" panose="02040503050406030204" pitchFamily="18" charset="0"/>
                                      <a:ea typeface="Cambria Math" panose="02040503050406030204" pitchFamily="18" charset="0"/>
                                    </a:rPr>
                                    <m:t>𝜃</m:t>
                                  </m:r>
                                </m:lim>
                              </m:limLow>
                            </m:fName>
                            <m:e>
                              <m:r>
                                <a:rPr kumimoji="1" lang="en-US" altLang="zh-Hans" sz="2000" i="1">
                                  <a:latin typeface="Cambria Math" panose="02040503050406030204" pitchFamily="18" charset="0"/>
                                </a:rPr>
                                <m:t>𝑄</m:t>
                              </m:r>
                              <m:d>
                                <m:dPr>
                                  <m:ctrlPr>
                                    <a:rPr kumimoji="1" lang="en-US" altLang="zh-Hans" sz="2000" i="1">
                                      <a:latin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𝜃</m:t>
                                  </m:r>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ea typeface="Cambria Math" panose="02040503050406030204" pitchFamily="18" charset="0"/>
                                        </a:rPr>
                                        <m:t>𝜃</m:t>
                                      </m:r>
                                    </m:e>
                                    <m:sup>
                                      <m:d>
                                        <m:dPr>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𝑖</m:t>
                                          </m:r>
                                        </m:e>
                                      </m:d>
                                    </m:sup>
                                  </m:sSup>
                                </m:e>
                              </m:d>
                            </m:e>
                          </m:func>
                        </m:e>
                      </m:func>
                    </m:oMath>
                  </m:oMathPara>
                </a14:m>
                <a:endParaRPr kumimoji="1" lang="zh-CN" altLang="en-US" sz="2000" dirty="0"/>
              </a:p>
            </p:txBody>
          </p:sp>
        </mc:Choice>
        <mc:Fallback xmlns="">
          <p:sp>
            <p:nvSpPr>
              <p:cNvPr id="13" name="文本框 12">
                <a:extLst>
                  <a:ext uri="{FF2B5EF4-FFF2-40B4-BE49-F238E27FC236}">
                    <a16:creationId xmlns:a16="http://schemas.microsoft.com/office/drawing/2014/main" id="{91589C9B-9374-C8B7-BA88-87D4E74C1EEE}"/>
                  </a:ext>
                </a:extLst>
              </p:cNvPr>
              <p:cNvSpPr txBox="1">
                <a:spLocks noRot="1" noChangeAspect="1" noMove="1" noResize="1" noEditPoints="1" noAdjustHandles="1" noChangeArrowheads="1" noChangeShapeType="1" noTextEdit="1"/>
              </p:cNvSpPr>
              <p:nvPr/>
            </p:nvSpPr>
            <p:spPr>
              <a:xfrm>
                <a:off x="2728529" y="6334595"/>
                <a:ext cx="2476960" cy="522964"/>
              </a:xfrm>
              <a:prstGeom prst="rect">
                <a:avLst/>
              </a:prstGeom>
              <a:blipFill>
                <a:blip r:embed="rId8"/>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71EC311-10A3-5C70-0474-8975550E0543}"/>
                  </a:ext>
                </a:extLst>
              </p:cNvPr>
              <p:cNvSpPr txBox="1"/>
              <p:nvPr/>
            </p:nvSpPr>
            <p:spPr>
              <a:xfrm>
                <a:off x="293688" y="3615786"/>
                <a:ext cx="11402900" cy="9090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Hans" sz="2000" i="1" smtClean="0">
                              <a:latin typeface="Cambria Math" panose="02040503050406030204" pitchFamily="18" charset="0"/>
                              <a:ea typeface="+mj-ea"/>
                            </a:rPr>
                          </m:ctrlPr>
                        </m:sSupPr>
                        <m:e>
                          <m:r>
                            <a:rPr kumimoji="1" lang="en-US" altLang="zh-Hans" sz="2000" i="1">
                              <a:latin typeface="Cambria Math" panose="02040503050406030204" pitchFamily="18" charset="0"/>
                              <a:ea typeface="+mj-ea"/>
                            </a:rPr>
                            <m:t>𝜃</m:t>
                          </m:r>
                        </m:e>
                        <m:sup>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𝑖</m:t>
                              </m:r>
                              <m:r>
                                <a:rPr kumimoji="1" lang="en-US" altLang="zh-Hans" sz="2000" i="1">
                                  <a:latin typeface="Cambria Math" panose="02040503050406030204" pitchFamily="18" charset="0"/>
                                  <a:ea typeface="+mj-ea"/>
                                </a:rPr>
                                <m:t>+1</m:t>
                              </m:r>
                            </m:e>
                          </m:d>
                        </m:sup>
                      </m:sSup>
                      <m:r>
                        <a:rPr kumimoji="1" lang="en-US" altLang="zh-Hans" sz="2000" b="0" i="1" smtClean="0">
                          <a:latin typeface="Cambria Math" panose="02040503050406030204" pitchFamily="18" charset="0"/>
                          <a:ea typeface="+mj-ea"/>
                        </a:rPr>
                        <m:t>=</m:t>
                      </m:r>
                      <m:func>
                        <m:funcPr>
                          <m:ctrlPr>
                            <a:rPr kumimoji="1" lang="en-US" altLang="zh-Hans" sz="2000" i="1">
                              <a:latin typeface="Cambria Math" panose="02040503050406030204" pitchFamily="18" charset="0"/>
                              <a:ea typeface="+mj-ea"/>
                            </a:rPr>
                          </m:ctrlPr>
                        </m:funcPr>
                        <m:fName>
                          <m:r>
                            <m:rPr>
                              <m:sty m:val="p"/>
                            </m:rPr>
                            <a:rPr kumimoji="1" lang="en-US" altLang="zh-Hans" sz="2000">
                              <a:latin typeface="Cambria Math" panose="02040503050406030204" pitchFamily="18" charset="0"/>
                              <a:ea typeface="+mj-ea"/>
                            </a:rPr>
                            <m:t>arg</m:t>
                          </m:r>
                        </m:fName>
                        <m:e>
                          <m:func>
                            <m:funcPr>
                              <m:ctrlPr>
                                <a:rPr kumimoji="1" lang="en-US" altLang="zh-Hans" sz="2000" i="1">
                                  <a:latin typeface="Cambria Math" panose="02040503050406030204" pitchFamily="18" charset="0"/>
                                  <a:ea typeface="+mj-ea"/>
                                </a:rPr>
                              </m:ctrlPr>
                            </m:funcPr>
                            <m:fName>
                              <m:limLow>
                                <m:limLowPr>
                                  <m:ctrlPr>
                                    <a:rPr kumimoji="1" lang="en-US" altLang="zh-Hans" sz="2000" i="1">
                                      <a:latin typeface="Cambria Math" panose="02040503050406030204" pitchFamily="18" charset="0"/>
                                      <a:ea typeface="+mj-ea"/>
                                    </a:rPr>
                                  </m:ctrlPr>
                                </m:limLowPr>
                                <m:e>
                                  <m:r>
                                    <m:rPr>
                                      <m:sty m:val="p"/>
                                    </m:rPr>
                                    <a:rPr kumimoji="1" lang="en-US" altLang="zh-Hans" sz="2000">
                                      <a:latin typeface="Cambria Math" panose="02040503050406030204" pitchFamily="18" charset="0"/>
                                      <a:ea typeface="+mj-ea"/>
                                    </a:rPr>
                                    <m:t>max</m:t>
                                  </m:r>
                                </m:e>
                                <m:lim>
                                  <m:r>
                                    <a:rPr kumimoji="1" lang="en-US" altLang="zh-Hans" sz="2000" i="1">
                                      <a:latin typeface="Cambria Math" panose="02040503050406030204" pitchFamily="18" charset="0"/>
                                      <a:ea typeface="+mj-ea"/>
                                    </a:rPr>
                                    <m:t>𝜃</m:t>
                                  </m:r>
                                </m:lim>
                              </m:limLow>
                            </m:fName>
                            <m:e>
                              <m:d>
                                <m:dPr>
                                  <m:ctrlPr>
                                    <a:rPr kumimoji="1" lang="en-US" altLang="zh-Hans" sz="2000" i="1" smtClean="0">
                                      <a:latin typeface="Cambria Math" panose="02040503050406030204" pitchFamily="18" charset="0"/>
                                      <a:ea typeface="+mj-ea"/>
                                    </a:rPr>
                                  </m:ctrlPr>
                                </m:dPr>
                                <m:e>
                                  <m:r>
                                    <a:rPr kumimoji="1" lang="en-US" altLang="zh-Hans" sz="2000" b="0" i="1" smtClean="0">
                                      <a:latin typeface="Cambria Math" panose="02040503050406030204" pitchFamily="18" charset="0"/>
                                      <a:ea typeface="+mj-ea"/>
                                    </a:rPr>
                                    <m:t>𝐿</m:t>
                                  </m:r>
                                  <m:d>
                                    <m:dPr>
                                      <m:ctrlPr>
                                        <a:rPr kumimoji="1" lang="en-US" altLang="zh-Hans" sz="2000" b="0" i="1" smtClean="0">
                                          <a:latin typeface="Cambria Math" panose="02040503050406030204" pitchFamily="18" charset="0"/>
                                          <a:ea typeface="+mj-ea"/>
                                        </a:rPr>
                                      </m:ctrlPr>
                                    </m:dPr>
                                    <m:e>
                                      <m:sSup>
                                        <m:sSupPr>
                                          <m:ctrlPr>
                                            <a:rPr kumimoji="1" lang="en-US" altLang="zh-Hans" sz="2000" i="1">
                                              <a:latin typeface="Cambria Math" panose="02040503050406030204" pitchFamily="18" charset="0"/>
                                              <a:ea typeface="+mj-ea"/>
                                            </a:rPr>
                                          </m:ctrlPr>
                                        </m:sSupPr>
                                        <m:e>
                                          <m:r>
                                            <a:rPr kumimoji="1" lang="en-US" altLang="zh-Hans" sz="2000" i="1">
                                              <a:latin typeface="Cambria Math" panose="02040503050406030204" pitchFamily="18" charset="0"/>
                                              <a:ea typeface="+mj-ea"/>
                                            </a:rPr>
                                            <m:t>𝜃</m:t>
                                          </m:r>
                                        </m:e>
                                        <m:sup>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𝑖</m:t>
                                              </m:r>
                                            </m:e>
                                          </m:d>
                                        </m:sup>
                                      </m:sSup>
                                    </m:e>
                                  </m:d>
                                  <m:r>
                                    <a:rPr kumimoji="1" lang="en-US" altLang="zh-Hans" sz="2000" b="0" i="1" smtClean="0">
                                      <a:latin typeface="Cambria Math" panose="02040503050406030204" pitchFamily="18" charset="0"/>
                                      <a:ea typeface="+mj-ea"/>
                                    </a:rPr>
                                    <m:t>+</m:t>
                                  </m:r>
                                  <m:nary>
                                    <m:naryPr>
                                      <m:chr m:val="∑"/>
                                      <m:supHide m:val="on"/>
                                      <m:ctrlPr>
                                        <a:rPr kumimoji="1" lang="en-US" altLang="zh-Hans" sz="2000" b="0" i="1" smtClean="0">
                                          <a:latin typeface="Cambria Math" panose="02040503050406030204" pitchFamily="18" charset="0"/>
                                          <a:ea typeface="+mj-ea"/>
                                        </a:rPr>
                                      </m:ctrlPr>
                                    </m:naryPr>
                                    <m:sub>
                                      <m:r>
                                        <m:rPr>
                                          <m:brk m:alnAt="7"/>
                                        </m:rPr>
                                        <a:rPr kumimoji="1" lang="en-US" altLang="zh-Hans" sz="2000" b="0" i="1" smtClean="0">
                                          <a:latin typeface="Cambria Math" panose="02040503050406030204" pitchFamily="18" charset="0"/>
                                          <a:ea typeface="+mj-ea"/>
                                        </a:rPr>
                                        <m:t>𝑍</m:t>
                                      </m:r>
                                    </m:sub>
                                    <m:sup/>
                                    <m:e>
                                      <m:r>
                                        <a:rPr kumimoji="1" lang="en-US" altLang="zh-Hans" sz="2000" b="0" i="1" smtClean="0">
                                          <a:latin typeface="Cambria Math" panose="02040503050406030204" pitchFamily="18" charset="0"/>
                                          <a:ea typeface="+mj-ea"/>
                                        </a:rPr>
                                        <m:t>𝑃</m:t>
                                      </m:r>
                                      <m:d>
                                        <m:dPr>
                                          <m:ctrlPr>
                                            <a:rPr kumimoji="1" lang="en-US" altLang="zh-Hans" sz="2000" b="0" i="1" smtClean="0">
                                              <a:latin typeface="Cambria Math" panose="02040503050406030204" pitchFamily="18" charset="0"/>
                                              <a:ea typeface="+mj-ea"/>
                                            </a:rPr>
                                          </m:ctrlPr>
                                        </m:dPr>
                                        <m:e>
                                          <m:r>
                                            <a:rPr kumimoji="1" lang="en-US" altLang="zh-Hans" sz="2000" b="0" i="1" smtClean="0">
                                              <a:latin typeface="Cambria Math" panose="02040503050406030204" pitchFamily="18" charset="0"/>
                                              <a:ea typeface="+mj-ea"/>
                                            </a:rPr>
                                            <m:t>𝑍</m:t>
                                          </m:r>
                                        </m:e>
                                        <m:e>
                                          <m:r>
                                            <a:rPr kumimoji="1" lang="en-US" altLang="zh-Hans" sz="2000" b="0" i="1" smtClean="0">
                                              <a:latin typeface="Cambria Math" panose="02040503050406030204" pitchFamily="18" charset="0"/>
                                              <a:ea typeface="+mj-ea"/>
                                            </a:rPr>
                                            <m:t>𝑌</m:t>
                                          </m:r>
                                          <m:r>
                                            <a:rPr kumimoji="1" lang="en-US" altLang="zh-Hans" sz="2000" b="0" i="1" smtClean="0">
                                              <a:latin typeface="Cambria Math" panose="02040503050406030204" pitchFamily="18" charset="0"/>
                                              <a:ea typeface="+mj-ea"/>
                                            </a:rPr>
                                            <m:t>,</m:t>
                                          </m:r>
                                          <m:sSup>
                                            <m:sSupPr>
                                              <m:ctrlPr>
                                                <a:rPr kumimoji="1" lang="en-US" altLang="zh-Hans" sz="2000" i="1">
                                                  <a:latin typeface="Cambria Math" panose="02040503050406030204" pitchFamily="18" charset="0"/>
                                                  <a:ea typeface="+mj-ea"/>
                                                </a:rPr>
                                              </m:ctrlPr>
                                            </m:sSupPr>
                                            <m:e>
                                              <m:r>
                                                <a:rPr kumimoji="1" lang="en-US" altLang="zh-Hans" sz="2000" i="1">
                                                  <a:latin typeface="Cambria Math" panose="02040503050406030204" pitchFamily="18" charset="0"/>
                                                  <a:ea typeface="+mj-ea"/>
                                                </a:rPr>
                                                <m:t>𝜃</m:t>
                                              </m:r>
                                            </m:e>
                                            <m:sup>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𝑖</m:t>
                                                  </m:r>
                                                </m:e>
                                              </m:d>
                                            </m:sup>
                                          </m:sSup>
                                        </m:e>
                                      </m:d>
                                      <m:func>
                                        <m:funcPr>
                                          <m:ctrlPr>
                                            <a:rPr kumimoji="1" lang="en-US" altLang="zh-Hans" sz="2000" b="0" i="1" smtClean="0">
                                              <a:latin typeface="Cambria Math" panose="02040503050406030204" pitchFamily="18" charset="0"/>
                                              <a:ea typeface="+mj-ea"/>
                                            </a:rPr>
                                          </m:ctrlPr>
                                        </m:funcPr>
                                        <m:fName>
                                          <m:r>
                                            <m:rPr>
                                              <m:sty m:val="p"/>
                                            </m:rPr>
                                            <a:rPr kumimoji="1" lang="en-US" altLang="zh-Hans" sz="2000" b="0" i="0" smtClean="0">
                                              <a:latin typeface="Cambria Math" panose="02040503050406030204" pitchFamily="18" charset="0"/>
                                              <a:ea typeface="+mj-ea"/>
                                            </a:rPr>
                                            <m:t>log</m:t>
                                          </m:r>
                                        </m:fName>
                                        <m:e>
                                          <m:f>
                                            <m:fPr>
                                              <m:ctrlPr>
                                                <a:rPr kumimoji="1" lang="en-US" altLang="zh-Hans" sz="2000" i="1">
                                                  <a:latin typeface="Cambria Math" panose="02040503050406030204" pitchFamily="18" charset="0"/>
                                                  <a:ea typeface="+mj-ea"/>
                                                </a:rPr>
                                              </m:ctrlPr>
                                            </m:fPr>
                                            <m:num>
                                              <m:r>
                                                <a:rPr kumimoji="1" lang="en-US" altLang="zh-Hans" sz="2000" i="1">
                                                  <a:latin typeface="Cambria Math" panose="02040503050406030204" pitchFamily="18" charset="0"/>
                                                  <a:ea typeface="+mj-ea"/>
                                                </a:rPr>
                                                <m:t>𝑃</m:t>
                                              </m:r>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𝑌</m:t>
                                                  </m:r>
                                                </m:e>
                                                <m:e>
                                                  <m:r>
                                                    <a:rPr kumimoji="1" lang="en-US" altLang="zh-Hans" sz="2000" i="1">
                                                      <a:latin typeface="Cambria Math" panose="02040503050406030204" pitchFamily="18" charset="0"/>
                                                      <a:ea typeface="+mj-ea"/>
                                                    </a:rPr>
                                                    <m:t>𝑍</m:t>
                                                  </m:r>
                                                  <m:r>
                                                    <a:rPr kumimoji="1" lang="en-US" altLang="zh-Hans" sz="2000" i="1">
                                                      <a:latin typeface="Cambria Math" panose="02040503050406030204" pitchFamily="18" charset="0"/>
                                                      <a:ea typeface="+mj-ea"/>
                                                    </a:rPr>
                                                    <m:t>,</m:t>
                                                  </m:r>
                                                  <m:r>
                                                    <a:rPr kumimoji="1" lang="en-US" altLang="zh-Hans" sz="2000" i="1">
                                                      <a:latin typeface="Cambria Math" panose="02040503050406030204" pitchFamily="18" charset="0"/>
                                                      <a:ea typeface="+mj-ea"/>
                                                    </a:rPr>
                                                    <m:t>𝜃</m:t>
                                                  </m:r>
                                                </m:e>
                                              </m:d>
                                              <m:r>
                                                <a:rPr kumimoji="1" lang="en-US" altLang="zh-Hans" sz="2000" i="1">
                                                  <a:latin typeface="Cambria Math" panose="02040503050406030204" pitchFamily="18" charset="0"/>
                                                  <a:ea typeface="+mj-ea"/>
                                                </a:rPr>
                                                <m:t>𝑃</m:t>
                                              </m:r>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𝑍</m:t>
                                                  </m:r>
                                                </m:e>
                                                <m:e>
                                                  <m:r>
                                                    <a:rPr kumimoji="1" lang="en-US" altLang="zh-Hans" sz="2000" i="1">
                                                      <a:latin typeface="Cambria Math" panose="02040503050406030204" pitchFamily="18" charset="0"/>
                                                      <a:ea typeface="+mj-ea"/>
                                                    </a:rPr>
                                                    <m:t>𝜃</m:t>
                                                  </m:r>
                                                </m:e>
                                              </m:d>
                                            </m:num>
                                            <m:den>
                                              <m:r>
                                                <a:rPr kumimoji="1" lang="en-US" altLang="zh-Hans" sz="2000" i="1">
                                                  <a:latin typeface="Cambria Math" panose="02040503050406030204" pitchFamily="18" charset="0"/>
                                                  <a:ea typeface="+mj-ea"/>
                                                </a:rPr>
                                                <m:t>𝑃</m:t>
                                              </m:r>
                                              <m:d>
                                                <m:dPr>
                                                  <m:ctrlPr>
                                                    <a:rPr kumimoji="1" lang="en-US" altLang="zh-Hans" sz="2000" i="1">
                                                      <a:latin typeface="Cambria Math" panose="02040503050406030204" pitchFamily="18" charset="0"/>
                                                      <a:ea typeface="+mj-ea"/>
                                                    </a:rPr>
                                                  </m:ctrlPr>
                                                </m:dPr>
                                                <m:e>
                                                  <m:r>
                                                    <a:rPr kumimoji="1" lang="en-US" altLang="zh-Hans" sz="2000" i="1">
                                                      <a:latin typeface="Cambria Math" panose="02040503050406030204" pitchFamily="18" charset="0"/>
                                                      <a:ea typeface="+mj-ea"/>
                                                    </a:rPr>
                                                    <m:t>𝑍</m:t>
                                                  </m:r>
                                                </m:e>
                                                <m:e>
                                                  <m:r>
                                                    <a:rPr kumimoji="1" lang="en-US" altLang="zh-Hans" sz="2000" i="1">
                                                      <a:latin typeface="Cambria Math" panose="02040503050406030204" pitchFamily="18" charset="0"/>
                                                      <a:ea typeface="+mj-ea"/>
                                                    </a:rPr>
                                                    <m:t>𝑌</m:t>
                                                  </m:r>
                                                  <m:r>
                                                    <a:rPr kumimoji="1" lang="en-US" altLang="zh-Hans" sz="2000" i="1">
                                                      <a:latin typeface="Cambria Math" panose="02040503050406030204" pitchFamily="18" charset="0"/>
                                                      <a:ea typeface="+mj-ea"/>
                                                    </a:rPr>
                                                    <m:t>,</m:t>
                                                  </m:r>
                                                  <m:sSup>
                                                    <m:sSupPr>
                                                      <m:ctrlPr>
                                                        <a:rPr kumimoji="1" lang="en-US" altLang="zh-CN" sz="2000" i="1">
                                                          <a:latin typeface="Cambria Math" panose="02040503050406030204" pitchFamily="18" charset="0"/>
                                                          <a:ea typeface="+mj-ea"/>
                                                        </a:rPr>
                                                      </m:ctrlPr>
                                                    </m:sSupPr>
                                                    <m:e>
                                                      <m:r>
                                                        <a:rPr kumimoji="1" lang="en-US" altLang="zh-CN" sz="2000" i="1">
                                                          <a:latin typeface="Cambria Math" panose="02040503050406030204" pitchFamily="18" charset="0"/>
                                                          <a:ea typeface="+mj-ea"/>
                                                        </a:rPr>
                                                        <m:t>𝜃</m:t>
                                                      </m:r>
                                                    </m:e>
                                                    <m:sup>
                                                      <m:d>
                                                        <m:dPr>
                                                          <m:ctrlPr>
                                                            <a:rPr kumimoji="1" lang="en-US" altLang="zh-CN" sz="2000" i="1">
                                                              <a:latin typeface="Cambria Math" panose="02040503050406030204" pitchFamily="18" charset="0"/>
                                                              <a:ea typeface="+mj-ea"/>
                                                            </a:rPr>
                                                          </m:ctrlPr>
                                                        </m:dPr>
                                                        <m:e>
                                                          <m:r>
                                                            <a:rPr kumimoji="1" lang="en-US" altLang="zh-CN" sz="2000" i="1">
                                                              <a:latin typeface="Cambria Math" panose="02040503050406030204" pitchFamily="18" charset="0"/>
                                                              <a:ea typeface="+mj-ea"/>
                                                            </a:rPr>
                                                            <m:t>𝑖</m:t>
                                                          </m:r>
                                                        </m:e>
                                                      </m:d>
                                                    </m:sup>
                                                  </m:sSup>
                                                </m:e>
                                              </m:d>
                                              <m:r>
                                                <a:rPr kumimoji="1" lang="en-US" altLang="zh-Hans" sz="2000" i="1">
                                                  <a:latin typeface="Cambria Math" panose="02040503050406030204" pitchFamily="18" charset="0"/>
                                                  <a:ea typeface="+mj-ea"/>
                                                </a:rPr>
                                                <m:t>𝑃</m:t>
                                              </m:r>
                                              <m:r>
                                                <a:rPr kumimoji="1" lang="en-US" altLang="zh-Hans" sz="2000" i="1">
                                                  <a:latin typeface="Cambria Math" panose="02040503050406030204" pitchFamily="18" charset="0"/>
                                                  <a:ea typeface="+mj-ea"/>
                                                </a:rPr>
                                                <m:t>(</m:t>
                                              </m:r>
                                              <m:r>
                                                <a:rPr kumimoji="1" lang="en-US" altLang="zh-Hans" sz="2000" i="1">
                                                  <a:latin typeface="Cambria Math" panose="02040503050406030204" pitchFamily="18" charset="0"/>
                                                  <a:ea typeface="+mj-ea"/>
                                                </a:rPr>
                                                <m:t>𝑌</m:t>
                                              </m:r>
                                              <m:r>
                                                <a:rPr kumimoji="1" lang="en-US" altLang="zh-Hans" sz="2000" i="1">
                                                  <a:latin typeface="Cambria Math" panose="02040503050406030204" pitchFamily="18" charset="0"/>
                                                  <a:ea typeface="+mj-ea"/>
                                                </a:rPr>
                                                <m:t>|</m:t>
                                              </m:r>
                                              <m:sSup>
                                                <m:sSupPr>
                                                  <m:ctrlPr>
                                                    <a:rPr kumimoji="1" lang="en-US" altLang="zh-CN" sz="2000" i="1">
                                                      <a:latin typeface="Cambria Math" panose="02040503050406030204" pitchFamily="18" charset="0"/>
                                                      <a:ea typeface="+mj-ea"/>
                                                    </a:rPr>
                                                  </m:ctrlPr>
                                                </m:sSupPr>
                                                <m:e>
                                                  <m:r>
                                                    <a:rPr kumimoji="1" lang="en-US" altLang="zh-CN" sz="2000" i="1">
                                                      <a:latin typeface="Cambria Math" panose="02040503050406030204" pitchFamily="18" charset="0"/>
                                                      <a:ea typeface="+mj-ea"/>
                                                    </a:rPr>
                                                    <m:t>𝜃</m:t>
                                                  </m:r>
                                                </m:e>
                                                <m:sup>
                                                  <m:d>
                                                    <m:dPr>
                                                      <m:ctrlPr>
                                                        <a:rPr kumimoji="1" lang="en-US" altLang="zh-CN" sz="2000" i="1">
                                                          <a:latin typeface="Cambria Math" panose="02040503050406030204" pitchFamily="18" charset="0"/>
                                                          <a:ea typeface="+mj-ea"/>
                                                        </a:rPr>
                                                      </m:ctrlPr>
                                                    </m:dPr>
                                                    <m:e>
                                                      <m:r>
                                                        <a:rPr kumimoji="1" lang="en-US" altLang="zh-CN" sz="2000" i="1">
                                                          <a:latin typeface="Cambria Math" panose="02040503050406030204" pitchFamily="18" charset="0"/>
                                                          <a:ea typeface="+mj-ea"/>
                                                        </a:rPr>
                                                        <m:t>𝑖</m:t>
                                                      </m:r>
                                                    </m:e>
                                                  </m:d>
                                                </m:sup>
                                              </m:sSup>
                                              <m:r>
                                                <a:rPr kumimoji="1" lang="en-US" altLang="zh-CN" sz="2000" i="1">
                                                  <a:latin typeface="Cambria Math" panose="02040503050406030204" pitchFamily="18" charset="0"/>
                                                  <a:ea typeface="+mj-ea"/>
                                                </a:rPr>
                                                <m:t>)</m:t>
                                              </m:r>
                                            </m:den>
                                          </m:f>
                                        </m:e>
                                      </m:func>
                                    </m:e>
                                  </m:nary>
                                </m:e>
                              </m:d>
                            </m:e>
                          </m:func>
                        </m:e>
                      </m:func>
                    </m:oMath>
                  </m:oMathPara>
                </a14:m>
                <a:endParaRPr lang="zh-CN" altLang="en-US" sz="2000" dirty="0"/>
              </a:p>
            </p:txBody>
          </p:sp>
        </mc:Choice>
        <mc:Fallback xmlns="">
          <p:sp>
            <p:nvSpPr>
              <p:cNvPr id="15" name="文本框 14">
                <a:extLst>
                  <a:ext uri="{FF2B5EF4-FFF2-40B4-BE49-F238E27FC236}">
                    <a16:creationId xmlns:a16="http://schemas.microsoft.com/office/drawing/2014/main" id="{871EC311-10A3-5C70-0474-8975550E0543}"/>
                  </a:ext>
                </a:extLst>
              </p:cNvPr>
              <p:cNvSpPr txBox="1">
                <a:spLocks noRot="1" noChangeAspect="1" noMove="1" noResize="1" noEditPoints="1" noAdjustHandles="1" noChangeArrowheads="1" noChangeShapeType="1" noTextEdit="1"/>
              </p:cNvSpPr>
              <p:nvPr/>
            </p:nvSpPr>
            <p:spPr>
              <a:xfrm>
                <a:off x="293688" y="3615786"/>
                <a:ext cx="11402900" cy="90903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1850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grpSp>
        <p:nvGrpSpPr>
          <p:cNvPr id="61" name="组合 60">
            <a:extLst>
              <a:ext uri="{FF2B5EF4-FFF2-40B4-BE49-F238E27FC236}">
                <a16:creationId xmlns:a16="http://schemas.microsoft.com/office/drawing/2014/main" id="{F0ABE9E8-8F2F-00B8-E811-CF5328F7168A}"/>
              </a:ext>
            </a:extLst>
          </p:cNvPr>
          <p:cNvGrpSpPr/>
          <p:nvPr/>
        </p:nvGrpSpPr>
        <p:grpSpPr>
          <a:xfrm>
            <a:off x="4244247" y="2713574"/>
            <a:ext cx="7657177" cy="4061223"/>
            <a:chOff x="2348207" y="2585823"/>
            <a:chExt cx="7657177" cy="4061223"/>
          </a:xfrm>
        </p:grpSpPr>
        <p:grpSp>
          <p:nvGrpSpPr>
            <p:cNvPr id="50" name="组合 49">
              <a:extLst>
                <a:ext uri="{FF2B5EF4-FFF2-40B4-BE49-F238E27FC236}">
                  <a16:creationId xmlns:a16="http://schemas.microsoft.com/office/drawing/2014/main" id="{AD29FD76-9BBC-2123-0CFE-F7ADA9631F39}"/>
                </a:ext>
              </a:extLst>
            </p:cNvPr>
            <p:cNvGrpSpPr/>
            <p:nvPr/>
          </p:nvGrpSpPr>
          <p:grpSpPr>
            <a:xfrm>
              <a:off x="3153342" y="2585823"/>
              <a:ext cx="6727433" cy="3638427"/>
              <a:chOff x="3259394" y="2666508"/>
              <a:chExt cx="5700251" cy="3638427"/>
            </a:xfrm>
          </p:grpSpPr>
          <p:cxnSp>
            <p:nvCxnSpPr>
              <p:cNvPr id="4" name="直接箭头连接符 3">
                <a:extLst>
                  <a:ext uri="{FF2B5EF4-FFF2-40B4-BE49-F238E27FC236}">
                    <a16:creationId xmlns:a16="http://schemas.microsoft.com/office/drawing/2014/main" id="{E1DFA6DF-BB19-346F-4D08-C7BDC23DA61B}"/>
                  </a:ext>
                </a:extLst>
              </p:cNvPr>
              <p:cNvCxnSpPr>
                <a:cxnSpLocks/>
              </p:cNvCxnSpPr>
              <p:nvPr/>
            </p:nvCxnSpPr>
            <p:spPr>
              <a:xfrm>
                <a:off x="3259394" y="6304935"/>
                <a:ext cx="57002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B95D308A-12A8-C8DE-561C-83169A9F9606}"/>
                  </a:ext>
                </a:extLst>
              </p:cNvPr>
              <p:cNvCxnSpPr>
                <a:cxnSpLocks/>
              </p:cNvCxnSpPr>
              <p:nvPr/>
            </p:nvCxnSpPr>
            <p:spPr>
              <a:xfrm flipV="1">
                <a:off x="3259394" y="2666508"/>
                <a:ext cx="0" cy="36384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任意多边形: 形状 16">
                <a:extLst>
                  <a:ext uri="{FF2B5EF4-FFF2-40B4-BE49-F238E27FC236}">
                    <a16:creationId xmlns:a16="http://schemas.microsoft.com/office/drawing/2014/main" id="{A9D479C0-EBB1-941B-E1D8-CA54EEFA4043}"/>
                  </a:ext>
                </a:extLst>
              </p:cNvPr>
              <p:cNvSpPr/>
              <p:nvPr/>
            </p:nvSpPr>
            <p:spPr>
              <a:xfrm>
                <a:off x="3604506" y="2989718"/>
                <a:ext cx="4517800" cy="2945033"/>
              </a:xfrm>
              <a:custGeom>
                <a:avLst/>
                <a:gdLst>
                  <a:gd name="connsiteX0" fmla="*/ 0 w 4517800"/>
                  <a:gd name="connsiteY0" fmla="*/ 2971036 h 2971036"/>
                  <a:gd name="connsiteX1" fmla="*/ 973393 w 4517800"/>
                  <a:gd name="connsiteY1" fmla="*/ 2428295 h 2971036"/>
                  <a:gd name="connsiteX2" fmla="*/ 1569228 w 4517800"/>
                  <a:gd name="connsiteY2" fmla="*/ 1089142 h 2971036"/>
                  <a:gd name="connsiteX3" fmla="*/ 2489528 w 4517800"/>
                  <a:gd name="connsiteY3" fmla="*/ 1136337 h 2971036"/>
                  <a:gd name="connsiteX4" fmla="*/ 3179752 w 4517800"/>
                  <a:gd name="connsiteY4" fmla="*/ 151144 h 2971036"/>
                  <a:gd name="connsiteX5" fmla="*/ 3716593 w 4517800"/>
                  <a:gd name="connsiteY5" fmla="*/ 27258 h 2971036"/>
                  <a:gd name="connsiteX6" fmla="*/ 4194441 w 4517800"/>
                  <a:gd name="connsiteY6" fmla="*/ 393018 h 2971036"/>
                  <a:gd name="connsiteX7" fmla="*/ 4483509 w 4517800"/>
                  <a:gd name="connsiteY7" fmla="*/ 1006551 h 2971036"/>
                  <a:gd name="connsiteX8" fmla="*/ 4501208 w 4517800"/>
                  <a:gd name="connsiteY8" fmla="*/ 1006551 h 2971036"/>
                  <a:gd name="connsiteX0" fmla="*/ 0 w 4517800"/>
                  <a:gd name="connsiteY0" fmla="*/ 2968094 h 2968094"/>
                  <a:gd name="connsiteX1" fmla="*/ 973393 w 4517800"/>
                  <a:gd name="connsiteY1" fmla="*/ 2425353 h 2968094"/>
                  <a:gd name="connsiteX2" fmla="*/ 1569228 w 4517800"/>
                  <a:gd name="connsiteY2" fmla="*/ 1086200 h 2968094"/>
                  <a:gd name="connsiteX3" fmla="*/ 2583917 w 4517800"/>
                  <a:gd name="connsiteY3" fmla="*/ 1062603 h 2968094"/>
                  <a:gd name="connsiteX4" fmla="*/ 3179752 w 4517800"/>
                  <a:gd name="connsiteY4" fmla="*/ 148202 h 2968094"/>
                  <a:gd name="connsiteX5" fmla="*/ 3716593 w 4517800"/>
                  <a:gd name="connsiteY5" fmla="*/ 24316 h 2968094"/>
                  <a:gd name="connsiteX6" fmla="*/ 4194441 w 4517800"/>
                  <a:gd name="connsiteY6" fmla="*/ 390076 h 2968094"/>
                  <a:gd name="connsiteX7" fmla="*/ 4483509 w 4517800"/>
                  <a:gd name="connsiteY7" fmla="*/ 1003609 h 2968094"/>
                  <a:gd name="connsiteX8" fmla="*/ 4501208 w 4517800"/>
                  <a:gd name="connsiteY8" fmla="*/ 1003609 h 2968094"/>
                  <a:gd name="connsiteX0" fmla="*/ 0 w 4517800"/>
                  <a:gd name="connsiteY0" fmla="*/ 2968094 h 2968094"/>
                  <a:gd name="connsiteX1" fmla="*/ 973393 w 4517800"/>
                  <a:gd name="connsiteY1" fmla="*/ 2425353 h 2968094"/>
                  <a:gd name="connsiteX2" fmla="*/ 1549057 w 4517800"/>
                  <a:gd name="connsiteY2" fmla="*/ 837430 h 2968094"/>
                  <a:gd name="connsiteX3" fmla="*/ 2583917 w 4517800"/>
                  <a:gd name="connsiteY3" fmla="*/ 1062603 h 2968094"/>
                  <a:gd name="connsiteX4" fmla="*/ 3179752 w 4517800"/>
                  <a:gd name="connsiteY4" fmla="*/ 148202 h 2968094"/>
                  <a:gd name="connsiteX5" fmla="*/ 3716593 w 4517800"/>
                  <a:gd name="connsiteY5" fmla="*/ 24316 h 2968094"/>
                  <a:gd name="connsiteX6" fmla="*/ 4194441 w 4517800"/>
                  <a:gd name="connsiteY6" fmla="*/ 390076 h 2968094"/>
                  <a:gd name="connsiteX7" fmla="*/ 4483509 w 4517800"/>
                  <a:gd name="connsiteY7" fmla="*/ 1003609 h 2968094"/>
                  <a:gd name="connsiteX8" fmla="*/ 4501208 w 4517800"/>
                  <a:gd name="connsiteY8" fmla="*/ 1003609 h 2968094"/>
                  <a:gd name="connsiteX0" fmla="*/ 0 w 4517800"/>
                  <a:gd name="connsiteY0" fmla="*/ 2968094 h 2968094"/>
                  <a:gd name="connsiteX1" fmla="*/ 973393 w 4517800"/>
                  <a:gd name="connsiteY1" fmla="*/ 2425353 h 2968094"/>
                  <a:gd name="connsiteX2" fmla="*/ 1542334 w 4517800"/>
                  <a:gd name="connsiteY2" fmla="*/ 783641 h 2968094"/>
                  <a:gd name="connsiteX3" fmla="*/ 2583917 w 4517800"/>
                  <a:gd name="connsiteY3" fmla="*/ 1062603 h 2968094"/>
                  <a:gd name="connsiteX4" fmla="*/ 3179752 w 4517800"/>
                  <a:gd name="connsiteY4" fmla="*/ 148202 h 2968094"/>
                  <a:gd name="connsiteX5" fmla="*/ 3716593 w 4517800"/>
                  <a:gd name="connsiteY5" fmla="*/ 24316 h 2968094"/>
                  <a:gd name="connsiteX6" fmla="*/ 4194441 w 4517800"/>
                  <a:gd name="connsiteY6" fmla="*/ 390076 h 2968094"/>
                  <a:gd name="connsiteX7" fmla="*/ 4483509 w 4517800"/>
                  <a:gd name="connsiteY7" fmla="*/ 1003609 h 2968094"/>
                  <a:gd name="connsiteX8" fmla="*/ 4501208 w 4517800"/>
                  <a:gd name="connsiteY8" fmla="*/ 1003609 h 2968094"/>
                  <a:gd name="connsiteX0" fmla="*/ 0 w 4517800"/>
                  <a:gd name="connsiteY0" fmla="*/ 2968094 h 2968094"/>
                  <a:gd name="connsiteX1" fmla="*/ 973393 w 4517800"/>
                  <a:gd name="connsiteY1" fmla="*/ 2425353 h 2968094"/>
                  <a:gd name="connsiteX2" fmla="*/ 1542334 w 4517800"/>
                  <a:gd name="connsiteY2" fmla="*/ 850877 h 2968094"/>
                  <a:gd name="connsiteX3" fmla="*/ 2583917 w 4517800"/>
                  <a:gd name="connsiteY3" fmla="*/ 1062603 h 2968094"/>
                  <a:gd name="connsiteX4" fmla="*/ 3179752 w 4517800"/>
                  <a:gd name="connsiteY4" fmla="*/ 148202 h 2968094"/>
                  <a:gd name="connsiteX5" fmla="*/ 3716593 w 4517800"/>
                  <a:gd name="connsiteY5" fmla="*/ 24316 h 2968094"/>
                  <a:gd name="connsiteX6" fmla="*/ 4194441 w 4517800"/>
                  <a:gd name="connsiteY6" fmla="*/ 390076 h 2968094"/>
                  <a:gd name="connsiteX7" fmla="*/ 4483509 w 4517800"/>
                  <a:gd name="connsiteY7" fmla="*/ 1003609 h 2968094"/>
                  <a:gd name="connsiteX8" fmla="*/ 4501208 w 4517800"/>
                  <a:gd name="connsiteY8" fmla="*/ 1003609 h 2968094"/>
                  <a:gd name="connsiteX0" fmla="*/ 0 w 4517800"/>
                  <a:gd name="connsiteY0" fmla="*/ 2950858 h 2950858"/>
                  <a:gd name="connsiteX1" fmla="*/ 973393 w 4517800"/>
                  <a:gd name="connsiteY1" fmla="*/ 2408117 h 2950858"/>
                  <a:gd name="connsiteX2" fmla="*/ 1542334 w 4517800"/>
                  <a:gd name="connsiteY2" fmla="*/ 833641 h 2950858"/>
                  <a:gd name="connsiteX3" fmla="*/ 2583917 w 4517800"/>
                  <a:gd name="connsiteY3" fmla="*/ 1045367 h 2950858"/>
                  <a:gd name="connsiteX4" fmla="*/ 3179752 w 4517800"/>
                  <a:gd name="connsiteY4" fmla="*/ 204925 h 2950858"/>
                  <a:gd name="connsiteX5" fmla="*/ 3716593 w 4517800"/>
                  <a:gd name="connsiteY5" fmla="*/ 7080 h 2950858"/>
                  <a:gd name="connsiteX6" fmla="*/ 4194441 w 4517800"/>
                  <a:gd name="connsiteY6" fmla="*/ 372840 h 2950858"/>
                  <a:gd name="connsiteX7" fmla="*/ 4483509 w 4517800"/>
                  <a:gd name="connsiteY7" fmla="*/ 986373 h 2950858"/>
                  <a:gd name="connsiteX8" fmla="*/ 4501208 w 4517800"/>
                  <a:gd name="connsiteY8" fmla="*/ 986373 h 2950858"/>
                  <a:gd name="connsiteX0" fmla="*/ 0 w 4517800"/>
                  <a:gd name="connsiteY0" fmla="*/ 2945033 h 2945033"/>
                  <a:gd name="connsiteX1" fmla="*/ 973393 w 4517800"/>
                  <a:gd name="connsiteY1" fmla="*/ 2402292 h 2945033"/>
                  <a:gd name="connsiteX2" fmla="*/ 1542334 w 4517800"/>
                  <a:gd name="connsiteY2" fmla="*/ 827816 h 2945033"/>
                  <a:gd name="connsiteX3" fmla="*/ 2583917 w 4517800"/>
                  <a:gd name="connsiteY3" fmla="*/ 1039542 h 2945033"/>
                  <a:gd name="connsiteX4" fmla="*/ 3159365 w 4517800"/>
                  <a:gd name="connsiteY4" fmla="*/ 277917 h 2945033"/>
                  <a:gd name="connsiteX5" fmla="*/ 3716593 w 4517800"/>
                  <a:gd name="connsiteY5" fmla="*/ 1255 h 2945033"/>
                  <a:gd name="connsiteX6" fmla="*/ 4194441 w 4517800"/>
                  <a:gd name="connsiteY6" fmla="*/ 367015 h 2945033"/>
                  <a:gd name="connsiteX7" fmla="*/ 4483509 w 4517800"/>
                  <a:gd name="connsiteY7" fmla="*/ 980548 h 2945033"/>
                  <a:gd name="connsiteX8" fmla="*/ 4501208 w 4517800"/>
                  <a:gd name="connsiteY8" fmla="*/ 980548 h 294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7800" h="2945033">
                    <a:moveTo>
                      <a:pt x="0" y="2945033"/>
                    </a:moveTo>
                    <a:cubicBezTo>
                      <a:pt x="355927" y="2830487"/>
                      <a:pt x="716337" y="2755161"/>
                      <a:pt x="973393" y="2402292"/>
                    </a:cubicBezTo>
                    <a:cubicBezTo>
                      <a:pt x="1230449" y="2049423"/>
                      <a:pt x="1273913" y="1054941"/>
                      <a:pt x="1542334" y="827816"/>
                    </a:cubicBezTo>
                    <a:cubicBezTo>
                      <a:pt x="1810755" y="600691"/>
                      <a:pt x="2314412" y="1131192"/>
                      <a:pt x="2583917" y="1039542"/>
                    </a:cubicBezTo>
                    <a:cubicBezTo>
                      <a:pt x="2853422" y="947892"/>
                      <a:pt x="2970586" y="450965"/>
                      <a:pt x="3159365" y="277917"/>
                    </a:cubicBezTo>
                    <a:cubicBezTo>
                      <a:pt x="3348144" y="104869"/>
                      <a:pt x="3544080" y="-13595"/>
                      <a:pt x="3716593" y="1255"/>
                    </a:cubicBezTo>
                    <a:cubicBezTo>
                      <a:pt x="3889106" y="16105"/>
                      <a:pt x="4066622" y="203800"/>
                      <a:pt x="4194441" y="367015"/>
                    </a:cubicBezTo>
                    <a:cubicBezTo>
                      <a:pt x="4322260" y="530230"/>
                      <a:pt x="4483509" y="980548"/>
                      <a:pt x="4483509" y="980548"/>
                    </a:cubicBezTo>
                    <a:cubicBezTo>
                      <a:pt x="4534637" y="1082803"/>
                      <a:pt x="4517922" y="1031675"/>
                      <a:pt x="4501208" y="980548"/>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66422031-304C-FBA4-61C7-943773F15060}"/>
                  </a:ext>
                </a:extLst>
              </p:cNvPr>
              <p:cNvSpPr/>
              <p:nvPr/>
            </p:nvSpPr>
            <p:spPr>
              <a:xfrm>
                <a:off x="4996749" y="3692795"/>
                <a:ext cx="2696005" cy="2336345"/>
              </a:xfrm>
              <a:custGeom>
                <a:avLst/>
                <a:gdLst>
                  <a:gd name="connsiteX0" fmla="*/ 0 w 2560320"/>
                  <a:gd name="connsiteY0" fmla="*/ 2057129 h 2057129"/>
                  <a:gd name="connsiteX1" fmla="*/ 920299 w 2560320"/>
                  <a:gd name="connsiteY1" fmla="*/ 464303 h 2057129"/>
                  <a:gd name="connsiteX2" fmla="*/ 1799303 w 2560320"/>
                  <a:gd name="connsiteY2" fmla="*/ 21851 h 2057129"/>
                  <a:gd name="connsiteX3" fmla="*/ 2560320 w 2560320"/>
                  <a:gd name="connsiteY3" fmla="*/ 1001144 h 2057129"/>
                  <a:gd name="connsiteX0" fmla="*/ 0 w 2560320"/>
                  <a:gd name="connsiteY0" fmla="*/ 2336209 h 2336209"/>
                  <a:gd name="connsiteX1" fmla="*/ 920299 w 2560320"/>
                  <a:gd name="connsiteY1" fmla="*/ 743383 h 2336209"/>
                  <a:gd name="connsiteX2" fmla="*/ 1811102 w 2560320"/>
                  <a:gd name="connsiteY2" fmla="*/ 11862 h 2336209"/>
                  <a:gd name="connsiteX3" fmla="*/ 2560320 w 2560320"/>
                  <a:gd name="connsiteY3" fmla="*/ 1280224 h 2336209"/>
                  <a:gd name="connsiteX0" fmla="*/ 0 w 2560320"/>
                  <a:gd name="connsiteY0" fmla="*/ 2336345 h 2336345"/>
                  <a:gd name="connsiteX1" fmla="*/ 902601 w 2560320"/>
                  <a:gd name="connsiteY1" fmla="*/ 737620 h 2336345"/>
                  <a:gd name="connsiteX2" fmla="*/ 1811102 w 2560320"/>
                  <a:gd name="connsiteY2" fmla="*/ 11998 h 2336345"/>
                  <a:gd name="connsiteX3" fmla="*/ 2560320 w 2560320"/>
                  <a:gd name="connsiteY3" fmla="*/ 1280360 h 2336345"/>
                  <a:gd name="connsiteX0" fmla="*/ 0 w 2696005"/>
                  <a:gd name="connsiteY0" fmla="*/ 2336345 h 2336345"/>
                  <a:gd name="connsiteX1" fmla="*/ 902601 w 2696005"/>
                  <a:gd name="connsiteY1" fmla="*/ 737620 h 2336345"/>
                  <a:gd name="connsiteX2" fmla="*/ 1811102 w 2696005"/>
                  <a:gd name="connsiteY2" fmla="*/ 11998 h 2336345"/>
                  <a:gd name="connsiteX3" fmla="*/ 2696005 w 2696005"/>
                  <a:gd name="connsiteY3" fmla="*/ 1286259 h 2336345"/>
                </a:gdLst>
                <a:ahLst/>
                <a:cxnLst>
                  <a:cxn ang="0">
                    <a:pos x="connsiteX0" y="connsiteY0"/>
                  </a:cxn>
                  <a:cxn ang="0">
                    <a:pos x="connsiteX1" y="connsiteY1"/>
                  </a:cxn>
                  <a:cxn ang="0">
                    <a:pos x="connsiteX2" y="connsiteY2"/>
                  </a:cxn>
                  <a:cxn ang="0">
                    <a:pos x="connsiteX3" y="connsiteY3"/>
                  </a:cxn>
                </a:cxnLst>
                <a:rect l="l" t="t" r="r" b="b"/>
                <a:pathLst>
                  <a:path w="2696005" h="2336345">
                    <a:moveTo>
                      <a:pt x="0" y="2336345"/>
                    </a:moveTo>
                    <a:cubicBezTo>
                      <a:pt x="310207" y="1709538"/>
                      <a:pt x="600751" y="1125011"/>
                      <a:pt x="902601" y="737620"/>
                    </a:cubicBezTo>
                    <a:cubicBezTo>
                      <a:pt x="1204451" y="350229"/>
                      <a:pt x="1537765" y="-77476"/>
                      <a:pt x="1811102" y="11998"/>
                    </a:cubicBezTo>
                    <a:cubicBezTo>
                      <a:pt x="2084439" y="101471"/>
                      <a:pt x="2452165" y="841349"/>
                      <a:pt x="2696005" y="1286259"/>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7EFB5731-2AAB-AFB2-E4DF-52448A0560CC}"/>
                  </a:ext>
                </a:extLst>
              </p:cNvPr>
              <p:cNvCxnSpPr>
                <a:cxnSpLocks/>
                <a:endCxn id="17" idx="3"/>
              </p:cNvCxnSpPr>
              <p:nvPr/>
            </p:nvCxnSpPr>
            <p:spPr>
              <a:xfrm>
                <a:off x="3259394" y="4029260"/>
                <a:ext cx="2929029"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27EFB409-AD7B-BED9-E74C-F934B341EC25}"/>
                  </a:ext>
                </a:extLst>
              </p:cNvPr>
              <p:cNvCxnSpPr>
                <a:cxnSpLocks/>
              </p:cNvCxnSpPr>
              <p:nvPr/>
            </p:nvCxnSpPr>
            <p:spPr>
              <a:xfrm flipV="1">
                <a:off x="6204646" y="4029260"/>
                <a:ext cx="0" cy="227567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5375929B-085B-5A16-11E4-989FA6A58F56}"/>
                  </a:ext>
                </a:extLst>
              </p:cNvPr>
              <p:cNvCxnSpPr>
                <a:cxnSpLocks/>
                <a:endCxn id="27" idx="2"/>
              </p:cNvCxnSpPr>
              <p:nvPr/>
            </p:nvCxnSpPr>
            <p:spPr>
              <a:xfrm>
                <a:off x="3259394" y="3704793"/>
                <a:ext cx="3548457"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257BBCF6-8FE3-26EA-4407-6420E5E33E9A}"/>
                  </a:ext>
                </a:extLst>
              </p:cNvPr>
              <p:cNvCxnSpPr>
                <a:cxnSpLocks/>
              </p:cNvCxnSpPr>
              <p:nvPr/>
            </p:nvCxnSpPr>
            <p:spPr>
              <a:xfrm flipV="1">
                <a:off x="6757373" y="3225181"/>
                <a:ext cx="0" cy="307975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EFB12412-7659-C4FD-088E-897806CE45A6}"/>
                  </a:ext>
                </a:extLst>
              </p:cNvPr>
              <p:cNvCxnSpPr>
                <a:cxnSpLocks/>
              </p:cNvCxnSpPr>
              <p:nvPr/>
            </p:nvCxnSpPr>
            <p:spPr>
              <a:xfrm>
                <a:off x="3259394" y="3278973"/>
                <a:ext cx="3548457" cy="0"/>
              </a:xfrm>
              <a:prstGeom prst="line">
                <a:avLst/>
              </a:prstGeom>
              <a:ln w="190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62150B7E-EEFD-81B2-85DC-22B023E85E44}"/>
                      </a:ext>
                    </a:extLst>
                  </p:cNvPr>
                  <p:cNvSpPr txBox="1"/>
                  <p:nvPr/>
                </p:nvSpPr>
                <p:spPr>
                  <a:xfrm>
                    <a:off x="3643359" y="5132427"/>
                    <a:ext cx="13225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𝐿</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𝜃</m:t>
                              </m:r>
                            </m:e>
                          </m:d>
                        </m:oMath>
                      </m:oMathPara>
                    </a14:m>
                    <a:endParaRPr lang="zh-CN" altLang="en-US" sz="1800" dirty="0"/>
                  </a:p>
                </p:txBody>
              </p:sp>
            </mc:Choice>
            <mc:Fallback xmlns="">
              <p:sp>
                <p:nvSpPr>
                  <p:cNvPr id="45" name="文本框 44">
                    <a:extLst>
                      <a:ext uri="{FF2B5EF4-FFF2-40B4-BE49-F238E27FC236}">
                        <a16:creationId xmlns:a16="http://schemas.microsoft.com/office/drawing/2014/main" id="{62150B7E-EEFD-81B2-85DC-22B023E85E44}"/>
                      </a:ext>
                    </a:extLst>
                  </p:cNvPr>
                  <p:cNvSpPr txBox="1">
                    <a:spLocks noRot="1" noChangeAspect="1" noMove="1" noResize="1" noEditPoints="1" noAdjustHandles="1" noChangeArrowheads="1" noChangeShapeType="1" noTextEdit="1"/>
                  </p:cNvSpPr>
                  <p:nvPr/>
                </p:nvSpPr>
                <p:spPr>
                  <a:xfrm>
                    <a:off x="3643359" y="5132427"/>
                    <a:ext cx="132255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B3F59E3-1E6C-7001-1E46-27F92DA596C0}"/>
                      </a:ext>
                    </a:extLst>
                  </p:cNvPr>
                  <p:cNvSpPr txBox="1"/>
                  <p:nvPr/>
                </p:nvSpPr>
                <p:spPr>
                  <a:xfrm>
                    <a:off x="3576912" y="5788753"/>
                    <a:ext cx="1741394"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𝐵</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𝜃</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e>
                          </m:d>
                        </m:oMath>
                      </m:oMathPara>
                    </a14:m>
                    <a:endParaRPr lang="zh-CN" altLang="en-US" sz="1800" dirty="0"/>
                  </a:p>
                </p:txBody>
              </p:sp>
            </mc:Choice>
            <mc:Fallback xmlns="">
              <p:sp>
                <p:nvSpPr>
                  <p:cNvPr id="47" name="文本框 46">
                    <a:extLst>
                      <a:ext uri="{FF2B5EF4-FFF2-40B4-BE49-F238E27FC236}">
                        <a16:creationId xmlns:a16="http://schemas.microsoft.com/office/drawing/2014/main" id="{8B3F59E3-1E6C-7001-1E46-27F92DA596C0}"/>
                      </a:ext>
                    </a:extLst>
                  </p:cNvPr>
                  <p:cNvSpPr txBox="1">
                    <a:spLocks noRot="1" noChangeAspect="1" noMove="1" noResize="1" noEditPoints="1" noAdjustHandles="1" noChangeArrowheads="1" noChangeShapeType="1" noTextEdit="1"/>
                  </p:cNvSpPr>
                  <p:nvPr/>
                </p:nvSpPr>
                <p:spPr>
                  <a:xfrm>
                    <a:off x="3576912" y="5788753"/>
                    <a:ext cx="1741394" cy="41017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200EE48B-DAD3-C36F-8E0C-8D5B2DDEB8BF}"/>
                    </a:ext>
                  </a:extLst>
                </p:cNvPr>
                <p:cNvSpPr txBox="1"/>
                <p:nvPr/>
              </p:nvSpPr>
              <p:spPr>
                <a:xfrm>
                  <a:off x="2887271" y="4006575"/>
                  <a:ext cx="2513706"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𝐿</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𝜃</m:t>
                                </m:r>
                              </m:e>
                              <m:sup>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m:t>
                                </m:r>
                              </m:sup>
                            </m:sSup>
                          </m:e>
                        </m:d>
                        <m:r>
                          <a:rPr lang="en-US" altLang="zh-CN" sz="1800" b="0" i="1" smtClean="0">
                            <a:latin typeface="Cambria Math" panose="02040503050406030204" pitchFamily="18" charset="0"/>
                          </a:rPr>
                          <m:t>=</m:t>
                        </m:r>
                        <m:r>
                          <a:rPr lang="en-US" altLang="zh-CN" sz="1800" i="1">
                            <a:latin typeface="Cambria Math" panose="02040503050406030204" pitchFamily="18" charset="0"/>
                          </a:rPr>
                          <m:t>𝐵</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𝜃</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e>
                        </m:d>
                      </m:oMath>
                    </m:oMathPara>
                  </a14:m>
                  <a:endParaRPr lang="zh-CN" altLang="en-US" sz="1800" dirty="0"/>
                </a:p>
              </p:txBody>
            </p:sp>
          </mc:Choice>
          <mc:Fallback xmlns="">
            <p:sp>
              <p:nvSpPr>
                <p:cNvPr id="49" name="文本框 48">
                  <a:extLst>
                    <a:ext uri="{FF2B5EF4-FFF2-40B4-BE49-F238E27FC236}">
                      <a16:creationId xmlns:a16="http://schemas.microsoft.com/office/drawing/2014/main" id="{200EE48B-DAD3-C36F-8E0C-8D5B2DDEB8BF}"/>
                    </a:ext>
                  </a:extLst>
                </p:cNvPr>
                <p:cNvSpPr txBox="1">
                  <a:spLocks noRot="1" noChangeAspect="1" noMove="1" noResize="1" noEditPoints="1" noAdjustHandles="1" noChangeArrowheads="1" noChangeShapeType="1" noTextEdit="1"/>
                </p:cNvSpPr>
                <p:nvPr/>
              </p:nvSpPr>
              <p:spPr>
                <a:xfrm>
                  <a:off x="2887271" y="4006575"/>
                  <a:ext cx="2513706" cy="4101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0A504C0-7019-852F-AAF4-7D57FFC78882}"/>
                    </a:ext>
                  </a:extLst>
                </p:cNvPr>
                <p:cNvSpPr txBox="1"/>
                <p:nvPr/>
              </p:nvSpPr>
              <p:spPr>
                <a:xfrm>
                  <a:off x="2826569" y="3230434"/>
                  <a:ext cx="2055192"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𝐵</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𝜃</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zh-CN" altLang="en-US"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e>
                        </m:d>
                      </m:oMath>
                    </m:oMathPara>
                  </a14:m>
                  <a:endParaRPr lang="zh-CN" altLang="en-US" sz="1800" dirty="0"/>
                </a:p>
              </p:txBody>
            </p:sp>
          </mc:Choice>
          <mc:Fallback xmlns="">
            <p:sp>
              <p:nvSpPr>
                <p:cNvPr id="51" name="文本框 50">
                  <a:extLst>
                    <a:ext uri="{FF2B5EF4-FFF2-40B4-BE49-F238E27FC236}">
                      <a16:creationId xmlns:a16="http://schemas.microsoft.com/office/drawing/2014/main" id="{30A504C0-7019-852F-AAF4-7D57FFC78882}"/>
                    </a:ext>
                  </a:extLst>
                </p:cNvPr>
                <p:cNvSpPr txBox="1">
                  <a:spLocks noRot="1" noChangeAspect="1" noMove="1" noResize="1" noEditPoints="1" noAdjustHandles="1" noChangeArrowheads="1" noChangeShapeType="1" noTextEdit="1"/>
                </p:cNvSpPr>
                <p:nvPr/>
              </p:nvSpPr>
              <p:spPr>
                <a:xfrm>
                  <a:off x="2826569" y="3230434"/>
                  <a:ext cx="2055192" cy="4101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DC8C0B0-BBC7-4CB9-E291-3A7554CA9DE1}"/>
                    </a:ext>
                  </a:extLst>
                </p:cNvPr>
                <p:cNvSpPr txBox="1"/>
                <p:nvPr/>
              </p:nvSpPr>
              <p:spPr>
                <a:xfrm>
                  <a:off x="3202082" y="2764271"/>
                  <a:ext cx="1343024"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𝐿</m:t>
                        </m:r>
                        <m:d>
                          <m:dPr>
                            <m:ctrlPr>
                              <a:rPr lang="en-US" altLang="zh-CN" sz="1800" i="1" smtClean="0">
                                <a:latin typeface="Cambria Math" panose="02040503050406030204" pitchFamily="18" charset="0"/>
                              </a:rPr>
                            </m:ctrlPr>
                          </m:dPr>
                          <m:e>
                            <m:sSup>
                              <m:sSupPr>
                                <m:ctrlPr>
                                  <a:rPr lang="en-US" altLang="zh-CN" sz="1800" i="1" smtClean="0">
                                    <a:latin typeface="Cambria Math" panose="02040503050406030204" pitchFamily="18" charset="0"/>
                                  </a:rPr>
                                </m:ctrlPr>
                              </m:sSupPr>
                              <m:e>
                                <m:r>
                                  <a:rPr lang="zh-CN" altLang="en-US" sz="1800" i="1">
                                    <a:latin typeface="Cambria Math" panose="02040503050406030204" pitchFamily="18" charset="0"/>
                                  </a:rPr>
                                  <m:t>𝜃</m:t>
                                </m:r>
                              </m:e>
                              <m:sup>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p>
                            </m:sSup>
                          </m:e>
                        </m:d>
                      </m:oMath>
                    </m:oMathPara>
                  </a14:m>
                  <a:endParaRPr lang="zh-CN" altLang="en-US" sz="1800" dirty="0"/>
                </a:p>
              </p:txBody>
            </p:sp>
          </mc:Choice>
          <mc:Fallback xmlns="">
            <p:sp>
              <p:nvSpPr>
                <p:cNvPr id="53" name="文本框 52">
                  <a:extLst>
                    <a:ext uri="{FF2B5EF4-FFF2-40B4-BE49-F238E27FC236}">
                      <a16:creationId xmlns:a16="http://schemas.microsoft.com/office/drawing/2014/main" id="{6DC8C0B0-BBC7-4CB9-E291-3A7554CA9DE1}"/>
                    </a:ext>
                  </a:extLst>
                </p:cNvPr>
                <p:cNvSpPr txBox="1">
                  <a:spLocks noRot="1" noChangeAspect="1" noMove="1" noResize="1" noEditPoints="1" noAdjustHandles="1" noChangeArrowheads="1" noChangeShapeType="1" noTextEdit="1"/>
                </p:cNvSpPr>
                <p:nvPr/>
              </p:nvSpPr>
              <p:spPr>
                <a:xfrm>
                  <a:off x="3202082" y="2764271"/>
                  <a:ext cx="1343024" cy="4049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2A37F3FC-A253-3DFA-0D03-E10B4D8D2514}"/>
                    </a:ext>
                  </a:extLst>
                </p:cNvPr>
                <p:cNvSpPr txBox="1"/>
                <p:nvPr/>
              </p:nvSpPr>
              <p:spPr>
                <a:xfrm>
                  <a:off x="6278160" y="6256293"/>
                  <a:ext cx="702334"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zh-CN" altLang="en-US"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e>
                            </m:d>
                          </m:sup>
                        </m:sSup>
                      </m:oMath>
                    </m:oMathPara>
                  </a14:m>
                  <a:endParaRPr lang="zh-CN" altLang="en-US" sz="1800" dirty="0"/>
                </a:p>
              </p:txBody>
            </p:sp>
          </mc:Choice>
          <mc:Fallback xmlns="">
            <p:sp>
              <p:nvSpPr>
                <p:cNvPr id="55" name="文本框 54">
                  <a:extLst>
                    <a:ext uri="{FF2B5EF4-FFF2-40B4-BE49-F238E27FC236}">
                      <a16:creationId xmlns:a16="http://schemas.microsoft.com/office/drawing/2014/main" id="{2A37F3FC-A253-3DFA-0D03-E10B4D8D2514}"/>
                    </a:ext>
                  </a:extLst>
                </p:cNvPr>
                <p:cNvSpPr txBox="1">
                  <a:spLocks noRot="1" noChangeAspect="1" noMove="1" noResize="1" noEditPoints="1" noAdjustHandles="1" noChangeArrowheads="1" noChangeShapeType="1" noTextEdit="1"/>
                </p:cNvSpPr>
                <p:nvPr/>
              </p:nvSpPr>
              <p:spPr>
                <a:xfrm>
                  <a:off x="6278160" y="6256293"/>
                  <a:ext cx="702334" cy="38792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21C28DC-66D3-295D-3658-294EE52F313B}"/>
                    </a:ext>
                  </a:extLst>
                </p:cNvPr>
                <p:cNvSpPr txBox="1"/>
                <p:nvPr/>
              </p:nvSpPr>
              <p:spPr>
                <a:xfrm>
                  <a:off x="6943936" y="6259119"/>
                  <a:ext cx="702334" cy="387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zh-CN" altLang="en-US" sz="1800" i="1">
                                <a:latin typeface="Cambria Math" panose="02040503050406030204" pitchFamily="18" charset="0"/>
                              </a:rPr>
                              <m:t>𝜃</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b="0" i="1" smtClean="0">
                                    <a:latin typeface="Cambria Math" panose="02040503050406030204" pitchFamily="18" charset="0"/>
                                  </a:rPr>
                                  <m:t>+1</m:t>
                                </m:r>
                              </m:e>
                            </m:d>
                          </m:sup>
                        </m:sSup>
                      </m:oMath>
                    </m:oMathPara>
                  </a14:m>
                  <a:endParaRPr lang="zh-CN" altLang="en-US" sz="1800" dirty="0"/>
                </a:p>
              </p:txBody>
            </p:sp>
          </mc:Choice>
          <mc:Fallback xmlns="">
            <p:sp>
              <p:nvSpPr>
                <p:cNvPr id="56" name="文本框 55">
                  <a:extLst>
                    <a:ext uri="{FF2B5EF4-FFF2-40B4-BE49-F238E27FC236}">
                      <a16:creationId xmlns:a16="http://schemas.microsoft.com/office/drawing/2014/main" id="{421C28DC-66D3-295D-3658-294EE52F313B}"/>
                    </a:ext>
                  </a:extLst>
                </p:cNvPr>
                <p:cNvSpPr txBox="1">
                  <a:spLocks noRot="1" noChangeAspect="1" noMove="1" noResize="1" noEditPoints="1" noAdjustHandles="1" noChangeArrowheads="1" noChangeShapeType="1" noTextEdit="1"/>
                </p:cNvSpPr>
                <p:nvPr/>
              </p:nvSpPr>
              <p:spPr>
                <a:xfrm>
                  <a:off x="6943936" y="6259119"/>
                  <a:ext cx="702334" cy="38792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2435C71-41E4-4145-A8DE-F6E80D77AA87}"/>
                    </a:ext>
                  </a:extLst>
                </p:cNvPr>
                <p:cNvSpPr txBox="1"/>
                <p:nvPr/>
              </p:nvSpPr>
              <p:spPr>
                <a:xfrm>
                  <a:off x="9465839" y="6219423"/>
                  <a:ext cx="5395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𝜃</m:t>
                        </m:r>
                      </m:oMath>
                    </m:oMathPara>
                  </a14:m>
                  <a:endParaRPr lang="zh-CN" altLang="en-US" sz="1800" dirty="0"/>
                </a:p>
              </p:txBody>
            </p:sp>
          </mc:Choice>
          <mc:Fallback xmlns="">
            <p:sp>
              <p:nvSpPr>
                <p:cNvPr id="58" name="文本框 57">
                  <a:extLst>
                    <a:ext uri="{FF2B5EF4-FFF2-40B4-BE49-F238E27FC236}">
                      <a16:creationId xmlns:a16="http://schemas.microsoft.com/office/drawing/2014/main" id="{52435C71-41E4-4145-A8DE-F6E80D77AA87}"/>
                    </a:ext>
                  </a:extLst>
                </p:cNvPr>
                <p:cNvSpPr txBox="1">
                  <a:spLocks noRot="1" noChangeAspect="1" noMove="1" noResize="1" noEditPoints="1" noAdjustHandles="1" noChangeArrowheads="1" noChangeShapeType="1" noTextEdit="1"/>
                </p:cNvSpPr>
                <p:nvPr/>
              </p:nvSpPr>
              <p:spPr>
                <a:xfrm>
                  <a:off x="9465839" y="6219423"/>
                  <a:ext cx="53954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F6AC5B2-5FEF-0EB8-D3B5-A92DBC32BB49}"/>
                    </a:ext>
                  </a:extLst>
                </p:cNvPr>
                <p:cNvSpPr txBox="1"/>
                <p:nvPr/>
              </p:nvSpPr>
              <p:spPr>
                <a:xfrm>
                  <a:off x="2348207" y="2595444"/>
                  <a:ext cx="7244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𝐿</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𝜃</m:t>
                            </m:r>
                          </m:e>
                        </m:d>
                      </m:oMath>
                    </m:oMathPara>
                  </a14:m>
                  <a:endParaRPr lang="zh-CN" altLang="en-US" sz="1800" dirty="0"/>
                </a:p>
              </p:txBody>
            </p:sp>
          </mc:Choice>
          <mc:Fallback xmlns="">
            <p:sp>
              <p:nvSpPr>
                <p:cNvPr id="60" name="文本框 59">
                  <a:extLst>
                    <a:ext uri="{FF2B5EF4-FFF2-40B4-BE49-F238E27FC236}">
                      <a16:creationId xmlns:a16="http://schemas.microsoft.com/office/drawing/2014/main" id="{4F6AC5B2-5FEF-0EB8-D3B5-A92DBC32BB49}"/>
                    </a:ext>
                  </a:extLst>
                </p:cNvPr>
                <p:cNvSpPr txBox="1">
                  <a:spLocks noRot="1" noChangeAspect="1" noMove="1" noResize="1" noEditPoints="1" noAdjustHandles="1" noChangeArrowheads="1" noChangeShapeType="1" noTextEdit="1"/>
                </p:cNvSpPr>
                <p:nvPr/>
              </p:nvSpPr>
              <p:spPr>
                <a:xfrm>
                  <a:off x="2348207" y="2595444"/>
                  <a:ext cx="724460" cy="369332"/>
                </a:xfrm>
                <a:prstGeom prst="rect">
                  <a:avLst/>
                </a:prstGeom>
                <a:blipFill>
                  <a:blip r:embed="rId12"/>
                  <a:stretch>
                    <a:fillRect/>
                  </a:stretch>
                </a:blipFill>
              </p:spPr>
              <p:txBody>
                <a:bodyPr/>
                <a:lstStyle/>
                <a:p>
                  <a:r>
                    <a:rPr lang="zh-CN" altLang="en-US">
                      <a:noFill/>
                    </a:rPr>
                    <a:t> </a:t>
                  </a:r>
                </a:p>
              </p:txBody>
            </p:sp>
          </mc:Fallback>
        </mc:AlternateContent>
      </p:grpSp>
      <p:sp>
        <p:nvSpPr>
          <p:cNvPr id="62" name="文本框 61">
            <a:extLst>
              <a:ext uri="{FF2B5EF4-FFF2-40B4-BE49-F238E27FC236}">
                <a16:creationId xmlns:a16="http://schemas.microsoft.com/office/drawing/2014/main" id="{102CBDB7-60B2-5C1D-2892-D9E55AE863D4}"/>
              </a:ext>
            </a:extLst>
          </p:cNvPr>
          <p:cNvSpPr txBox="1"/>
          <p:nvPr/>
        </p:nvSpPr>
        <p:spPr>
          <a:xfrm>
            <a:off x="424824" y="1420578"/>
            <a:ext cx="4031873" cy="461665"/>
          </a:xfrm>
          <a:prstGeom prst="rect">
            <a:avLst/>
          </a:prstGeom>
          <a:noFill/>
        </p:spPr>
        <p:txBody>
          <a:bodyPr wrap="none" rtlCol="0">
            <a:spAutoFit/>
          </a:bodyPr>
          <a:lstStyle/>
          <a:p>
            <a:r>
              <a:rPr lang="en-US" altLang="zh-CN" dirty="0"/>
              <a:t>EM</a:t>
            </a:r>
            <a:r>
              <a:rPr lang="zh-CN" altLang="en-US" dirty="0"/>
              <a:t>不能保证找到全局最优解</a:t>
            </a:r>
          </a:p>
        </p:txBody>
      </p:sp>
    </p:spTree>
    <p:extLst>
      <p:ext uri="{BB962C8B-B14F-4D97-AF65-F5344CB8AC3E}">
        <p14:creationId xmlns:p14="http://schemas.microsoft.com/office/powerpoint/2010/main" val="3200915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sp>
        <p:nvSpPr>
          <p:cNvPr id="4" name="文本框 3">
            <a:extLst>
              <a:ext uri="{FF2B5EF4-FFF2-40B4-BE49-F238E27FC236}">
                <a16:creationId xmlns:a16="http://schemas.microsoft.com/office/drawing/2014/main" id="{E4F67949-5DDC-B996-E176-BD8F677DCF68}"/>
              </a:ext>
            </a:extLst>
          </p:cNvPr>
          <p:cNvSpPr txBox="1"/>
          <p:nvPr/>
        </p:nvSpPr>
        <p:spPr>
          <a:xfrm>
            <a:off x="293688" y="1476799"/>
            <a:ext cx="11523662" cy="279640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kumimoji="1" lang="en-US" altLang="zh-CN" sz="2400" dirty="0"/>
              <a:t>EM</a:t>
            </a:r>
            <a:r>
              <a:rPr kumimoji="1" lang="zh-CN" altLang="en-US" sz="2400" dirty="0"/>
              <a:t>算法提供一种近似计算含有隐变量概率模型的极大似然估计的方法</a:t>
            </a:r>
            <a:endParaRPr kumimoji="1" lang="en-US" altLang="zh-CN" sz="2400" dirty="0"/>
          </a:p>
          <a:p>
            <a:pPr marL="342900" indent="-342900">
              <a:lnSpc>
                <a:spcPct val="150000"/>
              </a:lnSpc>
              <a:buFont typeface="Wingdings" panose="05000000000000000000" pitchFamily="2" charset="2"/>
              <a:buChar char="Ø"/>
            </a:pPr>
            <a:r>
              <a:rPr kumimoji="1" lang="en-US" altLang="zh-CN" sz="2400" dirty="0"/>
              <a:t>EM</a:t>
            </a:r>
            <a:r>
              <a:rPr kumimoji="1" lang="zh-CN" altLang="en-US" sz="2400" dirty="0"/>
              <a:t>算法最大优点：简单性和普适性</a:t>
            </a:r>
            <a:endParaRPr kumimoji="1" lang="en-US" altLang="zh-CN" sz="2400" dirty="0"/>
          </a:p>
          <a:p>
            <a:pPr marL="342900" indent="-342900">
              <a:lnSpc>
                <a:spcPct val="150000"/>
              </a:lnSpc>
              <a:buFont typeface="Wingdings" panose="05000000000000000000" pitchFamily="2" charset="2"/>
              <a:buChar char="Ø"/>
            </a:pPr>
            <a:r>
              <a:rPr kumimoji="1" lang="zh-CN" altLang="en-US" sz="2400" dirty="0"/>
              <a:t>疑问：</a:t>
            </a:r>
            <a:endParaRPr kumimoji="1" lang="en-US" altLang="zh-CN" sz="2400" dirty="0"/>
          </a:p>
          <a:p>
            <a:pPr marL="342900" indent="-342900">
              <a:lnSpc>
                <a:spcPct val="150000"/>
              </a:lnSpc>
              <a:buFont typeface="Wingdings" panose="05000000000000000000" pitchFamily="2" charset="2"/>
              <a:buChar char="Ø"/>
            </a:pPr>
            <a:r>
              <a:rPr kumimoji="1" lang="en-US" altLang="zh-CN" sz="2400" dirty="0"/>
              <a:t>1.</a:t>
            </a:r>
            <a:r>
              <a:rPr kumimoji="1" lang="zh-CN" altLang="en-US" sz="2400" dirty="0"/>
              <a:t> </a:t>
            </a:r>
            <a:r>
              <a:rPr kumimoji="1" lang="en-US" altLang="zh-CN" sz="2400" dirty="0"/>
              <a:t>EM</a:t>
            </a:r>
            <a:r>
              <a:rPr kumimoji="1" lang="zh-CN" altLang="en-US" sz="2400" dirty="0"/>
              <a:t>算法得到的估计序列是否收敛？</a:t>
            </a:r>
            <a:endParaRPr kumimoji="1" lang="en-US" altLang="zh-CN" sz="2400" dirty="0"/>
          </a:p>
          <a:p>
            <a:pPr marL="342900" indent="-342900">
              <a:lnSpc>
                <a:spcPct val="150000"/>
              </a:lnSpc>
              <a:buFont typeface="Wingdings" panose="05000000000000000000" pitchFamily="2" charset="2"/>
              <a:buChar char="Ø"/>
            </a:pPr>
            <a:r>
              <a:rPr kumimoji="1" lang="en-US" altLang="zh-CN" sz="2400" dirty="0"/>
              <a:t>2.</a:t>
            </a:r>
            <a:r>
              <a:rPr kumimoji="1" lang="zh-CN" altLang="en-US" sz="2400" dirty="0"/>
              <a:t> 如果收敛，是否是全局极大值或局部极大值？</a:t>
            </a:r>
            <a:endParaRPr kumimoji="1" lang="en-US" altLang="zh-Hans" sz="2400" dirty="0"/>
          </a:p>
        </p:txBody>
      </p:sp>
    </p:spTree>
    <p:extLst>
      <p:ext uri="{BB962C8B-B14F-4D97-AF65-F5344CB8AC3E}">
        <p14:creationId xmlns:p14="http://schemas.microsoft.com/office/powerpoint/2010/main" val="2636991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1742978"/>
              </a:xfrm>
              <a:prstGeom prst="rect">
                <a:avLst/>
              </a:prstGeom>
              <a:noFill/>
            </p:spPr>
            <p:txBody>
              <a:bodyPr wrap="square">
                <a:spAutoFit/>
              </a:bodyPr>
              <a:lstStyle/>
              <a:p>
                <a:pPr>
                  <a:lnSpc>
                    <a:spcPct val="150000"/>
                  </a:lnSpc>
                </a:pPr>
                <a:r>
                  <a:rPr lang="en-US" altLang="zh-CN" b="1" dirty="0"/>
                  <a:t>EM</a:t>
                </a:r>
                <a:r>
                  <a:rPr lang="zh-CN" altLang="en-US" b="1" dirty="0"/>
                  <a:t>算法的收敛性</a:t>
                </a:r>
                <a:endParaRPr lang="en-US" altLang="zh-CN" b="1" dirty="0"/>
              </a:p>
              <a:p>
                <a:pPr>
                  <a:lnSpc>
                    <a:spcPct val="150000"/>
                  </a:lnSpc>
                </a:pPr>
                <a:r>
                  <a:rPr lang="en-US" altLang="zh-CN" dirty="0">
                    <a:solidFill>
                      <a:schemeClr val="tx1"/>
                    </a:solidFill>
                  </a:rPr>
                  <a:t>【</a:t>
                </a:r>
                <a:r>
                  <a:rPr lang="zh-CN" altLang="en-US" dirty="0">
                    <a:solidFill>
                      <a:schemeClr val="tx1"/>
                    </a:solidFill>
                  </a:rPr>
                  <a:t>定理</a:t>
                </a:r>
                <a:r>
                  <a:rPr lang="en-US" altLang="zh-CN" dirty="0">
                    <a:solidFill>
                      <a:schemeClr val="tx1"/>
                    </a:solidFill>
                  </a:rPr>
                  <a:t>1】</a:t>
                </a:r>
                <a:r>
                  <a:rPr lang="zh-CN" altLang="en-US" dirty="0">
                    <a:solidFill>
                      <a:schemeClr val="tx1"/>
                    </a:solidFill>
                  </a:rPr>
                  <a:t>设</a:t>
                </a:r>
                <a14:m>
                  <m:oMath xmlns:m="http://schemas.openxmlformats.org/officeDocument/2006/math">
                    <m:r>
                      <a:rPr lang="en-US" altLang="zh-CN" b="0" i="1" smtClean="0">
                        <a:solidFill>
                          <a:schemeClr val="tx1"/>
                        </a:solidFill>
                        <a:latin typeface="Cambria Math" panose="02040503050406030204" pitchFamily="18" charset="0"/>
                      </a:rPr>
                      <m:t>𝑃</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𝑌</m:t>
                    </m:r>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𝜃</m:t>
                    </m:r>
                    <m:r>
                      <a:rPr lang="en-US" altLang="zh-CN" b="0" i="1" smtClean="0">
                        <a:solidFill>
                          <a:schemeClr val="tx1"/>
                        </a:solidFill>
                        <a:latin typeface="Cambria Math" panose="02040503050406030204" pitchFamily="18" charset="0"/>
                      </a:rPr>
                      <m:t>)</m:t>
                    </m:r>
                  </m:oMath>
                </a14:m>
                <a:r>
                  <a:rPr lang="zh-CN" altLang="en-US" dirty="0">
                    <a:solidFill>
                      <a:schemeClr val="tx1"/>
                    </a:solidFill>
                  </a:rPr>
                  <a:t>为观测数据的似然函数，</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zh-CN" altLang="en-US" i="1" smtClean="0">
                            <a:solidFill>
                              <a:schemeClr val="tx1"/>
                            </a:solidFill>
                            <a:latin typeface="Cambria Math" panose="02040503050406030204" pitchFamily="18" charset="0"/>
                          </a:rPr>
                          <m:t>𝜃</m:t>
                        </m:r>
                      </m:e>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𝑖</m:t>
                            </m:r>
                          </m:e>
                        </m:d>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=1,2,…)</m:t>
                    </m:r>
                  </m:oMath>
                </a14:m>
                <a:r>
                  <a:rPr lang="zh-CN" altLang="en-US" dirty="0">
                    <a:solidFill>
                      <a:schemeClr val="tx1"/>
                    </a:solidFill>
                  </a:rPr>
                  <a:t>为</a:t>
                </a:r>
                <a:r>
                  <a:rPr lang="en-US" altLang="zh-CN" dirty="0">
                    <a:solidFill>
                      <a:schemeClr val="tx1"/>
                    </a:solidFill>
                  </a:rPr>
                  <a:t>EM</a:t>
                </a:r>
                <a:r>
                  <a:rPr lang="zh-CN" altLang="en-US" dirty="0">
                    <a:solidFill>
                      <a:schemeClr val="tx1"/>
                    </a:solidFill>
                  </a:rPr>
                  <a:t>算法得到的估计序列</a:t>
                </a:r>
                <a:r>
                  <a:rPr lang="zh-CN" altLang="en-US" dirty="0"/>
                  <a:t>，</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oMath>
                </a14:m>
                <a:r>
                  <a:rPr lang="zh-CN" altLang="en-US" dirty="0">
                    <a:solidFill>
                      <a:schemeClr val="tx1"/>
                    </a:solidFill>
                  </a:rPr>
                  <a:t>为对应的似然函数序列，则</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oMath>
                </a14:m>
                <a:r>
                  <a:rPr lang="zh-CN" altLang="en-US" dirty="0">
                    <a:solidFill>
                      <a:schemeClr val="tx1"/>
                    </a:solidFill>
                  </a:rPr>
                  <a:t>是单调递增的，即</a:t>
                </a:r>
                <a:endParaRPr lang="en-US" altLang="zh-CN" dirty="0">
                  <a:solidFill>
                    <a:schemeClr val="tx1"/>
                  </a:solidFill>
                </a:endParaRP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1742978"/>
              </a:xfrm>
              <a:prstGeom prst="rect">
                <a:avLst/>
              </a:prstGeom>
              <a:blipFill>
                <a:blip r:embed="rId3"/>
                <a:stretch>
                  <a:fillRect l="-803" r="-58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7761018-4743-14B3-B6C0-9E17CE5A2EE3}"/>
                  </a:ext>
                </a:extLst>
              </p:cNvPr>
              <p:cNvSpPr txBox="1"/>
              <p:nvPr/>
            </p:nvSpPr>
            <p:spPr>
              <a:xfrm>
                <a:off x="3048625" y="3185664"/>
                <a:ext cx="6097248" cy="4866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r>
                        <a:rPr lang="en-US" altLang="zh-CN" i="1" smtClean="0">
                          <a:latin typeface="Cambria Math" panose="02040503050406030204" pitchFamily="18" charset="0"/>
                        </a:rPr>
                        <m:t>(</m:t>
                      </m:r>
                      <m:r>
                        <a:rPr lang="en-US" altLang="zh-CN" i="1" smtClean="0">
                          <a:latin typeface="Cambria Math" panose="02040503050406030204" pitchFamily="18" charset="0"/>
                        </a:rPr>
                        <m:t>𝑌</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sup>
                      </m:sSup>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C7761018-4743-14B3-B6C0-9E17CE5A2EE3}"/>
                  </a:ext>
                </a:extLst>
              </p:cNvPr>
              <p:cNvSpPr txBox="1">
                <a:spLocks noRot="1" noChangeAspect="1" noMove="1" noResize="1" noEditPoints="1" noAdjustHandles="1" noChangeArrowheads="1" noChangeShapeType="1" noTextEdit="1"/>
              </p:cNvSpPr>
              <p:nvPr/>
            </p:nvSpPr>
            <p:spPr>
              <a:xfrm>
                <a:off x="3048625" y="3185664"/>
                <a:ext cx="6097248" cy="4866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1CA6F1-6701-0C2E-FDCD-780764807EC5}"/>
                  </a:ext>
                </a:extLst>
              </p:cNvPr>
              <p:cNvSpPr txBox="1"/>
              <p:nvPr/>
            </p:nvSpPr>
            <p:spPr>
              <a:xfrm>
                <a:off x="374650" y="3918787"/>
                <a:ext cx="11442700" cy="2907847"/>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zh-CN" altLang="en-US" sz="2400" dirty="0"/>
                  <a:t>证明：由于</a:t>
                </a:r>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Hans" sz="2400" i="1">
                          <a:latin typeface="Cambria Math" panose="02040503050406030204" pitchFamily="18" charset="0"/>
                        </a:rPr>
                        <m:t>𝑃</m:t>
                      </m:r>
                      <m:d>
                        <m:dPr>
                          <m:ctrlPr>
                            <a:rPr kumimoji="1" lang="en-US" altLang="zh-Hans" sz="2400" i="1">
                              <a:latin typeface="Cambria Math" panose="02040503050406030204" pitchFamily="18" charset="0"/>
                            </a:rPr>
                          </m:ctrlPr>
                        </m:dPr>
                        <m:e>
                          <m:r>
                            <a:rPr kumimoji="1" lang="en-US" altLang="zh-Hans" sz="2400" i="1">
                              <a:latin typeface="Cambria Math" panose="02040503050406030204" pitchFamily="18" charset="0"/>
                            </a:rPr>
                            <m:t>𝑌</m:t>
                          </m:r>
                        </m:e>
                        <m:e>
                          <m:r>
                            <a:rPr kumimoji="1" lang="en-US" altLang="zh-Hans" sz="2400" i="1">
                              <a:latin typeface="Cambria Math" panose="02040503050406030204" pitchFamily="18" charset="0"/>
                              <a:ea typeface="Cambria Math" panose="02040503050406030204" pitchFamily="18" charset="0"/>
                            </a:rPr>
                            <m:t>𝜃</m:t>
                          </m:r>
                        </m:e>
                      </m:d>
                      <m:r>
                        <a:rPr kumimoji="1" lang="en-US" altLang="zh-Hans" sz="2400" b="0" i="1" smtClean="0">
                          <a:latin typeface="Cambria Math" panose="02040503050406030204" pitchFamily="18" charset="0"/>
                          <a:ea typeface="Cambria Math" panose="02040503050406030204" pitchFamily="18" charset="0"/>
                        </a:rPr>
                        <m:t>=</m:t>
                      </m:r>
                      <m:f>
                        <m:fPr>
                          <m:ctrlPr>
                            <a:rPr kumimoji="1" lang="en-US" altLang="zh-Hans" sz="2400" b="0" i="1" smtClean="0">
                              <a:latin typeface="Cambria Math" panose="02040503050406030204" pitchFamily="18" charset="0"/>
                              <a:ea typeface="Cambria Math" panose="02040503050406030204" pitchFamily="18" charset="0"/>
                            </a:rPr>
                          </m:ctrlPr>
                        </m:fPr>
                        <m:num>
                          <m:r>
                            <a:rPr kumimoji="1" lang="en-US" altLang="zh-Hans" sz="2400" b="0" i="1" smtClean="0">
                              <a:latin typeface="Cambria Math" panose="02040503050406030204" pitchFamily="18" charset="0"/>
                              <a:ea typeface="Cambria Math" panose="02040503050406030204" pitchFamily="18" charset="0"/>
                            </a:rPr>
                            <m:t>𝑃</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𝑌</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𝑍</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ea typeface="Cambria Math" panose="02040503050406030204" pitchFamily="18" charset="0"/>
                            </a:rPr>
                            <m:t>)</m:t>
                          </m:r>
                        </m:num>
                        <m:den>
                          <m:r>
                            <a:rPr kumimoji="1" lang="en-US" altLang="zh-Hans" sz="2400" b="0" i="1" smtClean="0">
                              <a:latin typeface="Cambria Math" panose="02040503050406030204" pitchFamily="18" charset="0"/>
                              <a:ea typeface="Cambria Math" panose="02040503050406030204" pitchFamily="18" charset="0"/>
                            </a:rPr>
                            <m:t>𝑃</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𝑍</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𝑌</m:t>
                          </m:r>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ea typeface="Cambria Math" panose="02040503050406030204" pitchFamily="18" charset="0"/>
                            </a:rPr>
                            <m:t>)</m:t>
                          </m:r>
                        </m:den>
                      </m:f>
                    </m:oMath>
                  </m:oMathPara>
                </a14:m>
                <a:endParaRPr kumimoji="1" lang="en-US" altLang="zh-Hans" sz="2400" dirty="0"/>
              </a:p>
              <a:p>
                <a:pPr>
                  <a:lnSpc>
                    <a:spcPct val="150000"/>
                  </a:lnSpc>
                </a:pPr>
                <a:r>
                  <a:rPr kumimoji="1" lang="en-US" altLang="zh-Hans" sz="2400" dirty="0"/>
                  <a:t>               </a:t>
                </a:r>
                <a:r>
                  <a:rPr kumimoji="1" lang="zh-CN" altLang="en-US" sz="2400" dirty="0"/>
                  <a:t>取对数有</a:t>
                </a:r>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func>
                        <m:funcPr>
                          <m:ctrlPr>
                            <a:rPr kumimoji="1" lang="en-US" altLang="zh-Hans" sz="2400" b="0" i="1" smtClean="0">
                              <a:latin typeface="Cambria Math" panose="02040503050406030204" pitchFamily="18" charset="0"/>
                            </a:rPr>
                          </m:ctrlPr>
                        </m:funcPr>
                        <m:fName>
                          <m:r>
                            <m:rPr>
                              <m:sty m:val="p"/>
                            </m:rPr>
                            <a:rPr kumimoji="1" lang="en-US" altLang="zh-Hans" sz="2400" b="0" i="0" smtClean="0">
                              <a:latin typeface="Cambria Math" panose="02040503050406030204" pitchFamily="18" charset="0"/>
                            </a:rPr>
                            <m:t>log</m:t>
                          </m:r>
                        </m:fName>
                        <m:e>
                          <m:r>
                            <a:rPr kumimoji="1" lang="en-US" altLang="zh-Hans" sz="2400" b="0" i="1" smtClean="0">
                              <a:latin typeface="Cambria Math" panose="02040503050406030204" pitchFamily="18" charset="0"/>
                            </a:rPr>
                            <m:t>𝑃</m:t>
                          </m:r>
                          <m:r>
                            <a:rPr kumimoji="1" lang="en-US" altLang="zh-Hans" sz="2400" b="0" i="1" smtClean="0">
                              <a:latin typeface="Cambria Math" panose="02040503050406030204" pitchFamily="18" charset="0"/>
                            </a:rPr>
                            <m:t>(</m:t>
                          </m:r>
                          <m:r>
                            <a:rPr kumimoji="1" lang="en-US" altLang="zh-Hans" sz="2400" b="0" i="1" smtClean="0">
                              <a:latin typeface="Cambria Math" panose="02040503050406030204" pitchFamily="18" charset="0"/>
                            </a:rPr>
                            <m:t>𝑌</m:t>
                          </m:r>
                          <m:r>
                            <a:rPr kumimoji="1" lang="en-US" altLang="zh-Hans" sz="2400" b="0" i="1" smtClean="0">
                              <a:latin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rPr>
                            <m:t>)</m:t>
                          </m:r>
                        </m:e>
                      </m:func>
                      <m:r>
                        <a:rPr kumimoji="1" lang="en-US" altLang="zh-Hans" sz="2400" b="0" i="1" smtClean="0">
                          <a:latin typeface="Cambria Math" panose="02040503050406030204" pitchFamily="18" charset="0"/>
                        </a:rPr>
                        <m:t>=</m:t>
                      </m:r>
                      <m:func>
                        <m:funcPr>
                          <m:ctrlPr>
                            <a:rPr kumimoji="1" lang="en-US" altLang="zh-Hans" sz="2400" b="0" i="1" smtClean="0">
                              <a:latin typeface="Cambria Math" panose="02040503050406030204" pitchFamily="18" charset="0"/>
                            </a:rPr>
                          </m:ctrlPr>
                        </m:funcPr>
                        <m:fName>
                          <m:r>
                            <m:rPr>
                              <m:sty m:val="p"/>
                            </m:rPr>
                            <a:rPr kumimoji="1" lang="en-US" altLang="zh-Hans" sz="2400" b="0" i="0" smtClean="0">
                              <a:latin typeface="Cambria Math" panose="02040503050406030204" pitchFamily="18" charset="0"/>
                            </a:rPr>
                            <m:t>log</m:t>
                          </m:r>
                        </m:fName>
                        <m:e>
                          <m:r>
                            <a:rPr kumimoji="1" lang="en-US" altLang="zh-Hans" sz="2400" b="0" i="1" smtClean="0">
                              <a:latin typeface="Cambria Math" panose="02040503050406030204" pitchFamily="18" charset="0"/>
                            </a:rPr>
                            <m:t>𝑃</m:t>
                          </m:r>
                          <m:r>
                            <a:rPr kumimoji="1" lang="en-US" altLang="zh-Hans" sz="2400" b="0" i="1" smtClean="0">
                              <a:latin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𝑌</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𝑍</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rPr>
                            <m:t>)</m:t>
                          </m:r>
                        </m:e>
                      </m:func>
                      <m:r>
                        <a:rPr kumimoji="1" lang="en-US" altLang="zh-Hans" sz="2400" b="0" i="1" smtClean="0">
                          <a:latin typeface="Cambria Math" panose="02040503050406030204" pitchFamily="18" charset="0"/>
                        </a:rPr>
                        <m:t>−</m:t>
                      </m:r>
                      <m:func>
                        <m:funcPr>
                          <m:ctrlPr>
                            <a:rPr kumimoji="1" lang="en-US" altLang="zh-Hans" sz="2400" b="0" i="1" smtClean="0">
                              <a:latin typeface="Cambria Math" panose="02040503050406030204" pitchFamily="18" charset="0"/>
                            </a:rPr>
                          </m:ctrlPr>
                        </m:funcPr>
                        <m:fName>
                          <m:r>
                            <m:rPr>
                              <m:sty m:val="p"/>
                            </m:rPr>
                            <a:rPr kumimoji="1" lang="en-US" altLang="zh-Hans" sz="2400" b="0" i="0" smtClean="0">
                              <a:latin typeface="Cambria Math" panose="02040503050406030204" pitchFamily="18" charset="0"/>
                            </a:rPr>
                            <m:t>log</m:t>
                          </m:r>
                        </m:fName>
                        <m:e>
                          <m:r>
                            <a:rPr kumimoji="1" lang="en-US" altLang="zh-Hans" sz="2400" i="1">
                              <a:latin typeface="Cambria Math" panose="02040503050406030204" pitchFamily="18" charset="0"/>
                              <a:ea typeface="Cambria Math" panose="02040503050406030204" pitchFamily="18" charset="0"/>
                            </a:rPr>
                            <m:t>𝑃</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𝑍</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𝑌</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ea typeface="Cambria Math" panose="02040503050406030204" pitchFamily="18" charset="0"/>
                            </a:rPr>
                            <m:t>)</m:t>
                          </m:r>
                        </m:e>
                      </m:func>
                    </m:oMath>
                  </m:oMathPara>
                </a14:m>
                <a:endParaRPr kumimoji="1" lang="en-US" altLang="zh-Hans" sz="2400" dirty="0"/>
              </a:p>
            </p:txBody>
          </p:sp>
        </mc:Choice>
        <mc:Fallback xmlns="">
          <p:sp>
            <p:nvSpPr>
              <p:cNvPr id="4" name="文本框 3">
                <a:extLst>
                  <a:ext uri="{FF2B5EF4-FFF2-40B4-BE49-F238E27FC236}">
                    <a16:creationId xmlns:a16="http://schemas.microsoft.com/office/drawing/2014/main" id="{EF1CA6F1-6701-0C2E-FDCD-780764807EC5}"/>
                  </a:ext>
                </a:extLst>
              </p:cNvPr>
              <p:cNvSpPr txBox="1">
                <a:spLocks noRot="1" noChangeAspect="1" noMove="1" noResize="1" noEditPoints="1" noAdjustHandles="1" noChangeArrowheads="1" noChangeShapeType="1" noTextEdit="1"/>
              </p:cNvSpPr>
              <p:nvPr/>
            </p:nvSpPr>
            <p:spPr>
              <a:xfrm>
                <a:off x="374650" y="3918787"/>
                <a:ext cx="11442700" cy="2907847"/>
              </a:xfrm>
              <a:prstGeom prst="rect">
                <a:avLst/>
              </a:prstGeom>
              <a:blipFill>
                <a:blip r:embed="rId5"/>
                <a:stretch>
                  <a:fillRect l="-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0485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0C9E1EE-2E38-4D0E-47A4-6D1355F9559C}"/>
                  </a:ext>
                </a:extLst>
              </p:cNvPr>
              <p:cNvSpPr txBox="1"/>
              <p:nvPr/>
            </p:nvSpPr>
            <p:spPr>
              <a:xfrm>
                <a:off x="454162" y="1366712"/>
                <a:ext cx="11523661" cy="4556376"/>
              </a:xfrm>
              <a:prstGeom prst="rect">
                <a:avLst/>
              </a:prstGeom>
              <a:noFill/>
            </p:spPr>
            <p:txBody>
              <a:bodyPr wrap="square">
                <a:spAutoFit/>
              </a:bodyPr>
              <a:lstStyle/>
              <a:p>
                <a:pPr>
                  <a:lnSpc>
                    <a:spcPct val="150000"/>
                  </a:lnSpc>
                </a:pPr>
                <a:r>
                  <a:rPr kumimoji="1" lang="zh-CN" altLang="en-US" sz="2400" dirty="0"/>
                  <a:t>由：</a:t>
                </a:r>
                <a:endParaRPr kumimoji="1" lang="en-US" altLang="zh-CN" sz="2400" dirty="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𝑄</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ea typeface="Cambria Math" panose="02040503050406030204" pitchFamily="18" charset="0"/>
                            </a:rPr>
                            <m:t>,</m:t>
                          </m:r>
                          <m:sSup>
                            <m:sSupPr>
                              <m:ctrlPr>
                                <a:rPr kumimoji="1" lang="en-US" altLang="zh-CN" sz="2400" b="0" i="1" smtClean="0">
                                  <a:latin typeface="Cambria Math" panose="02040503050406030204" pitchFamily="18" charset="0"/>
                                  <a:ea typeface="Cambria Math" panose="02040503050406030204" pitchFamily="18" charset="0"/>
                                </a:rPr>
                              </m:ctrlPr>
                            </m:sSupPr>
                            <m:e>
                              <m:r>
                                <a:rPr kumimoji="1" lang="en-US" altLang="zh-CN" sz="2400" b="0" i="1" smtClean="0">
                                  <a:latin typeface="Cambria Math" panose="02040503050406030204" pitchFamily="18" charset="0"/>
                                  <a:ea typeface="Cambria Math" panose="02040503050406030204" pitchFamily="18" charset="0"/>
                                </a:rPr>
                                <m:t>𝜃</m:t>
                              </m:r>
                            </m:e>
                            <m:sup>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𝑖</m:t>
                                  </m:r>
                                </m:e>
                              </m:d>
                            </m:sup>
                          </m:sSup>
                        </m:e>
                      </m:d>
                      <m:r>
                        <a:rPr kumimoji="1" lang="en-US" altLang="zh-CN" sz="2400" b="0" i="1" smtClean="0">
                          <a:latin typeface="Cambria Math" panose="02040503050406030204" pitchFamily="18" charset="0"/>
                        </a:rPr>
                        <m:t>=</m:t>
                      </m:r>
                      <m:nary>
                        <m:naryPr>
                          <m:chr m:val="∑"/>
                          <m:supHide m:val="on"/>
                          <m:ctrlPr>
                            <a:rPr kumimoji="1" lang="en-US" altLang="zh-CN" sz="2400" b="0" i="1" smtClean="0">
                              <a:latin typeface="Cambria Math" panose="02040503050406030204" pitchFamily="18" charset="0"/>
                            </a:rPr>
                          </m:ctrlPr>
                        </m:naryPr>
                        <m:sub>
                          <m:r>
                            <m:rPr>
                              <m:brk m:alnAt="7"/>
                            </m:rPr>
                            <a:rPr kumimoji="1" lang="en-US" altLang="zh-CN" sz="2400" b="0" i="1" smtClean="0">
                              <a:latin typeface="Cambria Math" panose="02040503050406030204" pitchFamily="18" charset="0"/>
                            </a:rPr>
                            <m:t>𝑍</m:t>
                          </m:r>
                        </m:sub>
                        <m:sup/>
                        <m:e>
                          <m:r>
                            <a:rPr kumimoji="1" lang="en-US" altLang="zh-CN" sz="2400" b="0" i="1" smtClean="0">
                              <a:latin typeface="Cambria Math" panose="02040503050406030204" pitchFamily="18" charset="0"/>
                            </a:rPr>
                            <m:t>𝑙𝑜𝑔𝑃</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𝑌</m:t>
                              </m:r>
                            </m:e>
                            <m:e>
                              <m:r>
                                <a:rPr kumimoji="1" lang="en-US" altLang="zh-Hans" sz="2400" b="0" i="1" smtClean="0">
                                  <a:latin typeface="Cambria Math" panose="02040503050406030204" pitchFamily="18" charset="0"/>
                                  <a:ea typeface="Cambria Math" panose="02040503050406030204" pitchFamily="18" charset="0"/>
                                </a:rPr>
                                <m:t>𝑍</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𝜃</m:t>
                              </m:r>
                            </m:e>
                          </m:d>
                          <m:r>
                            <a:rPr kumimoji="1" lang="en-US" altLang="zh-CN" sz="2400" b="0" i="1" smtClean="0">
                              <a:latin typeface="Cambria Math" panose="02040503050406030204" pitchFamily="18" charset="0"/>
                            </a:rPr>
                            <m:t>𝑃</m:t>
                          </m:r>
                          <m:r>
                            <a:rPr kumimoji="1" lang="en-US" altLang="zh-CN" sz="2400" b="0" i="1" smtClean="0">
                              <a:latin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𝑍</m:t>
                          </m:r>
                          <m:r>
                            <a:rPr kumimoji="1" lang="en-US" altLang="zh-Hans" sz="2400" i="1">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𝑌</m:t>
                          </m:r>
                          <m:r>
                            <a:rPr kumimoji="1" lang="en-US" altLang="zh-Hans"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r>
                            <a:rPr kumimoji="1" lang="en-US" altLang="zh-CN" sz="2400" b="0" i="1" smtClean="0">
                              <a:latin typeface="Cambria Math" panose="02040503050406030204" pitchFamily="18" charset="0"/>
                            </a:rPr>
                            <m:t>)</m:t>
                          </m:r>
                        </m:e>
                      </m:nary>
                    </m:oMath>
                  </m:oMathPara>
                </a14:m>
                <a:endParaRPr kumimoji="1" lang="en-US" altLang="zh-CN" sz="2400" dirty="0"/>
              </a:p>
              <a:p>
                <a:pPr>
                  <a:lnSpc>
                    <a:spcPct val="150000"/>
                  </a:lnSpc>
                </a:pPr>
                <a:r>
                  <a:rPr kumimoji="1" lang="en-US" altLang="zh-CN" sz="2400" dirty="0"/>
                  <a:t>      </a:t>
                </a:r>
                <a:r>
                  <a:rPr kumimoji="1" lang="zh-CN" altLang="en-US" sz="2400" dirty="0"/>
                  <a:t>于是对数似然函数可以写成：</a:t>
                </a:r>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𝑙𝑜𝑔𝑃</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𝑌</m:t>
                          </m:r>
                        </m:e>
                        <m:e>
                          <m:r>
                            <a:rPr kumimoji="1" lang="en-US" altLang="zh-Hans" sz="2400" i="1">
                              <a:latin typeface="Cambria Math" panose="02040503050406030204" pitchFamily="18" charset="0"/>
                              <a:ea typeface="Cambria Math" panose="02040503050406030204" pitchFamily="18" charset="0"/>
                            </a:rPr>
                            <m:t>𝜃</m:t>
                          </m:r>
                        </m:e>
                      </m:d>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𝑄</m:t>
                      </m:r>
                      <m:d>
                        <m:dPr>
                          <m:ctrlPr>
                            <a:rPr kumimoji="1" lang="en-US" altLang="zh-Hans" sz="2400" b="0" i="1" smtClean="0">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𝐻</m:t>
                      </m:r>
                      <m:r>
                        <a:rPr kumimoji="1" lang="en-US" altLang="zh-Hans"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r>
                        <a:rPr kumimoji="1" lang="en-US" altLang="zh-Hans" sz="2400" b="0" i="1" smtClean="0">
                          <a:latin typeface="Cambria Math" panose="02040503050406030204" pitchFamily="18" charset="0"/>
                          <a:ea typeface="Cambria Math" panose="02040503050406030204" pitchFamily="18" charset="0"/>
                        </a:rPr>
                        <m:t>)</m:t>
                      </m:r>
                    </m:oMath>
                  </m:oMathPara>
                </a14:m>
                <a:endParaRPr kumimoji="1" lang="en-US" altLang="zh-CN" sz="2400" dirty="0"/>
              </a:p>
              <a:p>
                <a:pPr>
                  <a:lnSpc>
                    <a:spcPct val="150000"/>
                  </a:lnSpc>
                </a:pPr>
                <a:r>
                  <a:rPr kumimoji="1" lang="en-US" altLang="zh-CN" sz="2400" dirty="0"/>
                  <a:t>      </a:t>
                </a:r>
                <a:r>
                  <a:rPr kumimoji="1" lang="zh-CN" altLang="en-US" sz="2400" dirty="0"/>
                  <a:t>得：</a:t>
                </a:r>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𝑙𝑜𝑔𝑃</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𝑌</m:t>
                          </m:r>
                        </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r>
                                    <a:rPr kumimoji="1" lang="en-US" altLang="zh-Hans" sz="2400" b="0" i="1" smtClean="0">
                                      <a:latin typeface="Cambria Math" panose="02040503050406030204" pitchFamily="18" charset="0"/>
                                      <a:ea typeface="Cambria Math" panose="02040503050406030204" pitchFamily="18" charset="0"/>
                                    </a:rPr>
                                    <m:t>+1</m:t>
                                  </m:r>
                                </m:e>
                              </m:d>
                            </m:sup>
                          </m:sSup>
                        </m:e>
                      </m:d>
                      <m:r>
                        <a:rPr kumimoji="1" lang="en-US" altLang="zh-Hans"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rPr>
                        <m:t>𝑙𝑜𝑔𝑃</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rPr>
                            <m:t>𝑌</m:t>
                          </m:r>
                        </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Hans" sz="2400" b="0" i="1" smtClean="0">
                          <a:latin typeface="Cambria Math" panose="02040503050406030204" pitchFamily="18" charset="0"/>
                          <a:ea typeface="Cambria Math" panose="02040503050406030204" pitchFamily="18" charset="0"/>
                        </a:rPr>
                        <m:t>=</m:t>
                      </m:r>
                      <m:d>
                        <m:dPr>
                          <m:begChr m:val="["/>
                          <m:endChr m:val="]"/>
                          <m:ctrlPr>
                            <a:rPr kumimoji="1" lang="en-US" altLang="zh-Hans" sz="2400" b="0" i="1" smtClean="0">
                              <a:latin typeface="Cambria Math" panose="02040503050406030204" pitchFamily="18" charset="0"/>
                              <a:ea typeface="Cambria Math" panose="02040503050406030204" pitchFamily="18" charset="0"/>
                            </a:rPr>
                          </m:ctrlPr>
                        </m:dPr>
                        <m:e>
                          <m:r>
                            <a:rPr kumimoji="1" lang="en-US" altLang="zh-Hans" sz="2400" i="1">
                              <a:latin typeface="Cambria Math" panose="02040503050406030204" pitchFamily="18" charset="0"/>
                              <a:ea typeface="Cambria Math" panose="02040503050406030204" pitchFamily="18" charset="0"/>
                            </a:rPr>
                            <m:t>𝑄</m:t>
                          </m:r>
                          <m:d>
                            <m:dPr>
                              <m:ctrlPr>
                                <a:rPr kumimoji="1" lang="en-US" altLang="zh-Hans"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r>
                                        <a:rPr kumimoji="1" lang="en-US" altLang="zh-CN" sz="2400" b="0" i="1" smtClean="0">
                                          <a:latin typeface="Cambria Math" panose="02040503050406030204" pitchFamily="18" charset="0"/>
                                          <a:ea typeface="Cambria Math" panose="02040503050406030204" pitchFamily="18" charset="0"/>
                                        </a:rPr>
                                        <m:t>+1</m:t>
                                      </m:r>
                                    </m:e>
                                  </m:d>
                                </m:sup>
                              </m:sSup>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CN" sz="2400" b="0" i="1" smtClean="0">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𝑄</m:t>
                          </m:r>
                          <m:d>
                            <m:dPr>
                              <m:ctrlPr>
                                <a:rPr kumimoji="1" lang="en-US" altLang="zh-Hans"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e>
                      </m:d>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𝐻</m:t>
                      </m:r>
                      <m:d>
                        <m:dPr>
                          <m:ctrlPr>
                            <a:rPr kumimoji="1" lang="en-US" altLang="zh-Hans"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r>
                                    <a:rPr kumimoji="1" lang="en-US" altLang="zh-CN" sz="2400" i="1">
                                      <a:latin typeface="Cambria Math" panose="02040503050406030204" pitchFamily="18" charset="0"/>
                                      <a:ea typeface="Cambria Math" panose="02040503050406030204" pitchFamily="18" charset="0"/>
                                    </a:rPr>
                                    <m:t>+1</m:t>
                                  </m:r>
                                </m:e>
                              </m:d>
                            </m:sup>
                          </m:sSup>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CN" sz="2400" i="1">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𝐻</m:t>
                      </m:r>
                      <m:d>
                        <m:dPr>
                          <m:ctrlPr>
                            <a:rPr kumimoji="1" lang="en-US" altLang="zh-Hans" sz="2400" i="1">
                              <a:latin typeface="Cambria Math" panose="02040503050406030204" pitchFamily="18" charset="0"/>
                              <a:ea typeface="Cambria Math" panose="02040503050406030204" pitchFamily="18" charset="0"/>
                            </a:rPr>
                          </m:ctrlPr>
                        </m:dPr>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CN" sz="2400" b="0" i="1" smtClean="0">
                          <a:latin typeface="Cambria Math" panose="02040503050406030204" pitchFamily="18" charset="0"/>
                          <a:ea typeface="Cambria Math" panose="02040503050406030204" pitchFamily="18" charset="0"/>
                        </a:rPr>
                        <m:t>]</m:t>
                      </m:r>
                    </m:oMath>
                  </m:oMathPara>
                </a14:m>
                <a:endParaRPr kumimoji="1" lang="en-US" altLang="zh-CN" sz="2400" dirty="0"/>
              </a:p>
            </p:txBody>
          </p:sp>
        </mc:Choice>
        <mc:Fallback xmlns="">
          <p:sp>
            <p:nvSpPr>
              <p:cNvPr id="5" name="文本框 4">
                <a:extLst>
                  <a:ext uri="{FF2B5EF4-FFF2-40B4-BE49-F238E27FC236}">
                    <a16:creationId xmlns:a16="http://schemas.microsoft.com/office/drawing/2014/main" id="{90C9E1EE-2E38-4D0E-47A4-6D1355F9559C}"/>
                  </a:ext>
                </a:extLst>
              </p:cNvPr>
              <p:cNvSpPr txBox="1">
                <a:spLocks noRot="1" noChangeAspect="1" noMove="1" noResize="1" noEditPoints="1" noAdjustHandles="1" noChangeArrowheads="1" noChangeShapeType="1" noTextEdit="1"/>
              </p:cNvSpPr>
              <p:nvPr/>
            </p:nvSpPr>
            <p:spPr>
              <a:xfrm>
                <a:off x="454162" y="1366712"/>
                <a:ext cx="11523661" cy="4556376"/>
              </a:xfrm>
              <a:prstGeom prst="rect">
                <a:avLst/>
              </a:prstGeom>
              <a:blipFill>
                <a:blip r:embed="rId3"/>
                <a:stretch>
                  <a:fillRect l="-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653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0C9E1EE-2E38-4D0E-47A4-6D1355F9559C}"/>
                  </a:ext>
                </a:extLst>
              </p:cNvPr>
              <p:cNvSpPr txBox="1"/>
              <p:nvPr/>
            </p:nvSpPr>
            <p:spPr>
              <a:xfrm>
                <a:off x="454162" y="1194435"/>
                <a:ext cx="11523661" cy="240630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t>只需证右端非负</a:t>
                </a:r>
                <a:endParaRPr lang="en-US" altLang="zh-CN" dirty="0"/>
              </a:p>
              <a:p>
                <a:pPr marL="342900" indent="-342900">
                  <a:lnSpc>
                    <a:spcPct val="150000"/>
                  </a:lnSpc>
                  <a:buFont typeface="Arial" panose="020B0604020202020204" pitchFamily="34" charset="0"/>
                  <a:buChar char="•"/>
                </a:pPr>
                <a:r>
                  <a:rPr lang="zh-CN" altLang="en-US" dirty="0"/>
                  <a:t>右端第一项，</a:t>
                </a:r>
                <a:r>
                  <a:rPr kumimoji="1" lang="en-US" altLang="zh-CN" dirty="0">
                    <a:ea typeface="Cambria Math" panose="02040503050406030204" pitchFamily="18" charset="0"/>
                  </a:rPr>
                  <a:t> </a:t>
                </a:r>
                <a:r>
                  <a:rPr kumimoji="1" lang="zh-CN" altLang="en-US" dirty="0">
                    <a:latin typeface="+mj-ea"/>
                    <a:ea typeface="+mj-ea"/>
                  </a:rPr>
                  <a:t>由于</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Hans" i="1">
                                <a:latin typeface="Cambria Math" panose="02040503050406030204" pitchFamily="18" charset="0"/>
                                <a:ea typeface="Cambria Math" panose="02040503050406030204" pitchFamily="18" charset="0"/>
                              </a:rPr>
                              <m:t>+1</m:t>
                            </m:r>
                          </m:e>
                        </m:d>
                      </m:sup>
                    </m:sSup>
                  </m:oMath>
                </a14:m>
                <a:r>
                  <a:rPr lang="zh-CN" altLang="en-US" dirty="0"/>
                  <a:t>使</a:t>
                </a:r>
                <a14:m>
                  <m:oMath xmlns:m="http://schemas.openxmlformats.org/officeDocument/2006/math">
                    <m:r>
                      <a:rPr kumimoji="1" lang="en-US" altLang="zh-CN" i="1">
                        <a:latin typeface="Cambria Math" panose="02040503050406030204" pitchFamily="18" charset="0"/>
                      </a:rPr>
                      <m:t>𝑄</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𝜃</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oMath>
                </a14:m>
                <a:r>
                  <a:rPr lang="zh-CN" altLang="en-US" dirty="0"/>
                  <a:t>达到极大，所以 </a:t>
                </a:r>
                <a:endParaRPr lang="zh-CN" altLang="en-US" sz="2000" dirty="0"/>
              </a:p>
              <a:p>
                <a:pPr>
                  <a:lnSpc>
                    <a:spcPct val="150000"/>
                  </a:lnSpc>
                </a:pPr>
                <a14:m>
                  <m:oMathPara xmlns:m="http://schemas.openxmlformats.org/officeDocument/2006/math">
                    <m:oMathParaPr>
                      <m:jc m:val="centerGroup"/>
                    </m:oMathParaPr>
                    <m:oMath xmlns:m="http://schemas.openxmlformats.org/officeDocument/2006/math">
                      <m:r>
                        <a:rPr kumimoji="1" lang="en-US" altLang="zh-Hans" i="1">
                          <a:latin typeface="Cambria Math" panose="02040503050406030204" pitchFamily="18" charset="0"/>
                          <a:ea typeface="Cambria Math" panose="02040503050406030204" pitchFamily="18" charset="0"/>
                        </a:rPr>
                        <m:t>𝑄</m:t>
                      </m:r>
                      <m:d>
                        <m:dPr>
                          <m:ctrlPr>
                            <a:rPr kumimoji="1" lang="en-US" altLang="zh-Hans"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+1</m:t>
                                  </m:r>
                                </m:e>
                              </m:d>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r>
                        <a:rPr kumimoji="1" lang="en-US" altLang="zh-CN" i="1">
                          <a:latin typeface="Cambria Math" panose="02040503050406030204" pitchFamily="18" charset="0"/>
                          <a:ea typeface="Cambria Math" panose="02040503050406030204" pitchFamily="18" charset="0"/>
                        </a:rPr>
                        <m:t>−</m:t>
                      </m:r>
                      <m:r>
                        <a:rPr kumimoji="1" lang="en-US" altLang="zh-Hans" i="1">
                          <a:latin typeface="Cambria Math" panose="02040503050406030204" pitchFamily="18" charset="0"/>
                          <a:ea typeface="Cambria Math" panose="02040503050406030204" pitchFamily="18" charset="0"/>
                        </a:rPr>
                        <m:t>𝑄</m:t>
                      </m:r>
                      <m:d>
                        <m:dPr>
                          <m:ctrlPr>
                            <a:rPr kumimoji="1" lang="en-US" altLang="zh-Hans"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r>
                        <a:rPr kumimoji="1" lang="en-US" altLang="zh-Hans" i="1">
                          <a:latin typeface="Cambria Math" panose="02040503050406030204" pitchFamily="18" charset="0"/>
                          <a:ea typeface="Cambria Math" panose="02040503050406030204" pitchFamily="18" charset="0"/>
                        </a:rPr>
                        <m:t>≥</m:t>
                      </m:r>
                      <m:r>
                        <a:rPr kumimoji="1" lang="en-US" altLang="zh-Hans" b="0" i="1" smtClean="0">
                          <a:latin typeface="Cambria Math" panose="02040503050406030204" pitchFamily="18" charset="0"/>
                          <a:ea typeface="Cambria Math" panose="02040503050406030204" pitchFamily="18" charset="0"/>
                        </a:rPr>
                        <m:t>0</m:t>
                      </m:r>
                    </m:oMath>
                  </m:oMathPara>
                </a14:m>
                <a:endParaRPr kumimoji="1" lang="en-US" altLang="zh-CN" dirty="0"/>
              </a:p>
              <a:p>
                <a:pPr marL="342900" indent="-342900">
                  <a:lnSpc>
                    <a:spcPct val="150000"/>
                  </a:lnSpc>
                  <a:buFont typeface="Arial" panose="020B0604020202020204" pitchFamily="34" charset="0"/>
                  <a:buChar char="•"/>
                </a:pPr>
                <a:r>
                  <a:rPr lang="zh-CN" altLang="en-US" dirty="0"/>
                  <a:t>第二项</a:t>
                </a:r>
                <a:r>
                  <a:rPr lang="en-US" altLang="zh-CN" dirty="0"/>
                  <a:t>: </a:t>
                </a:r>
              </a:p>
            </p:txBody>
          </p:sp>
        </mc:Choice>
        <mc:Fallback xmlns="">
          <p:sp>
            <p:nvSpPr>
              <p:cNvPr id="5" name="文本框 4">
                <a:extLst>
                  <a:ext uri="{FF2B5EF4-FFF2-40B4-BE49-F238E27FC236}">
                    <a16:creationId xmlns:a16="http://schemas.microsoft.com/office/drawing/2014/main" id="{90C9E1EE-2E38-4D0E-47A4-6D1355F9559C}"/>
                  </a:ext>
                </a:extLst>
              </p:cNvPr>
              <p:cNvSpPr txBox="1">
                <a:spLocks noRot="1" noChangeAspect="1" noMove="1" noResize="1" noEditPoints="1" noAdjustHandles="1" noChangeArrowheads="1" noChangeShapeType="1" noTextEdit="1"/>
              </p:cNvSpPr>
              <p:nvPr/>
            </p:nvSpPr>
            <p:spPr>
              <a:xfrm>
                <a:off x="454162" y="1194435"/>
                <a:ext cx="11523661" cy="2406300"/>
              </a:xfrm>
              <a:prstGeom prst="rect">
                <a:avLst/>
              </a:prstGeom>
              <a:blipFill>
                <a:blip r:embed="rId3"/>
                <a:stretch>
                  <a:fillRect l="-741" b="-4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F30A0DB-0EBD-2F81-8CE0-3659F1C6B0C4}"/>
                  </a:ext>
                </a:extLst>
              </p:cNvPr>
              <p:cNvSpPr txBox="1"/>
              <p:nvPr/>
            </p:nvSpPr>
            <p:spPr>
              <a:xfrm>
                <a:off x="1723506" y="3166781"/>
                <a:ext cx="9780103" cy="728276"/>
              </a:xfrm>
              <a:prstGeom prst="rect">
                <a:avLst/>
              </a:prstGeom>
              <a:noFill/>
            </p:spPr>
            <p:txBody>
              <a:bodyPr wrap="square">
                <a:spAutoFit/>
              </a:bodyPr>
              <a:lstStyle/>
              <a:p>
                <a:pPr lvl="3">
                  <a:lnSpc>
                    <a:spcPct val="150000"/>
                  </a:lnSpc>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𝐻</m:t>
                      </m:r>
                      <m:d>
                        <m:dPr>
                          <m:ctrlPr>
                            <a:rPr kumimoji="1" lang="en-US" altLang="zh-Hans"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+1</m:t>
                                  </m:r>
                                </m:e>
                              </m:d>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𝐻</m:t>
                      </m:r>
                      <m:d>
                        <m:dPr>
                          <m:ctrlPr>
                            <a:rPr kumimoji="1" lang="en-US" altLang="zh-Hans"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oMath>
                  </m:oMathPara>
                </a14:m>
                <a:endParaRPr kumimoji="1" lang="en-US" altLang="zh-CN" i="1" dirty="0">
                  <a:latin typeface="Cambria Math" panose="02040503050406030204" pitchFamily="18" charset="0"/>
                  <a:ea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6F30A0DB-0EBD-2F81-8CE0-3659F1C6B0C4}"/>
                  </a:ext>
                </a:extLst>
              </p:cNvPr>
              <p:cNvSpPr txBox="1">
                <a:spLocks noRot="1" noChangeAspect="1" noMove="1" noResize="1" noEditPoints="1" noAdjustHandles="1" noChangeArrowheads="1" noChangeShapeType="1" noTextEdit="1"/>
              </p:cNvSpPr>
              <p:nvPr/>
            </p:nvSpPr>
            <p:spPr>
              <a:xfrm>
                <a:off x="1723506" y="3166781"/>
                <a:ext cx="9780103" cy="7282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E34347A-B494-DCB8-D8F9-10626B07E62C}"/>
                  </a:ext>
                </a:extLst>
              </p:cNvPr>
              <p:cNvSpPr txBox="1"/>
              <p:nvPr/>
            </p:nvSpPr>
            <p:spPr>
              <a:xfrm>
                <a:off x="3565558" y="3516372"/>
                <a:ext cx="6096000" cy="1522083"/>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ea typeface="Cambria Math" panose="02040503050406030204" pitchFamily="18" charset="0"/>
                        </a:rPr>
                        <m:t>=</m:t>
                      </m:r>
                      <m:nary>
                        <m:naryPr>
                          <m:chr m:val="∑"/>
                          <m:supHide m:val="on"/>
                          <m:ctrlPr>
                            <a:rPr kumimoji="1" lang="en-US" altLang="zh-Hans" b="0" i="1" smtClean="0">
                              <a:latin typeface="Cambria Math" panose="02040503050406030204" pitchFamily="18" charset="0"/>
                              <a:ea typeface="Cambria Math" panose="02040503050406030204" pitchFamily="18" charset="0"/>
                            </a:rPr>
                          </m:ctrlPr>
                        </m:naryPr>
                        <m:sub>
                          <m:r>
                            <m:rPr>
                              <m:brk m:alnAt="7"/>
                            </m:rPr>
                            <a:rPr kumimoji="1" lang="en-US" altLang="zh-Hans" b="0" i="1" smtClean="0">
                              <a:latin typeface="Cambria Math" panose="02040503050406030204" pitchFamily="18" charset="0"/>
                              <a:ea typeface="Cambria Math" panose="02040503050406030204" pitchFamily="18" charset="0"/>
                            </a:rPr>
                            <m:t>𝑍</m:t>
                          </m:r>
                        </m:sub>
                        <m:sup/>
                        <m:e>
                          <m:d>
                            <m:dPr>
                              <m:ctrlPr>
                                <a:rPr kumimoji="1" lang="en-US" altLang="zh-Hans" b="0" i="1" smtClean="0">
                                  <a:latin typeface="Cambria Math" panose="02040503050406030204" pitchFamily="18" charset="0"/>
                                  <a:ea typeface="Cambria Math" panose="02040503050406030204" pitchFamily="18" charset="0"/>
                                </a:rPr>
                              </m:ctrlPr>
                            </m:dPr>
                            <m:e>
                              <m:func>
                                <m:funcPr>
                                  <m:ctrlPr>
                                    <a:rPr kumimoji="1" lang="en-US" altLang="zh-Hans" b="0" i="1" smtClean="0">
                                      <a:latin typeface="Cambria Math" panose="02040503050406030204" pitchFamily="18" charset="0"/>
                                      <a:ea typeface="Cambria Math" panose="02040503050406030204" pitchFamily="18" charset="0"/>
                                    </a:rPr>
                                  </m:ctrlPr>
                                </m:funcPr>
                                <m:fName>
                                  <m:r>
                                    <m:rPr>
                                      <m:sty m:val="p"/>
                                    </m:rPr>
                                    <a:rPr kumimoji="1" lang="en-US" altLang="zh-Hans" b="0" i="0" smtClean="0">
                                      <a:latin typeface="Cambria Math" panose="02040503050406030204" pitchFamily="18" charset="0"/>
                                      <a:ea typeface="Cambria Math" panose="02040503050406030204" pitchFamily="18" charset="0"/>
                                    </a:rPr>
                                    <m:t>log</m:t>
                                  </m:r>
                                </m:fName>
                                <m:e>
                                  <m:f>
                                    <m:fPr>
                                      <m:ctrlPr>
                                        <a:rPr kumimoji="1" lang="en-US" altLang="zh-Hans" b="0" i="1" smtClean="0">
                                          <a:latin typeface="Cambria Math" panose="02040503050406030204" pitchFamily="18" charset="0"/>
                                          <a:ea typeface="Cambria Math" panose="02040503050406030204" pitchFamily="18" charset="0"/>
                                        </a:rPr>
                                      </m:ctrlPr>
                                    </m:fPr>
                                    <m:num>
                                      <m:r>
                                        <a:rPr kumimoji="1" lang="en-US" altLang="zh-Hans" b="0" i="1" smtClean="0">
                                          <a:latin typeface="Cambria Math" panose="02040503050406030204" pitchFamily="18" charset="0"/>
                                          <a:ea typeface="Cambria Math" panose="02040503050406030204" pitchFamily="18" charset="0"/>
                                        </a:rPr>
                                        <m:t>𝑃</m:t>
                                      </m:r>
                                      <m:d>
                                        <m:dPr>
                                          <m:ctrlPr>
                                            <a:rPr kumimoji="1" lang="en-US" altLang="zh-Hans" b="0" i="1" smtClean="0">
                                              <a:latin typeface="Cambria Math" panose="02040503050406030204" pitchFamily="18" charset="0"/>
                                              <a:ea typeface="Cambria Math" panose="02040503050406030204" pitchFamily="18" charset="0"/>
                                            </a:rPr>
                                          </m:ctrlPr>
                                        </m:dPr>
                                        <m:e>
                                          <m:r>
                                            <a:rPr kumimoji="1" lang="en-US" altLang="zh-Hans" b="0" i="1" smtClean="0">
                                              <a:latin typeface="Cambria Math" panose="02040503050406030204" pitchFamily="18" charset="0"/>
                                              <a:ea typeface="Cambria Math" panose="02040503050406030204" pitchFamily="18" charset="0"/>
                                            </a:rPr>
                                            <m:t>𝑍</m:t>
                                          </m:r>
                                        </m:e>
                                        <m:e>
                                          <m:r>
                                            <a:rPr kumimoji="1" lang="en-US" altLang="zh-Hans" b="0" i="1" smtClean="0">
                                              <a:latin typeface="Cambria Math" panose="02040503050406030204" pitchFamily="18" charset="0"/>
                                              <a:ea typeface="Cambria Math" panose="02040503050406030204" pitchFamily="18" charset="0"/>
                                            </a:rPr>
                                            <m:t>𝑌</m:t>
                                          </m:r>
                                          <m:r>
                                            <a:rPr kumimoji="1" lang="en-US" altLang="zh-Hans"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+1</m:t>
                                                  </m:r>
                                                </m:e>
                                              </m:d>
                                            </m:sup>
                                          </m:sSup>
                                        </m:e>
                                      </m:d>
                                    </m:num>
                                    <m:den>
                                      <m:r>
                                        <a:rPr kumimoji="1" lang="en-US" altLang="zh-Hans" b="0" i="1" smtClean="0">
                                          <a:latin typeface="Cambria Math" panose="02040503050406030204" pitchFamily="18" charset="0"/>
                                          <a:ea typeface="Cambria Math" panose="02040503050406030204" pitchFamily="18" charset="0"/>
                                        </a:rPr>
                                        <m:t>𝑃</m:t>
                                      </m:r>
                                      <m:d>
                                        <m:dPr>
                                          <m:ctrlPr>
                                            <a:rPr kumimoji="1" lang="en-US" altLang="zh-Hans" b="0" i="1" smtClean="0">
                                              <a:latin typeface="Cambria Math" panose="02040503050406030204" pitchFamily="18" charset="0"/>
                                              <a:ea typeface="Cambria Math" panose="02040503050406030204" pitchFamily="18" charset="0"/>
                                            </a:rPr>
                                          </m:ctrlPr>
                                        </m:dPr>
                                        <m:e>
                                          <m:r>
                                            <a:rPr kumimoji="1" lang="en-US" altLang="zh-Hans" b="0" i="1" smtClean="0">
                                              <a:latin typeface="Cambria Math" panose="02040503050406030204" pitchFamily="18" charset="0"/>
                                              <a:ea typeface="Cambria Math" panose="02040503050406030204" pitchFamily="18" charset="0"/>
                                            </a:rPr>
                                            <m:t>𝑍</m:t>
                                          </m:r>
                                        </m:e>
                                        <m:e>
                                          <m:r>
                                            <a:rPr kumimoji="1" lang="en-US" altLang="zh-Hans" b="0" i="1" smtClean="0">
                                              <a:latin typeface="Cambria Math" panose="02040503050406030204" pitchFamily="18" charset="0"/>
                                              <a:ea typeface="Cambria Math" panose="02040503050406030204" pitchFamily="18" charset="0"/>
                                            </a:rPr>
                                            <m:t>𝑌</m:t>
                                          </m:r>
                                          <m:r>
                                            <a:rPr kumimoji="1" lang="en-US" altLang="zh-Hans"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den>
                                  </m:f>
                                </m:e>
                              </m:func>
                            </m:e>
                          </m:d>
                          <m:r>
                            <a:rPr kumimoji="1" lang="en-US" altLang="zh-Hans" b="0" i="1" smtClean="0">
                              <a:latin typeface="Cambria Math" panose="02040503050406030204" pitchFamily="18" charset="0"/>
                              <a:ea typeface="Cambria Math" panose="02040503050406030204" pitchFamily="18" charset="0"/>
                            </a:rPr>
                            <m:t>𝑃</m:t>
                          </m:r>
                          <m:d>
                            <m:dPr>
                              <m:ctrlPr>
                                <a:rPr kumimoji="1" lang="en-US" altLang="zh-Hans" b="0" i="1" smtClean="0">
                                  <a:latin typeface="Cambria Math" panose="02040503050406030204" pitchFamily="18" charset="0"/>
                                  <a:ea typeface="Cambria Math" panose="02040503050406030204" pitchFamily="18" charset="0"/>
                                </a:rPr>
                              </m:ctrlPr>
                            </m:dPr>
                            <m:e>
                              <m:r>
                                <a:rPr kumimoji="1" lang="en-US" altLang="zh-Hans" b="0" i="1" smtClean="0">
                                  <a:latin typeface="Cambria Math" panose="02040503050406030204" pitchFamily="18" charset="0"/>
                                  <a:ea typeface="Cambria Math" panose="02040503050406030204" pitchFamily="18" charset="0"/>
                                </a:rPr>
                                <m:t>𝑍</m:t>
                              </m:r>
                            </m:e>
                            <m:e>
                              <m:r>
                                <a:rPr kumimoji="1" lang="en-US" altLang="zh-Hans" b="0" i="1" smtClean="0">
                                  <a:latin typeface="Cambria Math" panose="02040503050406030204" pitchFamily="18" charset="0"/>
                                  <a:ea typeface="Cambria Math" panose="02040503050406030204" pitchFamily="18" charset="0"/>
                                </a:rPr>
                                <m:t>𝑌</m:t>
                              </m:r>
                              <m:r>
                                <a:rPr kumimoji="1" lang="en-US" altLang="zh-Hans"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e>
                      </m:nary>
                    </m:oMath>
                  </m:oMathPara>
                </a14:m>
                <a:endParaRPr kumimoji="1" lang="en-US" altLang="zh-Hans" b="0" dirty="0">
                  <a:ea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5E34347A-B494-DCB8-D8F9-10626B07E62C}"/>
                  </a:ext>
                </a:extLst>
              </p:cNvPr>
              <p:cNvSpPr txBox="1">
                <a:spLocks noRot="1" noChangeAspect="1" noMove="1" noResize="1" noEditPoints="1" noAdjustHandles="1" noChangeArrowheads="1" noChangeShapeType="1" noTextEdit="1"/>
              </p:cNvSpPr>
              <p:nvPr/>
            </p:nvSpPr>
            <p:spPr>
              <a:xfrm>
                <a:off x="3565558" y="3516372"/>
                <a:ext cx="6096000" cy="15220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A3CEBF9-D788-5E95-EAE3-7AD83FE6D6FE}"/>
                  </a:ext>
                </a:extLst>
              </p:cNvPr>
              <p:cNvSpPr txBox="1"/>
              <p:nvPr/>
            </p:nvSpPr>
            <p:spPr>
              <a:xfrm>
                <a:off x="3565558" y="4371441"/>
                <a:ext cx="6096000" cy="251184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m:rPr>
                                      <m:brk m:alnAt="7"/>
                                    </m:rPr>
                                    <a:rPr kumimoji="1" lang="en-US" altLang="zh-CN" b="0" i="1" smtClean="0">
                                      <a:latin typeface="Cambria Math" panose="02040503050406030204" pitchFamily="18" charset="0"/>
                                      <a:ea typeface="Cambria Math" panose="02040503050406030204" pitchFamily="18" charset="0"/>
                                    </a:rPr>
                                    <m:t>𝑍</m:t>
                                  </m:r>
                                </m:sub>
                                <m:sup/>
                                <m:e>
                                  <m:f>
                                    <m:fPr>
                                      <m:ctrlPr>
                                        <a:rPr kumimoji="1" lang="en-US" altLang="zh-Hans" i="1">
                                          <a:latin typeface="Cambria Math" panose="02040503050406030204" pitchFamily="18" charset="0"/>
                                          <a:ea typeface="Cambria Math" panose="02040503050406030204" pitchFamily="18" charset="0"/>
                                        </a:rPr>
                                      </m:ctrlPr>
                                    </m:fPr>
                                    <m:num>
                                      <m:r>
                                        <a:rPr kumimoji="1" lang="en-US" altLang="zh-Hans" i="1">
                                          <a:latin typeface="Cambria Math" panose="02040503050406030204" pitchFamily="18" charset="0"/>
                                          <a:ea typeface="Cambria Math" panose="02040503050406030204" pitchFamily="18" charset="0"/>
                                        </a:rPr>
                                        <m:t>𝑃</m:t>
                                      </m:r>
                                      <m:d>
                                        <m:dPr>
                                          <m:ctrlPr>
                                            <a:rPr kumimoji="1" lang="en-US" altLang="zh-Hans" i="1">
                                              <a:latin typeface="Cambria Math" panose="02040503050406030204" pitchFamily="18" charset="0"/>
                                              <a:ea typeface="Cambria Math" panose="02040503050406030204" pitchFamily="18" charset="0"/>
                                            </a:rPr>
                                          </m:ctrlPr>
                                        </m:dPr>
                                        <m:e>
                                          <m:r>
                                            <a:rPr kumimoji="1" lang="en-US" altLang="zh-Hans" i="1">
                                              <a:latin typeface="Cambria Math" panose="02040503050406030204" pitchFamily="18" charset="0"/>
                                              <a:ea typeface="Cambria Math" panose="02040503050406030204" pitchFamily="18" charset="0"/>
                                            </a:rPr>
                                            <m:t>𝑍</m:t>
                                          </m:r>
                                        </m:e>
                                        <m:e>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CN" i="1">
                                                      <a:latin typeface="Cambria Math" panose="02040503050406030204" pitchFamily="18" charset="0"/>
                                                      <a:ea typeface="Cambria Math" panose="02040503050406030204" pitchFamily="18" charset="0"/>
                                                    </a:rPr>
                                                    <m:t>+1</m:t>
                                                  </m:r>
                                                </m:e>
                                              </m:d>
                                            </m:sup>
                                          </m:sSup>
                                        </m:e>
                                      </m:d>
                                    </m:num>
                                    <m:den>
                                      <m:r>
                                        <a:rPr kumimoji="1" lang="en-US" altLang="zh-Hans" i="1">
                                          <a:latin typeface="Cambria Math" panose="02040503050406030204" pitchFamily="18" charset="0"/>
                                          <a:ea typeface="Cambria Math" panose="02040503050406030204" pitchFamily="18" charset="0"/>
                                        </a:rPr>
                                        <m:t>𝑃</m:t>
                                      </m:r>
                                      <m:d>
                                        <m:dPr>
                                          <m:ctrlPr>
                                            <a:rPr kumimoji="1" lang="en-US" altLang="zh-Hans" i="1">
                                              <a:latin typeface="Cambria Math" panose="02040503050406030204" pitchFamily="18" charset="0"/>
                                              <a:ea typeface="Cambria Math" panose="02040503050406030204" pitchFamily="18" charset="0"/>
                                            </a:rPr>
                                          </m:ctrlPr>
                                        </m:dPr>
                                        <m:e>
                                          <m:r>
                                            <a:rPr kumimoji="1" lang="en-US" altLang="zh-Hans" i="1">
                                              <a:latin typeface="Cambria Math" panose="02040503050406030204" pitchFamily="18" charset="0"/>
                                              <a:ea typeface="Cambria Math" panose="02040503050406030204" pitchFamily="18" charset="0"/>
                                            </a:rPr>
                                            <m:t>𝑍</m:t>
                                          </m:r>
                                        </m:e>
                                        <m:e>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den>
                                  </m:f>
                                  <m:r>
                                    <a:rPr kumimoji="1" lang="en-US" altLang="zh-CN" b="0" i="1" smtClean="0">
                                      <a:latin typeface="Cambria Math" panose="02040503050406030204" pitchFamily="18" charset="0"/>
                                      <a:ea typeface="Cambria Math" panose="02040503050406030204" pitchFamily="18" charset="0"/>
                                    </a:rPr>
                                    <m:t>𝑃</m:t>
                                  </m:r>
                                  <m:d>
                                    <m:dPr>
                                      <m:ctrlPr>
                                        <a:rPr kumimoji="1" lang="en-US" altLang="zh-Hans" i="1">
                                          <a:latin typeface="Cambria Math" panose="02040503050406030204" pitchFamily="18" charset="0"/>
                                          <a:ea typeface="Cambria Math" panose="02040503050406030204" pitchFamily="18" charset="0"/>
                                        </a:rPr>
                                      </m:ctrlPr>
                                    </m:dPr>
                                    <m:e>
                                      <m:r>
                                        <a:rPr kumimoji="1" lang="en-US" altLang="zh-Hans" i="1">
                                          <a:latin typeface="Cambria Math" panose="02040503050406030204" pitchFamily="18" charset="0"/>
                                          <a:ea typeface="Cambria Math" panose="02040503050406030204" pitchFamily="18" charset="0"/>
                                        </a:rPr>
                                        <m:t>𝑍</m:t>
                                      </m:r>
                                    </m:e>
                                    <m:e>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e>
                                          </m:d>
                                        </m:sup>
                                      </m:sSup>
                                    </m:e>
                                  </m:d>
                                </m:e>
                              </m:nary>
                            </m:e>
                          </m:d>
                        </m:e>
                      </m:func>
                    </m:oMath>
                  </m:oMathPara>
                </a14:m>
                <a:endParaRPr kumimoji="1" lang="en-US" altLang="zh-CN" b="0" dirty="0">
                  <a:ea typeface="Cambria Math" panose="02040503050406030204" pitchFamily="18" charset="0"/>
                </a:endParaRPr>
              </a:p>
              <a:p>
                <a:pPr lvl="3">
                  <a:lnSpc>
                    <a:spcPct val="150000"/>
                  </a:lnSpc>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ea typeface="Cambria Math" panose="02040503050406030204" pitchFamily="18" charset="0"/>
                        </a:rPr>
                        <m:t>=</m:t>
                      </m:r>
                      <m:r>
                        <a:rPr kumimoji="1" lang="en-US" altLang="zh-Hans" b="0" i="1" smtClean="0">
                          <a:latin typeface="Cambria Math" panose="02040503050406030204" pitchFamily="18" charset="0"/>
                          <a:ea typeface="Cambria Math" panose="02040503050406030204" pitchFamily="18" charset="0"/>
                        </a:rPr>
                        <m:t>𝑙𝑜𝑔𝑃</m:t>
                      </m:r>
                      <m:d>
                        <m:dPr>
                          <m:ctrlPr>
                            <a:rPr kumimoji="1" lang="en-US" altLang="zh-Hans" i="1">
                              <a:latin typeface="Cambria Math" panose="02040503050406030204" pitchFamily="18" charset="0"/>
                              <a:ea typeface="Cambria Math" panose="02040503050406030204" pitchFamily="18" charset="0"/>
                            </a:rPr>
                          </m:ctrlPr>
                        </m:dPr>
                        <m:e>
                          <m:r>
                            <a:rPr kumimoji="1" lang="en-US" altLang="zh-Hans" i="1">
                              <a:latin typeface="Cambria Math" panose="02040503050406030204" pitchFamily="18" charset="0"/>
                              <a:ea typeface="Cambria Math" panose="02040503050406030204" pitchFamily="18" charset="0"/>
                            </a:rPr>
                            <m:t>𝑍</m:t>
                          </m:r>
                        </m:e>
                        <m:e>
                          <m:r>
                            <a:rPr kumimoji="1" lang="en-US" altLang="zh-Hans" i="1">
                              <a:latin typeface="Cambria Math" panose="02040503050406030204" pitchFamily="18" charset="0"/>
                              <a:ea typeface="Cambria Math" panose="02040503050406030204" pitchFamily="18" charset="0"/>
                            </a:rPr>
                            <m:t>𝑌</m:t>
                          </m:r>
                          <m:r>
                            <a:rPr kumimoji="1" lang="en-US" altLang="zh-Hans"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𝜃</m:t>
                              </m:r>
                            </m:e>
                            <m:sup>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+1</m:t>
                                  </m:r>
                                </m:e>
                              </m:d>
                            </m:sup>
                          </m:sSup>
                        </m:e>
                      </m:d>
                      <m:r>
                        <a:rPr kumimoji="1" lang="en-US" altLang="zh-CN" b="0" i="1" smtClean="0">
                          <a:latin typeface="Cambria Math" panose="02040503050406030204" pitchFamily="18" charset="0"/>
                          <a:ea typeface="Cambria Math" panose="02040503050406030204" pitchFamily="18" charset="0"/>
                        </a:rPr>
                        <m:t>=0</m:t>
                      </m:r>
                    </m:oMath>
                  </m:oMathPara>
                </a14:m>
                <a:endParaRPr lang="zh-CN" altLang="en-US" dirty="0"/>
              </a:p>
            </p:txBody>
          </p:sp>
        </mc:Choice>
        <mc:Fallback>
          <p:sp>
            <p:nvSpPr>
              <p:cNvPr id="13" name="文本框 12">
                <a:extLst>
                  <a:ext uri="{FF2B5EF4-FFF2-40B4-BE49-F238E27FC236}">
                    <a16:creationId xmlns:a16="http://schemas.microsoft.com/office/drawing/2014/main" id="{6A3CEBF9-D788-5E95-EAE3-7AD83FE6D6FE}"/>
                  </a:ext>
                </a:extLst>
              </p:cNvPr>
              <p:cNvSpPr txBox="1">
                <a:spLocks noRot="1" noChangeAspect="1" noMove="1" noResize="1" noEditPoints="1" noAdjustHandles="1" noChangeArrowheads="1" noChangeShapeType="1" noTextEdit="1"/>
              </p:cNvSpPr>
              <p:nvPr/>
            </p:nvSpPr>
            <p:spPr>
              <a:xfrm>
                <a:off x="3565558" y="4371441"/>
                <a:ext cx="6096000" cy="251184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8074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3BC408-2090-7E38-04FB-A187A221EA80}"/>
                  </a:ext>
                </a:extLst>
              </p:cNvPr>
              <p:cNvSpPr txBox="1"/>
              <p:nvPr/>
            </p:nvSpPr>
            <p:spPr>
              <a:xfrm>
                <a:off x="428171" y="1196235"/>
                <a:ext cx="11389179" cy="3577069"/>
              </a:xfrm>
              <a:prstGeom prst="rect">
                <a:avLst/>
              </a:prstGeom>
              <a:noFill/>
            </p:spPr>
            <p:txBody>
              <a:bodyPr wrap="square">
                <a:spAutoFit/>
              </a:bodyPr>
              <a:lstStyle/>
              <a:p>
                <a:pPr>
                  <a:lnSpc>
                    <a:spcPct val="150000"/>
                  </a:lnSpc>
                </a:pPr>
                <a:r>
                  <a:rPr lang="en-US" altLang="zh-CN" b="1" dirty="0"/>
                  <a:t>EM</a:t>
                </a:r>
                <a:r>
                  <a:rPr lang="zh-CN" altLang="en-US" b="1" dirty="0"/>
                  <a:t>算法的收敛性</a:t>
                </a:r>
                <a:endParaRPr lang="en-US" altLang="zh-CN" b="1" dirty="0"/>
              </a:p>
              <a:p>
                <a:pPr>
                  <a:lnSpc>
                    <a:spcPct val="150000"/>
                  </a:lnSpc>
                </a:pPr>
                <a:r>
                  <a:rPr lang="en-US" altLang="zh-CN" dirty="0">
                    <a:solidFill>
                      <a:schemeClr val="tx1"/>
                    </a:solidFill>
                  </a:rPr>
                  <a:t>【</a:t>
                </a:r>
                <a:r>
                  <a:rPr lang="zh-CN" altLang="en-US" dirty="0">
                    <a:solidFill>
                      <a:schemeClr val="tx1"/>
                    </a:solidFill>
                  </a:rPr>
                  <a:t>定理</a:t>
                </a:r>
                <a:r>
                  <a:rPr lang="en-US" altLang="zh-CN" dirty="0"/>
                  <a:t>2</a:t>
                </a:r>
                <a:r>
                  <a:rPr lang="en-US" altLang="zh-CN" dirty="0">
                    <a:solidFill>
                      <a:schemeClr val="tx1"/>
                    </a:solidFill>
                  </a:rPr>
                  <a:t>】</a:t>
                </a:r>
                <a:r>
                  <a:rPr lang="zh-CN" altLang="en-US" dirty="0">
                    <a:solidFill>
                      <a:schemeClr val="tx1"/>
                    </a:solidFill>
                  </a:rPr>
                  <a:t>设</a:t>
                </a:r>
                <a14:m>
                  <m:oMath xmlns:m="http://schemas.openxmlformats.org/officeDocument/2006/math">
                    <m:r>
                      <a:rPr lang="en-US" altLang="zh-CN" b="0" i="1" smtClean="0">
                        <a:solidFill>
                          <a:schemeClr val="tx1"/>
                        </a:solidFill>
                        <a:latin typeface="Cambria Math" panose="02040503050406030204" pitchFamily="18" charset="0"/>
                      </a:rPr>
                      <m:t>𝐿</m:t>
                    </m:r>
                    <m:d>
                      <m:dPr>
                        <m:ctrlPr>
                          <a:rPr lang="en-US" altLang="zh-CN" b="0" i="1" smtClean="0">
                            <a:solidFill>
                              <a:schemeClr val="tx1"/>
                            </a:solidFill>
                            <a:latin typeface="Cambria Math" panose="02040503050406030204" pitchFamily="18" charset="0"/>
                          </a:rPr>
                        </m:ctrlPr>
                      </m:dPr>
                      <m:e>
                        <m:r>
                          <a:rPr lang="zh-CN" altLang="en-US" b="0" i="1" smtClean="0">
                            <a:solidFill>
                              <a:schemeClr val="tx1"/>
                            </a:solidFill>
                            <a:latin typeface="Cambria Math" panose="02040503050406030204" pitchFamily="18" charset="0"/>
                          </a:rPr>
                          <m:t>𝜃</m:t>
                        </m:r>
                      </m:e>
                    </m:d>
                    <m:r>
                      <a:rPr lang="en-US" altLang="zh-CN" b="0" i="1" smtClean="0">
                        <a:solidFill>
                          <a:schemeClr val="tx1"/>
                        </a:solidFill>
                        <a:latin typeface="Cambria Math" panose="02040503050406030204" pitchFamily="18" charset="0"/>
                      </a:rPr>
                      <m:t>=</m:t>
                    </m:r>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log</m:t>
                        </m:r>
                      </m:fName>
                      <m:e>
                        <m:r>
                          <a:rPr lang="en-US" altLang="zh-CN" b="0" i="1" smtClean="0">
                            <a:solidFill>
                              <a:schemeClr val="tx1"/>
                            </a:solidFill>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func>
                  </m:oMath>
                </a14:m>
                <a:r>
                  <a:rPr lang="zh-CN" altLang="en-US" dirty="0">
                    <a:solidFill>
                      <a:schemeClr val="tx1"/>
                    </a:solidFill>
                  </a:rPr>
                  <a:t>为观测数据的</a:t>
                </a:r>
                <a:r>
                  <a:rPr lang="zh-CN" altLang="en-US" dirty="0"/>
                  <a:t>对数</a:t>
                </a:r>
                <a:r>
                  <a:rPr lang="zh-CN" altLang="en-US" dirty="0">
                    <a:solidFill>
                      <a:schemeClr val="tx1"/>
                    </a:solidFill>
                  </a:rPr>
                  <a:t>似然函数，</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zh-CN" altLang="en-US" i="1" smtClean="0">
                            <a:solidFill>
                              <a:schemeClr val="tx1"/>
                            </a:solidFill>
                            <a:latin typeface="Cambria Math" panose="02040503050406030204" pitchFamily="18" charset="0"/>
                          </a:rPr>
                          <m:t>𝜃</m:t>
                        </m:r>
                      </m:e>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𝑖</m:t>
                            </m:r>
                          </m:e>
                        </m:d>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=1,2,…)</m:t>
                    </m:r>
                  </m:oMath>
                </a14:m>
                <a:r>
                  <a:rPr lang="zh-CN" altLang="en-US" dirty="0">
                    <a:solidFill>
                      <a:schemeClr val="tx1"/>
                    </a:solidFill>
                  </a:rPr>
                  <a:t>为</a:t>
                </a:r>
                <a:r>
                  <a:rPr lang="en-US" altLang="zh-CN" dirty="0">
                    <a:solidFill>
                      <a:schemeClr val="tx1"/>
                    </a:solidFill>
                  </a:rPr>
                  <a:t>EM</a:t>
                </a:r>
                <a:r>
                  <a:rPr lang="zh-CN" altLang="en-US" dirty="0">
                    <a:solidFill>
                      <a:schemeClr val="tx1"/>
                    </a:solidFill>
                  </a:rPr>
                  <a:t>算法得到的估计序列</a:t>
                </a:r>
                <a:r>
                  <a:rPr lang="zh-CN" altLang="en-US" dirty="0"/>
                  <a:t>，</a:t>
                </a:r>
                <a:r>
                  <a:rPr lang="en-US" altLang="zh-CN" dirty="0"/>
                  <a:t> </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oMath>
                </a14:m>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m:t>
                    </m:r>
                  </m:oMath>
                </a14:m>
                <a:r>
                  <a:rPr lang="zh-CN" altLang="en-US" dirty="0">
                    <a:solidFill>
                      <a:schemeClr val="tx1"/>
                    </a:solidFill>
                  </a:rPr>
                  <a:t>为对应的对数似然函数序列。</a:t>
                </a:r>
                <a:endParaRPr lang="en-US" altLang="zh-CN" dirty="0">
                  <a:solidFill>
                    <a:schemeClr val="tx1"/>
                  </a:solidFill>
                </a:endParaRPr>
              </a:p>
              <a:p>
                <a:pPr>
                  <a:lnSpc>
                    <a:spcPct val="150000"/>
                  </a:lnSpc>
                </a:pPr>
                <a:r>
                  <a:rPr lang="zh-CN" altLang="en-US" dirty="0"/>
                  <a:t>（</a:t>
                </a:r>
                <a:r>
                  <a:rPr lang="en-US" altLang="zh-CN" dirty="0"/>
                  <a:t>1</a:t>
                </a:r>
                <a:r>
                  <a:rPr lang="zh-CN" altLang="en-US" dirty="0"/>
                  <a:t>）如果</a:t>
                </a:r>
                <a14:m>
                  <m:oMath xmlns:m="http://schemas.openxmlformats.org/officeDocument/2006/math">
                    <m:r>
                      <a:rPr lang="en-US" altLang="zh-CN" b="0" i="1" smtClean="0">
                        <a:solidFill>
                          <a:schemeClr val="tx1"/>
                        </a:solidFill>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solidFill>
                      <a:schemeClr val="tx1"/>
                    </a:solidFill>
                  </a:rPr>
                  <a:t>有上界，则</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func>
                  </m:oMath>
                </a14:m>
                <a:r>
                  <a:rPr lang="zh-CN" altLang="en-US" dirty="0">
                    <a:solidFill>
                      <a:schemeClr val="tx1"/>
                    </a:solidFill>
                  </a:rPr>
                  <a:t>收敛到某一值</a:t>
                </a:r>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𝐿</m:t>
                        </m:r>
                      </m:e>
                      <m:sup>
                        <m:r>
                          <a:rPr lang="en-US" altLang="zh-CN" b="0" i="1" smtClean="0">
                            <a:solidFill>
                              <a:schemeClr val="tx1"/>
                            </a:solidFill>
                            <a:latin typeface="Cambria Math" panose="02040503050406030204" pitchFamily="18" charset="0"/>
                          </a:rPr>
                          <m:t>∗</m:t>
                        </m:r>
                      </m:sup>
                    </m:sSup>
                  </m:oMath>
                </a14:m>
                <a:r>
                  <a:rPr lang="zh-CN" altLang="en-US" dirty="0">
                    <a:solidFill>
                      <a:schemeClr val="tx1"/>
                    </a:solidFill>
                  </a:rPr>
                  <a:t>；</a:t>
                </a:r>
                <a:endParaRPr lang="en-US" altLang="zh-CN" dirty="0">
                  <a:solidFill>
                    <a:schemeClr val="tx1"/>
                  </a:solidFill>
                </a:endParaRPr>
              </a:p>
              <a:p>
                <a:pPr>
                  <a:lnSpc>
                    <a:spcPct val="150000"/>
                  </a:lnSpc>
                </a:pPr>
                <a:r>
                  <a:rPr lang="zh-CN" altLang="en-US" dirty="0"/>
                  <a:t>（</a:t>
                </a:r>
                <a:r>
                  <a:rPr lang="en-US" altLang="zh-CN" dirty="0"/>
                  <a:t>2</a:t>
                </a:r>
                <a:r>
                  <a:rPr lang="zh-CN" altLang="en-US" dirty="0"/>
                  <a:t>）在函数</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zh-CN" altLang="en-US" i="1">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𝜃</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a14:m>
                <a:r>
                  <a:rPr lang="zh-CN" altLang="en-US" dirty="0">
                    <a:solidFill>
                      <a:schemeClr val="tx1"/>
                    </a:solidFill>
                  </a:rPr>
                  <a:t>与</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oMath>
                </a14:m>
                <a:r>
                  <a:rPr lang="zh-CN" altLang="en-US" dirty="0">
                    <a:solidFill>
                      <a:schemeClr val="tx1"/>
                    </a:solidFill>
                  </a:rPr>
                  <a:t>满足一定条件的情况下，由</a:t>
                </a:r>
                <a:r>
                  <a:rPr lang="en-US" altLang="zh-CN" dirty="0">
                    <a:solidFill>
                      <a:schemeClr val="tx1"/>
                    </a:solidFill>
                  </a:rPr>
                  <a:t>EM</a:t>
                </a:r>
                <a:r>
                  <a:rPr lang="zh-CN" altLang="en-US" dirty="0">
                    <a:solidFill>
                      <a:schemeClr val="tx1"/>
                    </a:solidFill>
                  </a:rPr>
                  <a:t>算法得到的参数估计序列</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oMath>
                </a14:m>
                <a:r>
                  <a:rPr lang="zh-CN" altLang="en-US" dirty="0">
                    <a:solidFill>
                      <a:schemeClr val="tx1"/>
                    </a:solidFill>
                  </a:rPr>
                  <a:t>的收敛值</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r>
                          <a:rPr lang="en-US" altLang="zh-CN" i="1">
                            <a:latin typeface="Cambria Math" panose="02040503050406030204" pitchFamily="18" charset="0"/>
                          </a:rPr>
                          <m:t>∗</m:t>
                        </m:r>
                      </m:sup>
                    </m:sSup>
                  </m:oMath>
                </a14:m>
                <a:r>
                  <a:rPr lang="zh-CN" altLang="en-US" dirty="0">
                    <a:solidFill>
                      <a:schemeClr val="tx1"/>
                    </a:solidFill>
                  </a:rPr>
                  <a:t>是</a:t>
                </a:r>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d>
                  </m:oMath>
                </a14:m>
                <a:r>
                  <a:rPr lang="zh-CN" altLang="en-US" dirty="0">
                    <a:solidFill>
                      <a:schemeClr val="tx1"/>
                    </a:solidFill>
                  </a:rPr>
                  <a:t>的稳定点。</a:t>
                </a:r>
                <a:endParaRPr lang="en-US" altLang="zh-CN" dirty="0">
                  <a:solidFill>
                    <a:schemeClr val="tx1"/>
                  </a:solidFill>
                </a:endParaRPr>
              </a:p>
            </p:txBody>
          </p:sp>
        </mc:Choice>
        <mc:Fallback xmlns="">
          <p:sp>
            <p:nvSpPr>
              <p:cNvPr id="9" name="文本框 8">
                <a:extLst>
                  <a:ext uri="{FF2B5EF4-FFF2-40B4-BE49-F238E27FC236}">
                    <a16:creationId xmlns:a16="http://schemas.microsoft.com/office/drawing/2014/main" id="{BD3BC408-2090-7E38-04FB-A187A221EA80}"/>
                  </a:ext>
                </a:extLst>
              </p:cNvPr>
              <p:cNvSpPr txBox="1">
                <a:spLocks noRot="1" noChangeAspect="1" noMove="1" noResize="1" noEditPoints="1" noAdjustHandles="1" noChangeArrowheads="1" noChangeShapeType="1" noTextEdit="1"/>
              </p:cNvSpPr>
              <p:nvPr/>
            </p:nvSpPr>
            <p:spPr>
              <a:xfrm>
                <a:off x="428171" y="1196235"/>
                <a:ext cx="11389179" cy="3577069"/>
              </a:xfrm>
              <a:prstGeom prst="rect">
                <a:avLst/>
              </a:prstGeom>
              <a:blipFill>
                <a:blip r:embed="rId3"/>
                <a:stretch>
                  <a:fillRect l="-803" b="-3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073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1" name="文本框 10">
            <a:extLst>
              <a:ext uri="{FF2B5EF4-FFF2-40B4-BE49-F238E27FC236}">
                <a16:creationId xmlns:a16="http://schemas.microsoft.com/office/drawing/2014/main" id="{6050088A-93B1-59CC-C405-71E5F302B6D4}"/>
              </a:ext>
            </a:extLst>
          </p:cNvPr>
          <p:cNvSpPr txBox="1"/>
          <p:nvPr/>
        </p:nvSpPr>
        <p:spPr>
          <a:xfrm>
            <a:off x="293688" y="4514859"/>
            <a:ext cx="11644312" cy="1134413"/>
          </a:xfrm>
          <a:prstGeom prst="rect">
            <a:avLst/>
          </a:prstGeom>
          <a:noFill/>
        </p:spPr>
        <p:txBody>
          <a:bodyPr wrap="square">
            <a:spAutoFit/>
          </a:bodyPr>
          <a:lstStyle/>
          <a:p>
            <a:pPr marL="0" lvl="2" indent="0" fontAlgn="auto">
              <a:lnSpc>
                <a:spcPct val="150000"/>
              </a:lnSpc>
              <a:spcAft>
                <a:spcPts val="0"/>
              </a:spcAft>
              <a:buNone/>
            </a:pPr>
            <a:r>
              <a:rPr lang="en-US" altLang="zh-CN" sz="2400" dirty="0"/>
              <a:t>Table3</a:t>
            </a:r>
            <a:r>
              <a:rPr lang="zh-CN" altLang="en-US" sz="2400" dirty="0"/>
              <a:t>描述了满足</a:t>
            </a:r>
            <a:r>
              <a:rPr lang="en-US" altLang="zh-CN" sz="2400" dirty="0"/>
              <a:t>Table2</a:t>
            </a:r>
            <a:r>
              <a:rPr lang="zh-CN" altLang="en-US" sz="2400" dirty="0"/>
              <a:t>的条件同时也满足</a:t>
            </a:r>
            <a:r>
              <a:rPr lang="en-US" altLang="zh-CN" sz="2400" dirty="0"/>
              <a:t>D1 = 2</a:t>
            </a:r>
            <a:r>
              <a:rPr lang="zh-CN" altLang="en-US" sz="2400" dirty="0"/>
              <a:t>的结果，它选中了</a:t>
            </a:r>
            <a:r>
              <a:rPr lang="en-US" altLang="zh-CN" sz="2400" dirty="0"/>
              <a:t>Table2</a:t>
            </a:r>
            <a:r>
              <a:rPr lang="zh-CN" altLang="en-US" sz="2400" dirty="0"/>
              <a:t>中的</a:t>
            </a:r>
            <a:r>
              <a:rPr lang="en-US" altLang="zh-CN" sz="2400" dirty="0"/>
              <a:t>3</a:t>
            </a:r>
            <a:r>
              <a:rPr lang="zh-CN" altLang="en-US" sz="2400" dirty="0"/>
              <a:t>个结果，用条件概率公式表示为</a:t>
            </a:r>
            <a:endParaRPr lang="en-US" altLang="zh-CN" sz="2400" dirty="0"/>
          </a:p>
        </p:txBody>
      </p:sp>
      <p:pic>
        <p:nvPicPr>
          <p:cNvPr id="3" name="Picture 3" descr="http://wx3.sinaimg.cn/large/63503acbly1fmne218l47j209l0723yg.jpg">
            <a:extLst>
              <a:ext uri="{FF2B5EF4-FFF2-40B4-BE49-F238E27FC236}">
                <a16:creationId xmlns:a16="http://schemas.microsoft.com/office/drawing/2014/main" id="{BD18701A-3B56-5411-42DB-A8CEA03E7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591" y="1465583"/>
            <a:ext cx="4058505" cy="298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x1.sinaimg.cn/large/63503acbly1fmne20wdcpj20a8078q2w.jpg">
            <a:extLst>
              <a:ext uri="{FF2B5EF4-FFF2-40B4-BE49-F238E27FC236}">
                <a16:creationId xmlns:a16="http://schemas.microsoft.com/office/drawing/2014/main" id="{41F876C2-520B-B4F0-3EF1-5921B58DA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5583"/>
            <a:ext cx="4229169" cy="298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x2.sinaimg.cn/large/63503acbly1fmne21knj0j20a3071q2w.jpg">
            <a:extLst>
              <a:ext uri="{FF2B5EF4-FFF2-40B4-BE49-F238E27FC236}">
                <a16:creationId xmlns:a16="http://schemas.microsoft.com/office/drawing/2014/main" id="{CE072609-EF0D-D5A5-9E1E-C69294D94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4963" y="1465583"/>
            <a:ext cx="4237037" cy="29530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C090C3-D445-9E96-A711-17FF99E093E6}"/>
                  </a:ext>
                </a:extLst>
              </p:cNvPr>
              <p:cNvSpPr txBox="1"/>
              <p:nvPr/>
            </p:nvSpPr>
            <p:spPr>
              <a:xfrm>
                <a:off x="3007519" y="5745463"/>
                <a:ext cx="6096000"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𝐷</m:t>
                      </m:r>
                      <m:r>
                        <a:rPr lang="en-US" altLang="zh-CN" sz="2400" i="1" dirty="0">
                          <a:latin typeface="Cambria Math" panose="02040503050406030204" pitchFamily="18" charset="0"/>
                        </a:rPr>
                        <m:t>1=2|</m:t>
                      </m:r>
                      <m:r>
                        <a:rPr lang="en-US" altLang="zh-CN" sz="2400" i="1" dirty="0">
                          <a:latin typeface="Cambria Math" panose="02040503050406030204" pitchFamily="18" charset="0"/>
                        </a:rPr>
                        <m:t>𝐷</m:t>
                      </m:r>
                      <m:r>
                        <a:rPr lang="en-US" altLang="zh-CN" sz="2400" i="1" dirty="0">
                          <a:latin typeface="Cambria Math" panose="02040503050406030204" pitchFamily="18" charset="0"/>
                        </a:rPr>
                        <m:t>1+</m:t>
                      </m:r>
                      <m:r>
                        <a:rPr lang="en-US" altLang="zh-CN" sz="2400" i="1" dirty="0">
                          <a:latin typeface="Cambria Math" panose="02040503050406030204" pitchFamily="18" charset="0"/>
                        </a:rPr>
                        <m:t>𝐷</m:t>
                      </m:r>
                      <m:r>
                        <a:rPr lang="en-US" altLang="zh-CN" sz="2400" i="1" dirty="0">
                          <a:latin typeface="Cambria Math" panose="02040503050406030204" pitchFamily="18" charset="0"/>
                        </a:rPr>
                        <m:t>2≤5)=</m:t>
                      </m:r>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3</m:t>
                          </m:r>
                        </m:num>
                        <m:den>
                          <m:r>
                            <a:rPr lang="en-US" altLang="zh-CN" sz="2400" b="0" i="1" dirty="0" smtClean="0">
                              <a:latin typeface="Cambria Math" panose="02040503050406030204" pitchFamily="18" charset="0"/>
                            </a:rPr>
                            <m:t>10</m:t>
                          </m:r>
                        </m:den>
                      </m:f>
                    </m:oMath>
                  </m:oMathPara>
                </a14:m>
                <a:endParaRPr lang="zh-CN" altLang="en-US" dirty="0"/>
              </a:p>
            </p:txBody>
          </p:sp>
        </mc:Choice>
        <mc:Fallback xmlns="">
          <p:sp>
            <p:nvSpPr>
              <p:cNvPr id="9" name="文本框 8">
                <a:extLst>
                  <a:ext uri="{FF2B5EF4-FFF2-40B4-BE49-F238E27FC236}">
                    <a16:creationId xmlns:a16="http://schemas.microsoft.com/office/drawing/2014/main" id="{EBC090C3-D445-9E96-A711-17FF99E093E6}"/>
                  </a:ext>
                </a:extLst>
              </p:cNvPr>
              <p:cNvSpPr txBox="1">
                <a:spLocks noRot="1" noChangeAspect="1" noMove="1" noResize="1" noEditPoints="1" noAdjustHandles="1" noChangeArrowheads="1" noChangeShapeType="1" noTextEdit="1"/>
              </p:cNvSpPr>
              <p:nvPr/>
            </p:nvSpPr>
            <p:spPr>
              <a:xfrm>
                <a:off x="3007519" y="5745463"/>
                <a:ext cx="6096000" cy="78617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8524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05 EM</a:t>
            </a:r>
            <a:r>
              <a:rPr lang="zh-CN" altLang="en-US" dirty="0"/>
              <a:t>算法</a:t>
            </a:r>
          </a:p>
        </p:txBody>
      </p:sp>
      <p:sp>
        <p:nvSpPr>
          <p:cNvPr id="9" name="文本框 8">
            <a:extLst>
              <a:ext uri="{FF2B5EF4-FFF2-40B4-BE49-F238E27FC236}">
                <a16:creationId xmlns:a16="http://schemas.microsoft.com/office/drawing/2014/main" id="{BD3BC408-2090-7E38-04FB-A187A221EA80}"/>
              </a:ext>
            </a:extLst>
          </p:cNvPr>
          <p:cNvSpPr txBox="1"/>
          <p:nvPr/>
        </p:nvSpPr>
        <p:spPr>
          <a:xfrm>
            <a:off x="428171" y="1580545"/>
            <a:ext cx="11389179" cy="1134413"/>
          </a:xfrm>
          <a:prstGeom prst="rect">
            <a:avLst/>
          </a:prstGeom>
          <a:noFill/>
        </p:spPr>
        <p:txBody>
          <a:bodyPr wrap="square">
            <a:spAutoFit/>
          </a:bodyPr>
          <a:lstStyle/>
          <a:p>
            <a:pPr>
              <a:lnSpc>
                <a:spcPct val="150000"/>
              </a:lnSpc>
            </a:pPr>
            <a:r>
              <a:rPr lang="zh-CN" altLang="en-US" b="1" dirty="0"/>
              <a:t>高斯混合模型</a:t>
            </a:r>
            <a:endParaRPr lang="en-US" altLang="zh-CN" b="1" dirty="0"/>
          </a:p>
          <a:p>
            <a:pPr marL="342900" indent="-342900">
              <a:lnSpc>
                <a:spcPct val="150000"/>
              </a:lnSpc>
              <a:buFont typeface="Arial" panose="020B0604020202020204" pitchFamily="34" charset="0"/>
              <a:buChar char="•"/>
            </a:pPr>
            <a:r>
              <a:rPr kumimoji="1" lang="zh-CN" altLang="en-US" b="1" dirty="0"/>
              <a:t>定义：</a:t>
            </a:r>
            <a:r>
              <a:rPr kumimoji="1" lang="zh-CN" altLang="en-US" dirty="0"/>
              <a:t>高斯混合模型是指具有如下形式的概率分布模型：</a:t>
            </a:r>
            <a:endParaRPr kumimoji="1" lang="en-US" altLang="zh-CN"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E3E44D0-9D56-420B-D888-CAA8C7745FCE}"/>
                  </a:ext>
                </a:extLst>
              </p:cNvPr>
              <p:cNvSpPr txBox="1"/>
              <p:nvPr/>
            </p:nvSpPr>
            <p:spPr>
              <a:xfrm>
                <a:off x="3193774" y="2230727"/>
                <a:ext cx="6096000" cy="1660839"/>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𝑷</m:t>
                      </m:r>
                      <m:d>
                        <m:dPr>
                          <m:ctrlPr>
                            <a:rPr kumimoji="1" lang="en-US" altLang="zh-CN" b="1" i="1">
                              <a:latin typeface="Cambria Math" panose="02040503050406030204" pitchFamily="18" charset="0"/>
                            </a:rPr>
                          </m:ctrlPr>
                        </m:dPr>
                        <m:e>
                          <m:r>
                            <a:rPr kumimoji="1" lang="en-US" altLang="zh-CN" b="1" i="1">
                              <a:latin typeface="Cambria Math" panose="02040503050406030204" pitchFamily="18" charset="0"/>
                            </a:rPr>
                            <m:t>𝒚</m:t>
                          </m:r>
                        </m:e>
                        <m:e>
                          <m:r>
                            <a:rPr kumimoji="1" lang="en-US" altLang="zh-CN" b="1" i="1">
                              <a:latin typeface="Cambria Math" panose="02040503050406030204" pitchFamily="18" charset="0"/>
                              <a:ea typeface="Cambria Math" panose="02040503050406030204" pitchFamily="18" charset="0"/>
                            </a:rPr>
                            <m:t>𝜽</m:t>
                          </m:r>
                        </m:e>
                      </m:d>
                      <m:r>
                        <a:rPr kumimoji="1" lang="en-US" altLang="zh-CN" b="1" i="1">
                          <a:latin typeface="Cambria Math" panose="02040503050406030204" pitchFamily="18" charset="0"/>
                        </a:rPr>
                        <m:t>=</m:t>
                      </m:r>
                      <m:nary>
                        <m:naryPr>
                          <m:chr m:val="∑"/>
                          <m:ctrlPr>
                            <a:rPr kumimoji="1" lang="en-US" altLang="zh-CN" b="1" i="1">
                              <a:latin typeface="Cambria Math" panose="02040503050406030204" pitchFamily="18" charset="0"/>
                            </a:rPr>
                          </m:ctrlPr>
                        </m:naryPr>
                        <m:sub>
                          <m:r>
                            <m:rPr>
                              <m:brk m:alnAt="23"/>
                            </m:rPr>
                            <a:rPr kumimoji="1" lang="en-US" altLang="zh-CN" b="1" i="1">
                              <a:latin typeface="Cambria Math" panose="02040503050406030204" pitchFamily="18" charset="0"/>
                            </a:rPr>
                            <m:t>𝒌</m:t>
                          </m:r>
                          <m:r>
                            <a:rPr kumimoji="1" lang="en-US" altLang="zh-CN" b="1" i="1">
                              <a:latin typeface="Cambria Math" panose="02040503050406030204" pitchFamily="18" charset="0"/>
                            </a:rPr>
                            <m:t>=</m:t>
                          </m:r>
                          <m:r>
                            <a:rPr kumimoji="1" lang="en-US" altLang="zh-CN" b="1" i="1">
                              <a:latin typeface="Cambria Math" panose="02040503050406030204" pitchFamily="18" charset="0"/>
                            </a:rPr>
                            <m:t>𝟏</m:t>
                          </m:r>
                        </m:sub>
                        <m:sup>
                          <m:r>
                            <a:rPr kumimoji="1" lang="en-US" altLang="zh-CN" b="1" i="1">
                              <a:latin typeface="Cambria Math" panose="02040503050406030204" pitchFamily="18" charset="0"/>
                            </a:rPr>
                            <m:t>𝑲</m:t>
                          </m:r>
                        </m:sup>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𝝓</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𝒚</m:t>
                          </m:r>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e>
                      </m:nary>
                    </m:oMath>
                  </m:oMathPara>
                </a14:m>
                <a:endParaRPr kumimoji="1" lang="en-US" altLang="zh-CN" b="1" dirty="0"/>
              </a:p>
            </p:txBody>
          </p:sp>
        </mc:Choice>
        <mc:Fallback xmlns="">
          <p:sp>
            <p:nvSpPr>
              <p:cNvPr id="4" name="文本框 3">
                <a:extLst>
                  <a:ext uri="{FF2B5EF4-FFF2-40B4-BE49-F238E27FC236}">
                    <a16:creationId xmlns:a16="http://schemas.microsoft.com/office/drawing/2014/main" id="{EE3E44D0-9D56-420B-D888-CAA8C7745FCE}"/>
                  </a:ext>
                </a:extLst>
              </p:cNvPr>
              <p:cNvSpPr txBox="1">
                <a:spLocks noRot="1" noChangeAspect="1" noMove="1" noResize="1" noEditPoints="1" noAdjustHandles="1" noChangeArrowheads="1" noChangeShapeType="1" noTextEdit="1"/>
              </p:cNvSpPr>
              <p:nvPr/>
            </p:nvSpPr>
            <p:spPr>
              <a:xfrm>
                <a:off x="3193774" y="2230727"/>
                <a:ext cx="6096000" cy="16608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11343CA-F7F9-245C-8EC3-3849E9DFD170}"/>
                  </a:ext>
                </a:extLst>
              </p:cNvPr>
              <p:cNvSpPr txBox="1"/>
              <p:nvPr/>
            </p:nvSpPr>
            <p:spPr>
              <a:xfrm>
                <a:off x="428171" y="3732538"/>
                <a:ext cx="11389179" cy="3133358"/>
              </a:xfrm>
              <a:prstGeom prst="rect">
                <a:avLst/>
              </a:prstGeom>
              <a:noFill/>
            </p:spPr>
            <p:txBody>
              <a:bodyPr wrap="square">
                <a:spAutoFit/>
              </a:bodyPr>
              <a:lstStyle/>
              <a:p>
                <a:pPr>
                  <a:lnSpc>
                    <a:spcPct val="150000"/>
                  </a:lnSpc>
                </a:pPr>
                <a:r>
                  <a:rPr kumimoji="1" lang="zh-CN" altLang="en-US" dirty="0"/>
                  <a:t>系数：</a:t>
                </a:r>
                <a:r>
                  <a:rPr kumimoji="1" lang="en-US" altLang="zh-CN" dirty="0"/>
                  <a:t> </a:t>
                </a:r>
                <a14:m>
                  <m:oMath xmlns:m="http://schemas.openxmlformats.org/officeDocument/2006/math">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ea typeface="Cambria Math" panose="02040503050406030204" pitchFamily="18" charset="0"/>
                      </a:rPr>
                      <m:t>𝟎</m:t>
                    </m:r>
                    <m:r>
                      <a:rPr kumimoji="1" lang="zh-Hans" altLang="en-US" b="1" i="1">
                        <a:latin typeface="Cambria Math" panose="02040503050406030204" pitchFamily="18" charset="0"/>
                        <a:ea typeface="Cambria Math" panose="02040503050406030204" pitchFamily="18" charset="0"/>
                      </a:rPr>
                      <m:t>，</m:t>
                    </m:r>
                    <m:nary>
                      <m:naryPr>
                        <m:chr m:val="∑"/>
                        <m:ctrlPr>
                          <a:rPr kumimoji="1" lang="zh-Hans" altLang="en-US" b="1" i="1">
                            <a:latin typeface="Cambria Math" panose="02040503050406030204" pitchFamily="18" charset="0"/>
                            <a:ea typeface="Cambria Math" panose="02040503050406030204" pitchFamily="18" charset="0"/>
                          </a:rPr>
                        </m:ctrlPr>
                      </m:naryPr>
                      <m:sub>
                        <m:r>
                          <m:rPr>
                            <m:brk m:alnAt="23"/>
                          </m:rPr>
                          <a:rPr kumimoji="1" lang="en-US" altLang="zh-Hans" b="1" i="1">
                            <a:latin typeface="Cambria Math" panose="02040503050406030204" pitchFamily="18" charset="0"/>
                            <a:ea typeface="Cambria Math" panose="02040503050406030204" pitchFamily="18" charset="0"/>
                          </a:rPr>
                          <m:t>𝒌</m:t>
                        </m:r>
                        <m:r>
                          <a:rPr kumimoji="1" lang="en-US" altLang="zh-Hans" b="1"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ea typeface="Cambria Math" panose="02040503050406030204" pitchFamily="18" charset="0"/>
                          </a:rPr>
                          <m:t>𝟏</m:t>
                        </m:r>
                      </m:sub>
                      <m:sup>
                        <m:r>
                          <a:rPr kumimoji="1" lang="en-US" altLang="zh-Hans" b="1" i="1">
                            <a:latin typeface="Cambria Math" panose="02040503050406030204" pitchFamily="18" charset="0"/>
                            <a:ea typeface="Cambria Math" panose="02040503050406030204" pitchFamily="18" charset="0"/>
                          </a:rPr>
                          <m:t>𝑲</m:t>
                        </m:r>
                      </m:sup>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e>
                    </m:nary>
                    <m:r>
                      <a:rPr kumimoji="1" lang="en-US" altLang="zh-Hans" b="1"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ea typeface="Cambria Math" panose="02040503050406030204" pitchFamily="18" charset="0"/>
                      </a:rPr>
                      <m:t>𝟏</m:t>
                    </m:r>
                  </m:oMath>
                </a14:m>
                <a:endParaRPr kumimoji="1" lang="en-US" altLang="zh-CN" b="1" dirty="0"/>
              </a:p>
              <a:p>
                <a:pPr>
                  <a:lnSpc>
                    <a:spcPct val="150000"/>
                  </a:lnSpc>
                </a:pPr>
                <a:r>
                  <a:rPr kumimoji="1" lang="en-US" altLang="zh-CN" dirty="0"/>
                  <a:t>      </a:t>
                </a:r>
                <a:r>
                  <a:rPr kumimoji="1" lang="zh-CN" altLang="en-US" dirty="0"/>
                  <a:t>高斯分布密度：</a:t>
                </a:r>
                <a:r>
                  <a:rPr kumimoji="1" lang="en-US" altLang="zh-CN" b="1" dirty="0">
                    <a:ea typeface="Cambria Math" panose="02040503050406030204" pitchFamily="18" charset="0"/>
                  </a:rPr>
                  <a:t> </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𝝓</m:t>
                    </m:r>
                    <m:d>
                      <m:dPr>
                        <m:ctrlPr>
                          <a:rPr kumimoji="1" lang="en-US" altLang="zh-CN" b="1" i="1">
                            <a:latin typeface="Cambria Math" panose="02040503050406030204" pitchFamily="18" charset="0"/>
                            <a:ea typeface="Cambria Math" panose="02040503050406030204" pitchFamily="18" charset="0"/>
                          </a:rPr>
                        </m:ctrlPr>
                      </m:dPr>
                      <m:e>
                        <m:r>
                          <a:rPr kumimoji="1" lang="en-US" altLang="zh-CN" b="1" i="1">
                            <a:latin typeface="Cambria Math" panose="02040503050406030204" pitchFamily="18" charset="0"/>
                            <a:ea typeface="Cambria Math" panose="02040503050406030204" pitchFamily="18" charset="0"/>
                          </a:rPr>
                          <m:t>𝒚</m:t>
                        </m:r>
                      </m:e>
                      <m:e>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e>
                    </m:d>
                    <m:r>
                      <a:rPr kumimoji="1" lang="zh-Hans" altLang="en-US"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sSubSup>
                      <m:sSubSupPr>
                        <m:ctrlPr>
                          <a:rPr kumimoji="1" lang="en-US" altLang="zh-CN" b="1" i="1">
                            <a:latin typeface="Cambria Math" panose="02040503050406030204" pitchFamily="18" charset="0"/>
                            <a:ea typeface="Cambria Math" panose="02040503050406030204" pitchFamily="18" charset="0"/>
                          </a:rPr>
                        </m:ctrlPr>
                      </m:sSubSupPr>
                      <m:e>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𝝁</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𝝈</m:t>
                        </m:r>
                      </m:e>
                      <m:sub>
                        <m:r>
                          <a:rPr kumimoji="1" lang="en-US" altLang="zh-CN" b="1" i="1">
                            <a:latin typeface="Cambria Math" panose="02040503050406030204" pitchFamily="18" charset="0"/>
                            <a:ea typeface="Cambria Math" panose="02040503050406030204" pitchFamily="18" charset="0"/>
                          </a:rPr>
                          <m:t>𝒌</m:t>
                        </m:r>
                      </m:sub>
                      <m:sup>
                        <m:r>
                          <a:rPr kumimoji="1" lang="en-US" altLang="zh-CN" b="1" i="1">
                            <a:latin typeface="Cambria Math" panose="02040503050406030204" pitchFamily="18" charset="0"/>
                            <a:ea typeface="Cambria Math" panose="02040503050406030204" pitchFamily="18" charset="0"/>
                          </a:rPr>
                          <m:t>𝟐</m:t>
                        </m:r>
                      </m:sup>
                    </m:sSubSup>
                    <m:r>
                      <a:rPr kumimoji="1" lang="en-US" altLang="zh-CN" b="1" i="1">
                        <a:latin typeface="Cambria Math" panose="02040503050406030204" pitchFamily="18" charset="0"/>
                        <a:ea typeface="Cambria Math" panose="02040503050406030204" pitchFamily="18" charset="0"/>
                      </a:rPr>
                      <m:t>)</m:t>
                    </m:r>
                  </m:oMath>
                </a14:m>
                <a:endParaRPr kumimoji="1" lang="en-US" altLang="zh-CN" dirty="0"/>
              </a:p>
              <a:p>
                <a:pPr>
                  <a:lnSpc>
                    <a:spcPct val="150000"/>
                  </a:lnSpc>
                </a:pPr>
                <a:r>
                  <a:rPr kumimoji="1" lang="en-US" altLang="zh-CN" dirty="0"/>
                  <a:t>      </a:t>
                </a:r>
                <a:r>
                  <a:rPr kumimoji="1" lang="zh-CN" altLang="en-US" dirty="0"/>
                  <a:t>第</a:t>
                </a:r>
                <a:r>
                  <a:rPr kumimoji="1" lang="en-US" altLang="zh-CN" dirty="0"/>
                  <a:t>K</a:t>
                </a:r>
                <a:r>
                  <a:rPr kumimoji="1" lang="zh-CN" altLang="en-US" dirty="0"/>
                  <a:t>个分模型：</a:t>
                </a:r>
                <a:r>
                  <a:rPr kumimoji="1" lang="en-US" altLang="zh-CN" b="1" dirty="0">
                    <a:ea typeface="Cambria Math" panose="02040503050406030204" pitchFamily="18" charset="0"/>
                  </a:rPr>
                  <a:t> </a:t>
                </a:r>
                <a:endParaRPr kumimoji="1" lang="en-US" altLang="zh-CN" b="1"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ea typeface="Cambria Math" panose="02040503050406030204" pitchFamily="18" charset="0"/>
                        </a:rPr>
                        <m:t>𝝓</m:t>
                      </m:r>
                      <m:d>
                        <m:dPr>
                          <m:ctrlPr>
                            <a:rPr kumimoji="1" lang="en-US" altLang="zh-CN" b="1" i="1">
                              <a:latin typeface="Cambria Math" panose="02040503050406030204" pitchFamily="18" charset="0"/>
                              <a:ea typeface="Cambria Math" panose="02040503050406030204" pitchFamily="18" charset="0"/>
                            </a:rPr>
                          </m:ctrlPr>
                        </m:dPr>
                        <m:e>
                          <m:r>
                            <a:rPr kumimoji="1" lang="en-US" altLang="zh-CN" b="1" i="1">
                              <a:latin typeface="Cambria Math" panose="02040503050406030204" pitchFamily="18" charset="0"/>
                              <a:ea typeface="Cambria Math" panose="02040503050406030204" pitchFamily="18" charset="0"/>
                            </a:rPr>
                            <m:t>𝒚</m:t>
                          </m:r>
                        </m:e>
                        <m:e>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e>
                      </m:d>
                      <m:r>
                        <a:rPr kumimoji="1" lang="en-US" altLang="zh-Hans" b="1" i="1">
                          <a:latin typeface="Cambria Math" panose="02040503050406030204" pitchFamily="18" charset="0"/>
                          <a:ea typeface="Cambria Math" panose="02040503050406030204" pitchFamily="18" charset="0"/>
                        </a:rPr>
                        <m:t>=</m:t>
                      </m:r>
                      <m:f>
                        <m:fPr>
                          <m:ctrlPr>
                            <a:rPr kumimoji="1" lang="en-US" altLang="zh-Hans" b="1" i="1">
                              <a:latin typeface="Cambria Math" panose="02040503050406030204" pitchFamily="18" charset="0"/>
                              <a:ea typeface="Cambria Math" panose="02040503050406030204" pitchFamily="18" charset="0"/>
                            </a:rPr>
                          </m:ctrlPr>
                        </m:fPr>
                        <m:num>
                          <m:r>
                            <a:rPr kumimoji="1" lang="en-US" altLang="zh-Hans" b="1" i="1">
                              <a:latin typeface="Cambria Math" panose="02040503050406030204" pitchFamily="18" charset="0"/>
                              <a:ea typeface="Cambria Math" panose="02040503050406030204" pitchFamily="18" charset="0"/>
                            </a:rPr>
                            <m:t>𝟏</m:t>
                          </m:r>
                        </m:num>
                        <m:den>
                          <m:rad>
                            <m:radPr>
                              <m:degHide m:val="on"/>
                              <m:ctrlPr>
                                <a:rPr kumimoji="1" lang="en-US" altLang="zh-Hans" b="1" i="1">
                                  <a:latin typeface="Cambria Math" panose="02040503050406030204" pitchFamily="18" charset="0"/>
                                  <a:ea typeface="Cambria Math" panose="02040503050406030204" pitchFamily="18" charset="0"/>
                                </a:rPr>
                              </m:ctrlPr>
                            </m:radPr>
                            <m:deg/>
                            <m:e>
                              <m:r>
                                <a:rPr kumimoji="1" lang="en-US" altLang="zh-Hans" b="1" i="1">
                                  <a:latin typeface="Cambria Math" panose="02040503050406030204" pitchFamily="18" charset="0"/>
                                  <a:ea typeface="Cambria Math" panose="02040503050406030204" pitchFamily="18" charset="0"/>
                                </a:rPr>
                                <m:t>𝟐</m:t>
                              </m:r>
                              <m:r>
                                <a:rPr kumimoji="1" lang="en-US" altLang="zh-Hans" b="1" i="1">
                                  <a:latin typeface="Cambria Math" panose="02040503050406030204" pitchFamily="18" charset="0"/>
                                  <a:ea typeface="Cambria Math" panose="02040503050406030204" pitchFamily="18" charset="0"/>
                                </a:rPr>
                                <m:t>𝝅</m:t>
                              </m:r>
                            </m:e>
                          </m:rad>
                          <m:sSub>
                            <m:sSubPr>
                              <m:ctrlPr>
                                <a:rPr kumimoji="1" lang="en-US" altLang="zh-Hans" b="1" i="1">
                                  <a:latin typeface="Cambria Math" panose="02040503050406030204" pitchFamily="18" charset="0"/>
                                  <a:ea typeface="Cambria Math" panose="02040503050406030204" pitchFamily="18" charset="0"/>
                                </a:rPr>
                              </m:ctrlPr>
                            </m:sSubPr>
                            <m:e>
                              <m:r>
                                <a:rPr kumimoji="1" lang="en-US" altLang="zh-Hans" b="1" i="1">
                                  <a:latin typeface="Cambria Math" panose="02040503050406030204" pitchFamily="18" charset="0"/>
                                  <a:ea typeface="Cambria Math" panose="02040503050406030204" pitchFamily="18" charset="0"/>
                                </a:rPr>
                                <m:t>𝝈</m:t>
                              </m:r>
                            </m:e>
                            <m:sub>
                              <m:r>
                                <a:rPr kumimoji="1" lang="en-US" altLang="zh-Hans" b="1" i="1">
                                  <a:latin typeface="Cambria Math" panose="02040503050406030204" pitchFamily="18" charset="0"/>
                                  <a:ea typeface="Cambria Math" panose="02040503050406030204" pitchFamily="18" charset="0"/>
                                </a:rPr>
                                <m:t>𝒌</m:t>
                              </m:r>
                            </m:sub>
                          </m:sSub>
                        </m:den>
                      </m:f>
                      <m:r>
                        <a:rPr kumimoji="1" lang="en-US" altLang="zh-Hans" b="1" i="1">
                          <a:latin typeface="Cambria Math" panose="02040503050406030204" pitchFamily="18" charset="0"/>
                          <a:ea typeface="Cambria Math" panose="02040503050406030204" pitchFamily="18" charset="0"/>
                        </a:rPr>
                        <m:t>𝒆𝒙𝒑</m:t>
                      </m:r>
                      <m:d>
                        <m:dPr>
                          <m:ctrlPr>
                            <a:rPr kumimoji="1" lang="en-US" altLang="zh-Hans" b="1" i="1">
                              <a:latin typeface="Cambria Math" panose="02040503050406030204" pitchFamily="18" charset="0"/>
                              <a:ea typeface="Cambria Math" panose="02040503050406030204" pitchFamily="18" charset="0"/>
                            </a:rPr>
                          </m:ctrlPr>
                        </m:dPr>
                        <m:e>
                          <m:r>
                            <a:rPr kumimoji="1" lang="en-US" altLang="zh-Hans" b="1" i="1">
                              <a:latin typeface="Cambria Math" panose="02040503050406030204" pitchFamily="18" charset="0"/>
                              <a:ea typeface="Cambria Math" panose="02040503050406030204" pitchFamily="18" charset="0"/>
                            </a:rPr>
                            <m:t>−</m:t>
                          </m:r>
                          <m:f>
                            <m:fPr>
                              <m:ctrlPr>
                                <a:rPr kumimoji="1" lang="en-US" altLang="zh-Hans" b="1" i="1">
                                  <a:latin typeface="Cambria Math" panose="02040503050406030204" pitchFamily="18" charset="0"/>
                                  <a:ea typeface="Cambria Math" panose="02040503050406030204" pitchFamily="18" charset="0"/>
                                </a:rPr>
                              </m:ctrlPr>
                            </m:fPr>
                            <m:num>
                              <m:sSup>
                                <m:sSupPr>
                                  <m:ctrlPr>
                                    <a:rPr kumimoji="1" lang="en-US" altLang="zh-Hans" b="1" i="1">
                                      <a:latin typeface="Cambria Math" panose="02040503050406030204" pitchFamily="18" charset="0"/>
                                      <a:ea typeface="Cambria Math" panose="02040503050406030204" pitchFamily="18" charset="0"/>
                                    </a:rPr>
                                  </m:ctrlPr>
                                </m:sSupPr>
                                <m:e>
                                  <m:r>
                                    <a:rPr kumimoji="1" lang="en-US" altLang="zh-Hans" b="1" i="1">
                                      <a:latin typeface="Cambria Math" panose="02040503050406030204" pitchFamily="18" charset="0"/>
                                      <a:ea typeface="Cambria Math" panose="02040503050406030204" pitchFamily="18" charset="0"/>
                                    </a:rPr>
                                    <m:t>(</m:t>
                                  </m:r>
                                  <m:r>
                                    <a:rPr kumimoji="1" lang="en-US" altLang="zh-Hans" b="1" i="1">
                                      <a:latin typeface="Cambria Math" panose="02040503050406030204" pitchFamily="18" charset="0"/>
                                      <a:ea typeface="Cambria Math" panose="02040503050406030204" pitchFamily="18" charset="0"/>
                                    </a:rPr>
                                    <m:t>𝒚</m:t>
                                  </m:r>
                                  <m:r>
                                    <a:rPr kumimoji="1" lang="en-US" altLang="zh-Hans"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𝝁</m:t>
                                      </m:r>
                                    </m:e>
                                    <m:sub>
                                      <m:r>
                                        <a:rPr kumimoji="1" lang="en-US" altLang="zh-CN" b="1" i="1">
                                          <a:latin typeface="Cambria Math" panose="02040503050406030204" pitchFamily="18" charset="0"/>
                                          <a:ea typeface="Cambria Math" panose="02040503050406030204" pitchFamily="18" charset="0"/>
                                        </a:rPr>
                                        <m:t>𝒌</m:t>
                                      </m:r>
                                    </m:sub>
                                  </m:sSub>
                                  <m:r>
                                    <a:rPr kumimoji="1" lang="en-US" altLang="zh-Hans" b="1" i="1">
                                      <a:latin typeface="Cambria Math" panose="02040503050406030204" pitchFamily="18" charset="0"/>
                                      <a:ea typeface="Cambria Math" panose="02040503050406030204" pitchFamily="18" charset="0"/>
                                    </a:rPr>
                                    <m:t>)</m:t>
                                  </m:r>
                                </m:e>
                                <m:sup>
                                  <m:r>
                                    <a:rPr kumimoji="1" lang="en-US" altLang="zh-Hans" b="1" i="1">
                                      <a:latin typeface="Cambria Math" panose="02040503050406030204" pitchFamily="18" charset="0"/>
                                      <a:ea typeface="Cambria Math" panose="02040503050406030204" pitchFamily="18" charset="0"/>
                                    </a:rPr>
                                    <m:t>𝟐</m:t>
                                  </m:r>
                                </m:sup>
                              </m:sSup>
                            </m:num>
                            <m:den>
                              <m:r>
                                <a:rPr kumimoji="1" lang="en-US" altLang="zh-Hans" b="1" i="1">
                                  <a:latin typeface="Cambria Math" panose="02040503050406030204" pitchFamily="18" charset="0"/>
                                  <a:ea typeface="Cambria Math" panose="02040503050406030204" pitchFamily="18" charset="0"/>
                                </a:rPr>
                                <m:t>𝟐</m:t>
                              </m:r>
                              <m:sSubSup>
                                <m:sSubSupPr>
                                  <m:ctrlPr>
                                    <a:rPr kumimoji="1" lang="en-US" altLang="zh-CN" b="1" i="1">
                                      <a:latin typeface="Cambria Math" panose="02040503050406030204" pitchFamily="18" charset="0"/>
                                      <a:ea typeface="Cambria Math" panose="02040503050406030204" pitchFamily="18" charset="0"/>
                                    </a:rPr>
                                  </m:ctrlPr>
                                </m:sSubSupPr>
                                <m:e>
                                  <m:r>
                                    <a:rPr kumimoji="1" lang="en-US" altLang="zh-CN" b="1" i="1">
                                      <a:latin typeface="Cambria Math" panose="02040503050406030204" pitchFamily="18" charset="0"/>
                                      <a:ea typeface="Cambria Math" panose="02040503050406030204" pitchFamily="18" charset="0"/>
                                    </a:rPr>
                                    <m:t>𝝈</m:t>
                                  </m:r>
                                </m:e>
                                <m:sub>
                                  <m:r>
                                    <a:rPr kumimoji="1" lang="en-US" altLang="zh-CN" b="1" i="1">
                                      <a:latin typeface="Cambria Math" panose="02040503050406030204" pitchFamily="18" charset="0"/>
                                      <a:ea typeface="Cambria Math" panose="02040503050406030204" pitchFamily="18" charset="0"/>
                                    </a:rPr>
                                    <m:t>𝒌</m:t>
                                  </m:r>
                                </m:sub>
                                <m:sup>
                                  <m:r>
                                    <a:rPr kumimoji="1" lang="en-US" altLang="zh-CN" b="1" i="1">
                                      <a:latin typeface="Cambria Math" panose="02040503050406030204" pitchFamily="18" charset="0"/>
                                      <a:ea typeface="Cambria Math" panose="02040503050406030204" pitchFamily="18" charset="0"/>
                                    </a:rPr>
                                    <m:t>𝟐</m:t>
                                  </m:r>
                                </m:sup>
                              </m:sSubSup>
                            </m:den>
                          </m:f>
                        </m:e>
                      </m:d>
                    </m:oMath>
                  </m:oMathPara>
                </a14:m>
                <a:endParaRPr lang="zh-CN" altLang="en-US" dirty="0"/>
              </a:p>
            </p:txBody>
          </p:sp>
        </mc:Choice>
        <mc:Fallback xmlns="">
          <p:sp>
            <p:nvSpPr>
              <p:cNvPr id="6" name="文本框 5">
                <a:extLst>
                  <a:ext uri="{FF2B5EF4-FFF2-40B4-BE49-F238E27FC236}">
                    <a16:creationId xmlns:a16="http://schemas.microsoft.com/office/drawing/2014/main" id="{111343CA-F7F9-245C-8EC3-3849E9DFD170}"/>
                  </a:ext>
                </a:extLst>
              </p:cNvPr>
              <p:cNvSpPr txBox="1">
                <a:spLocks noRot="1" noChangeAspect="1" noMove="1" noResize="1" noEditPoints="1" noAdjustHandles="1" noChangeArrowheads="1" noChangeShapeType="1" noTextEdit="1"/>
              </p:cNvSpPr>
              <p:nvPr/>
            </p:nvSpPr>
            <p:spPr>
              <a:xfrm>
                <a:off x="428171" y="3732538"/>
                <a:ext cx="11389179" cy="3133358"/>
              </a:xfrm>
              <a:prstGeom prst="rect">
                <a:avLst/>
              </a:prstGeom>
              <a:blipFill>
                <a:blip r:embed="rId4"/>
                <a:stretch>
                  <a:fillRect l="-80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354A6DC-AD6F-4B4F-6000-F09B4E266091}"/>
              </a:ext>
            </a:extLst>
          </p:cNvPr>
          <p:cNvSpPr txBox="1"/>
          <p:nvPr/>
        </p:nvSpPr>
        <p:spPr>
          <a:xfrm>
            <a:off x="428171" y="1198014"/>
            <a:ext cx="6096000" cy="461665"/>
          </a:xfrm>
          <a:prstGeom prst="rect">
            <a:avLst/>
          </a:prstGeom>
          <a:noFill/>
        </p:spPr>
        <p:txBody>
          <a:bodyPr wrap="square">
            <a:spAutoFit/>
          </a:bodyPr>
          <a:lstStyle/>
          <a:p>
            <a:r>
              <a:rPr lang="en-US" altLang="zh-CN" b="1" dirty="0"/>
              <a:t>EM</a:t>
            </a:r>
            <a:r>
              <a:rPr lang="zh-CN" altLang="en-US" b="1" dirty="0"/>
              <a:t>算法在高斯混合模型学习中的应用</a:t>
            </a:r>
          </a:p>
        </p:txBody>
      </p:sp>
    </p:spTree>
    <p:extLst>
      <p:ext uri="{BB962C8B-B14F-4D97-AF65-F5344CB8AC3E}">
        <p14:creationId xmlns:p14="http://schemas.microsoft.com/office/powerpoint/2010/main" val="3216821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7BD2AC-4DDD-87A3-CEC2-69272A0AC8BD}"/>
              </a:ext>
            </a:extLst>
          </p:cNvPr>
          <p:cNvSpPr txBox="1"/>
          <p:nvPr/>
        </p:nvSpPr>
        <p:spPr>
          <a:xfrm>
            <a:off x="609600" y="1447800"/>
            <a:ext cx="3581430" cy="461665"/>
          </a:xfrm>
          <a:prstGeom prst="rect">
            <a:avLst/>
          </a:prstGeom>
          <a:noFill/>
        </p:spPr>
        <p:txBody>
          <a:bodyPr wrap="none" rtlCol="0">
            <a:spAutoFit/>
          </a:bodyPr>
          <a:lstStyle/>
          <a:p>
            <a:pPr marL="285750" indent="-285750">
              <a:buFont typeface="Wingdings" pitchFamily="2" charset="2"/>
              <a:buChar char="u"/>
            </a:pPr>
            <a:r>
              <a:rPr kumimoji="1" lang="zh-CN" altLang="en-US" sz="2400" b="1" dirty="0"/>
              <a:t>高斯混合模型用于聚类</a:t>
            </a:r>
          </a:p>
        </p:txBody>
      </p:sp>
      <p:pic>
        <p:nvPicPr>
          <p:cNvPr id="5" name="图片 4">
            <a:extLst>
              <a:ext uri="{FF2B5EF4-FFF2-40B4-BE49-F238E27FC236}">
                <a16:creationId xmlns:a16="http://schemas.microsoft.com/office/drawing/2014/main" id="{2BE794E7-0B1C-BCCB-70A0-50F5931C1315}"/>
              </a:ext>
            </a:extLst>
          </p:cNvPr>
          <p:cNvPicPr>
            <a:picLocks noChangeAspect="1"/>
          </p:cNvPicPr>
          <p:nvPr/>
        </p:nvPicPr>
        <p:blipFill>
          <a:blip r:embed="rId2"/>
          <a:stretch>
            <a:fillRect/>
          </a:stretch>
        </p:blipFill>
        <p:spPr>
          <a:xfrm>
            <a:off x="2929498" y="1909465"/>
            <a:ext cx="6598047" cy="4948535"/>
          </a:xfrm>
          <a:prstGeom prst="rect">
            <a:avLst/>
          </a:prstGeom>
        </p:spPr>
      </p:pic>
      <p:sp>
        <p:nvSpPr>
          <p:cNvPr id="6" name="标题 1">
            <a:extLst>
              <a:ext uri="{FF2B5EF4-FFF2-40B4-BE49-F238E27FC236}">
                <a16:creationId xmlns:a16="http://schemas.microsoft.com/office/drawing/2014/main" id="{1092D432-F2F7-D805-07E3-2A88BC6EE355}"/>
              </a:ext>
            </a:extLst>
          </p:cNvPr>
          <p:cNvSpPr>
            <a:spLocks noGrp="1"/>
          </p:cNvSpPr>
          <p:nvPr>
            <p:ph type="title"/>
          </p:nvPr>
        </p:nvSpPr>
        <p:spPr>
          <a:xfrm>
            <a:off x="293688" y="222250"/>
            <a:ext cx="11523662" cy="677863"/>
          </a:xfrm>
        </p:spPr>
        <p:txBody>
          <a:bodyPr/>
          <a:lstStyle/>
          <a:p>
            <a:r>
              <a:rPr lang="en-US" altLang="zh-CN" dirty="0"/>
              <a:t>05 EM</a:t>
            </a:r>
            <a:r>
              <a:rPr lang="zh-CN" altLang="en-US" dirty="0"/>
              <a:t>算法</a:t>
            </a:r>
          </a:p>
        </p:txBody>
      </p:sp>
    </p:spTree>
    <p:extLst>
      <p:ext uri="{BB962C8B-B14F-4D97-AF65-F5344CB8AC3E}">
        <p14:creationId xmlns:p14="http://schemas.microsoft.com/office/powerpoint/2010/main" val="19331754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092D432-F2F7-D805-07E3-2A88BC6EE355}"/>
              </a:ext>
            </a:extLst>
          </p:cNvPr>
          <p:cNvSpPr>
            <a:spLocks noGrp="1"/>
          </p:cNvSpPr>
          <p:nvPr>
            <p:ph type="title"/>
          </p:nvPr>
        </p:nvSpPr>
        <p:spPr>
          <a:xfrm>
            <a:off x="293688" y="222250"/>
            <a:ext cx="11523662" cy="677863"/>
          </a:xfrm>
        </p:spPr>
        <p:txBody>
          <a:bodyPr/>
          <a:lstStyle/>
          <a:p>
            <a:r>
              <a:rPr lang="en-US" altLang="zh-CN" dirty="0"/>
              <a:t>05 EM</a:t>
            </a:r>
            <a:r>
              <a:rPr lang="zh-CN" altLang="en-US" dirty="0"/>
              <a:t>算法</a:t>
            </a:r>
          </a:p>
        </p:txBody>
      </p:sp>
      <p:sp>
        <p:nvSpPr>
          <p:cNvPr id="2" name="文本框 1">
            <a:extLst>
              <a:ext uri="{FF2B5EF4-FFF2-40B4-BE49-F238E27FC236}">
                <a16:creationId xmlns:a16="http://schemas.microsoft.com/office/drawing/2014/main" id="{22331258-85C0-7A8C-A306-364D03688920}"/>
              </a:ext>
            </a:extLst>
          </p:cNvPr>
          <p:cNvSpPr txBox="1"/>
          <p:nvPr/>
        </p:nvSpPr>
        <p:spPr>
          <a:xfrm>
            <a:off x="516835" y="1275523"/>
            <a:ext cx="4818948" cy="461665"/>
          </a:xfrm>
          <a:prstGeom prst="rect">
            <a:avLst/>
          </a:prstGeom>
          <a:noFill/>
        </p:spPr>
        <p:txBody>
          <a:bodyPr wrap="none" rtlCol="0">
            <a:spAutoFit/>
          </a:bodyPr>
          <a:lstStyle/>
          <a:p>
            <a:pPr marL="285750" indent="-285750">
              <a:buFont typeface="Wingdings" pitchFamily="2" charset="2"/>
              <a:buChar char="u"/>
            </a:pPr>
            <a:r>
              <a:rPr kumimoji="1" lang="zh-CN" altLang="en-US" sz="2400" b="1" dirty="0"/>
              <a:t>高斯混合模型用于概率密度估计</a:t>
            </a:r>
          </a:p>
        </p:txBody>
      </p:sp>
      <p:pic>
        <p:nvPicPr>
          <p:cNvPr id="3" name="图片 2">
            <a:extLst>
              <a:ext uri="{FF2B5EF4-FFF2-40B4-BE49-F238E27FC236}">
                <a16:creationId xmlns:a16="http://schemas.microsoft.com/office/drawing/2014/main" id="{71A2441D-1678-9B7B-4567-0C77179A1071}"/>
              </a:ext>
            </a:extLst>
          </p:cNvPr>
          <p:cNvPicPr>
            <a:picLocks noChangeAspect="1"/>
          </p:cNvPicPr>
          <p:nvPr/>
        </p:nvPicPr>
        <p:blipFill>
          <a:blip r:embed="rId2"/>
          <a:stretch>
            <a:fillRect/>
          </a:stretch>
        </p:blipFill>
        <p:spPr>
          <a:xfrm>
            <a:off x="3912704" y="1803448"/>
            <a:ext cx="6004222" cy="4948535"/>
          </a:xfrm>
          <a:prstGeom prst="rect">
            <a:avLst/>
          </a:prstGeom>
        </p:spPr>
      </p:pic>
    </p:spTree>
    <p:extLst>
      <p:ext uri="{BB962C8B-B14F-4D97-AF65-F5344CB8AC3E}">
        <p14:creationId xmlns:p14="http://schemas.microsoft.com/office/powerpoint/2010/main" val="35642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DA5E7-C524-8472-5158-E3435B4C6FD3}"/>
              </a:ext>
            </a:extLst>
          </p:cNvPr>
          <p:cNvSpPr>
            <a:spLocks noGrp="1"/>
          </p:cNvSpPr>
          <p:nvPr>
            <p:ph type="title"/>
          </p:nvPr>
        </p:nvSpPr>
        <p:spPr/>
        <p:txBody>
          <a:bodyPr/>
          <a:lstStyle/>
          <a:p>
            <a:r>
              <a:rPr lang="en-US" altLang="zh-CN" dirty="0"/>
              <a:t>05 EM</a:t>
            </a:r>
            <a:r>
              <a:rPr lang="zh-CN" altLang="en-US" dirty="0"/>
              <a:t>算法</a:t>
            </a:r>
            <a:endParaRPr lang="zh-CN" altLang="en-US" b="0" dirty="0"/>
          </a:p>
        </p:txBody>
      </p:sp>
      <p:sp>
        <p:nvSpPr>
          <p:cNvPr id="4" name="文本框 3">
            <a:extLst>
              <a:ext uri="{FF2B5EF4-FFF2-40B4-BE49-F238E27FC236}">
                <a16:creationId xmlns:a16="http://schemas.microsoft.com/office/drawing/2014/main" id="{E26B2681-CA3A-743D-2120-8D1266D32481}"/>
              </a:ext>
            </a:extLst>
          </p:cNvPr>
          <p:cNvSpPr txBox="1"/>
          <p:nvPr/>
        </p:nvSpPr>
        <p:spPr>
          <a:xfrm>
            <a:off x="609600" y="1249019"/>
            <a:ext cx="4929555" cy="461665"/>
          </a:xfrm>
          <a:prstGeom prst="rect">
            <a:avLst/>
          </a:prstGeom>
          <a:noFill/>
        </p:spPr>
        <p:txBody>
          <a:bodyPr wrap="none" rtlCol="0">
            <a:spAutoFit/>
          </a:bodyPr>
          <a:lstStyle/>
          <a:p>
            <a:pPr marL="285750" indent="-285750">
              <a:buFont typeface="Wingdings" pitchFamily="2" charset="2"/>
              <a:buChar char="u"/>
            </a:pPr>
            <a:r>
              <a:rPr kumimoji="1" lang="zh-CN" altLang="en-US" sz="2400" b="1" dirty="0"/>
              <a:t>高斯混合模型参数估计的</a:t>
            </a:r>
            <a:r>
              <a:rPr kumimoji="1" lang="en-US" altLang="zh-CN" sz="2400" b="1" dirty="0"/>
              <a:t>EM</a:t>
            </a:r>
            <a:r>
              <a:rPr kumimoji="1" lang="zh-CN" altLang="en-US" sz="2400" b="1" dirty="0"/>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7DB154-86E8-BDB3-A6CE-0CDD09D2C8DE}"/>
                  </a:ext>
                </a:extLst>
              </p:cNvPr>
              <p:cNvSpPr txBox="1"/>
              <p:nvPr/>
            </p:nvSpPr>
            <p:spPr>
              <a:xfrm>
                <a:off x="293688" y="1631170"/>
                <a:ext cx="11898312" cy="49118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t>假设观测数据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r>
                      <a:rPr kumimoji="1" lang="en-US" altLang="zh-Hans"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b="0" i="1" smtClean="0">
                            <a:latin typeface="Cambria Math" panose="02040503050406030204" pitchFamily="18" charset="0"/>
                          </a:rPr>
                          <m:t>𝑁</m:t>
                        </m:r>
                      </m:sub>
                    </m:sSub>
                  </m:oMath>
                </a14:m>
                <a:r>
                  <a:rPr kumimoji="1" lang="zh-CN" altLang="en-US" dirty="0"/>
                  <a:t>由高斯混合模型生成，</a:t>
                </a:r>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𝑷</m:t>
                      </m:r>
                      <m:d>
                        <m:dPr>
                          <m:ctrlPr>
                            <a:rPr kumimoji="1" lang="en-US" altLang="zh-CN" b="1" i="1">
                              <a:latin typeface="Cambria Math" panose="02040503050406030204" pitchFamily="18" charset="0"/>
                            </a:rPr>
                          </m:ctrlPr>
                        </m:dPr>
                        <m:e>
                          <m:r>
                            <a:rPr kumimoji="1" lang="en-US" altLang="zh-CN" b="1" i="1">
                              <a:latin typeface="Cambria Math" panose="02040503050406030204" pitchFamily="18" charset="0"/>
                            </a:rPr>
                            <m:t>𝒚</m:t>
                          </m:r>
                        </m:e>
                        <m:e>
                          <m:r>
                            <a:rPr kumimoji="1" lang="en-US" altLang="zh-CN" b="1" i="1">
                              <a:latin typeface="Cambria Math" panose="02040503050406030204" pitchFamily="18" charset="0"/>
                              <a:ea typeface="Cambria Math" panose="02040503050406030204" pitchFamily="18" charset="0"/>
                            </a:rPr>
                            <m:t>𝜽</m:t>
                          </m:r>
                        </m:e>
                      </m:d>
                      <m:r>
                        <a:rPr kumimoji="1" lang="en-US" altLang="zh-CN" b="1" i="1">
                          <a:latin typeface="Cambria Math" panose="02040503050406030204" pitchFamily="18" charset="0"/>
                        </a:rPr>
                        <m:t>=</m:t>
                      </m:r>
                      <m:nary>
                        <m:naryPr>
                          <m:chr m:val="∑"/>
                          <m:ctrlPr>
                            <a:rPr kumimoji="1" lang="en-US" altLang="zh-CN" b="1" i="1">
                              <a:latin typeface="Cambria Math" panose="02040503050406030204" pitchFamily="18" charset="0"/>
                            </a:rPr>
                          </m:ctrlPr>
                        </m:naryPr>
                        <m:sub>
                          <m:r>
                            <m:rPr>
                              <m:brk m:alnAt="23"/>
                            </m:rPr>
                            <a:rPr kumimoji="1" lang="en-US" altLang="zh-CN" b="1" i="1">
                              <a:latin typeface="Cambria Math" panose="02040503050406030204" pitchFamily="18" charset="0"/>
                            </a:rPr>
                            <m:t>𝒌</m:t>
                          </m:r>
                          <m:r>
                            <a:rPr kumimoji="1" lang="en-US" altLang="zh-CN" b="1" i="1">
                              <a:latin typeface="Cambria Math" panose="02040503050406030204" pitchFamily="18" charset="0"/>
                            </a:rPr>
                            <m:t>=</m:t>
                          </m:r>
                          <m:r>
                            <a:rPr kumimoji="1" lang="en-US" altLang="zh-CN" b="1" i="1">
                              <a:latin typeface="Cambria Math" panose="02040503050406030204" pitchFamily="18" charset="0"/>
                            </a:rPr>
                            <m:t>𝟏</m:t>
                          </m:r>
                        </m:sub>
                        <m:sup>
                          <m:r>
                            <a:rPr kumimoji="1" lang="en-US" altLang="zh-CN" b="1" i="1">
                              <a:latin typeface="Cambria Math" panose="02040503050406030204" pitchFamily="18" charset="0"/>
                            </a:rPr>
                            <m:t>𝑲</m:t>
                          </m:r>
                        </m:sup>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𝝓</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𝒚</m:t>
                          </m:r>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e>
                      </m:nary>
                    </m:oMath>
                  </m:oMathPara>
                </a14:m>
                <a:endParaRPr kumimoji="1" lang="en-US" altLang="zh-CN" dirty="0"/>
              </a:p>
              <a:p>
                <a:pPr>
                  <a:lnSpc>
                    <a:spcPct val="150000"/>
                  </a:lnSpc>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ea typeface="Cambria Math" panose="02040503050406030204" pitchFamily="18" charset="0"/>
                        </a:rPr>
                        <m:t>𝜽</m:t>
                      </m:r>
                      <m:r>
                        <a:rPr kumimoji="1" lang="en-US" altLang="zh-Hans"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smtClean="0">
                              <a:latin typeface="Cambria Math" panose="02040503050406030204" pitchFamily="18" charset="0"/>
                              <a:ea typeface="Cambria Math" panose="02040503050406030204" pitchFamily="18" charset="0"/>
                            </a:rPr>
                            <m:t>𝟏</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smtClean="0">
                              <a:latin typeface="Cambria Math" panose="02040503050406030204" pitchFamily="18" charset="0"/>
                              <a:ea typeface="Cambria Math" panose="02040503050406030204" pitchFamily="18" charset="0"/>
                            </a:rPr>
                            <m:t>𝟐</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smtClean="0">
                              <a:latin typeface="Cambria Math" panose="02040503050406030204" pitchFamily="18" charset="0"/>
                              <a:ea typeface="Cambria Math" panose="02040503050406030204" pitchFamily="18" charset="0"/>
                            </a:rPr>
                            <m:t>𝟏</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smtClean="0">
                              <a:latin typeface="Cambria Math" panose="02040503050406030204" pitchFamily="18" charset="0"/>
                              <a:ea typeface="Cambria Math" panose="02040503050406030204" pitchFamily="18" charset="0"/>
                            </a:rPr>
                            <m:t>𝟐</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Hans" b="1" i="1" smtClean="0">
                          <a:latin typeface="Cambria Math" panose="02040503050406030204" pitchFamily="18" charset="0"/>
                          <a:ea typeface="Cambria Math" panose="02040503050406030204" pitchFamily="18" charset="0"/>
                        </a:rPr>
                        <m:t>)</m:t>
                      </m:r>
                    </m:oMath>
                  </m:oMathPara>
                </a14:m>
                <a:endParaRPr kumimoji="1" lang="en-US" altLang="zh-CN" dirty="0"/>
              </a:p>
              <a:p>
                <a:pPr marL="342900" indent="-342900">
                  <a:lnSpc>
                    <a:spcPct val="150000"/>
                  </a:lnSpc>
                  <a:buFont typeface="Arial" panose="020B0604020202020204" pitchFamily="34" charset="0"/>
                  <a:buChar char="•"/>
                </a:pPr>
                <a:r>
                  <a:rPr kumimoji="1" lang="zh-CN" altLang="en-US" dirty="0"/>
                  <a:t>用</a:t>
                </a:r>
                <a:r>
                  <a:rPr kumimoji="1" lang="en-US" altLang="zh-CN" dirty="0"/>
                  <a:t>EM</a:t>
                </a:r>
                <a:r>
                  <a:rPr kumimoji="1" lang="zh-CN" altLang="en-US" dirty="0"/>
                  <a:t>算法估计参数</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𝜽</m:t>
                    </m:r>
                  </m:oMath>
                </a14:m>
                <a:endParaRPr kumimoji="1" lang="en-US" altLang="zh-CN" dirty="0"/>
              </a:p>
              <a:p>
                <a:pPr>
                  <a:lnSpc>
                    <a:spcPct val="150000"/>
                  </a:lnSpc>
                </a:pPr>
                <a:r>
                  <a:rPr kumimoji="1" lang="en-US" altLang="zh-Hans" b="1" dirty="0"/>
                  <a:t>1.</a:t>
                </a:r>
                <a:r>
                  <a:rPr kumimoji="1" lang="zh-Hans" altLang="en-US" b="1" dirty="0"/>
                  <a:t> </a:t>
                </a:r>
                <a:r>
                  <a:rPr kumimoji="1" lang="zh-CN" altLang="en-US" b="1" dirty="0"/>
                  <a:t>明确隐变量，写出完全数据的对数似然函数：</a:t>
                </a:r>
                <a:endParaRPr kumimoji="1" lang="en-US" altLang="zh-CN" b="1" dirty="0"/>
              </a:p>
              <a:p>
                <a:pPr>
                  <a:lnSpc>
                    <a:spcPct val="150000"/>
                  </a:lnSpc>
                </a:pPr>
                <a:r>
                  <a:rPr kumimoji="1" lang="zh-CN" altLang="en-US" dirty="0"/>
                  <a:t>设想观测数据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=1,2,…,</m:t>
                    </m:r>
                    <m:r>
                      <a:rPr kumimoji="1" lang="en-US" altLang="zh-CN" b="0" i="1" smtClean="0">
                        <a:latin typeface="Cambria Math" panose="02040503050406030204" pitchFamily="18" charset="0"/>
                        <a:ea typeface="Cambria Math" panose="02040503050406030204" pitchFamily="18" charset="0"/>
                      </a:rPr>
                      <m:t>𝑁</m:t>
                    </m:r>
                  </m:oMath>
                </a14:m>
                <a:r>
                  <a:rPr kumimoji="1" lang="zh-Hans" altLang="en-US" dirty="0"/>
                  <a:t>，是依概率</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a:latin typeface="Cambria Math" panose="02040503050406030204" pitchFamily="18" charset="0"/>
                            <a:ea typeface="Cambria Math" panose="02040503050406030204" pitchFamily="18" charset="0"/>
                          </a:rPr>
                          <m:t>𝛼</m:t>
                        </m:r>
                      </m:e>
                      <m:sub>
                        <m:r>
                          <a:rPr kumimoji="1" lang="en-US" altLang="zh-CN" b="0" i="1">
                            <a:latin typeface="Cambria Math" panose="02040503050406030204" pitchFamily="18" charset="0"/>
                          </a:rPr>
                          <m:t>𝑘</m:t>
                        </m:r>
                      </m:sub>
                    </m:sSub>
                  </m:oMath>
                </a14:m>
                <a:r>
                  <a:rPr kumimoji="1" lang="zh-CN" altLang="en-US" dirty="0"/>
                  <a:t>选择第</a:t>
                </a:r>
                <a:r>
                  <a:rPr kumimoji="1" lang="en-US" altLang="zh-CN" dirty="0"/>
                  <a:t>K</a:t>
                </a:r>
                <a:r>
                  <a:rPr kumimoji="1" lang="zh-CN" altLang="en-US" dirty="0"/>
                  <a:t>个高斯分模型</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𝝓</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𝒚</m:t>
                    </m:r>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smtClean="0">
                        <a:latin typeface="Cambria Math" panose="02040503050406030204" pitchFamily="18" charset="0"/>
                        <a:ea typeface="Cambria Math" panose="02040503050406030204" pitchFamily="18" charset="0"/>
                      </a:rPr>
                      <m:t>)</m:t>
                    </m:r>
                  </m:oMath>
                </a14:m>
                <a:r>
                  <a:rPr kumimoji="1" lang="zh-CN" altLang="en-US" dirty="0"/>
                  <a:t>生成，隐变量</a:t>
                </a:r>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𝜸</m:t>
                          </m:r>
                        </m:e>
                        <m:sub>
                          <m:r>
                            <a:rPr kumimoji="1" lang="en-US" altLang="zh-CN" b="1" i="1" smtClean="0">
                              <a:latin typeface="Cambria Math" panose="02040503050406030204" pitchFamily="18" charset="0"/>
                              <a:ea typeface="Cambria Math" panose="02040503050406030204" pitchFamily="18" charset="0"/>
                            </a:rPr>
                            <m:t>𝒋</m:t>
                          </m:r>
                          <m:r>
                            <a:rPr kumimoji="1" lang="en-US" altLang="zh-CN" b="1" i="1">
                              <a:latin typeface="Cambria Math" panose="02040503050406030204" pitchFamily="18" charset="0"/>
                              <a:ea typeface="Cambria Math" panose="02040503050406030204" pitchFamily="18" charset="0"/>
                            </a:rPr>
                            <m:t>𝒌</m:t>
                          </m:r>
                        </m:sub>
                      </m:sSub>
                      <m:r>
                        <a:rPr kumimoji="1" lang="en-US" altLang="zh-CN" b="1" i="1" smtClean="0">
                          <a:latin typeface="Cambria Math" panose="02040503050406030204" pitchFamily="18" charset="0"/>
                          <a:ea typeface="Cambria Math" panose="02040503050406030204" pitchFamily="18" charset="0"/>
                        </a:rPr>
                        <m:t>=</m:t>
                      </m:r>
                      <m:d>
                        <m:dPr>
                          <m:begChr m:val="{"/>
                          <m:endChr m:val=""/>
                          <m:ctrlPr>
                            <a:rPr kumimoji="1" lang="en-US" altLang="zh-CN" b="1" i="1" smtClean="0">
                              <a:latin typeface="Cambria Math" panose="02040503050406030204" pitchFamily="18" charset="0"/>
                              <a:ea typeface="Cambria Math" panose="02040503050406030204" pitchFamily="18" charset="0"/>
                            </a:rPr>
                          </m:ctrlPr>
                        </m:dPr>
                        <m:e>
                          <m:eqArr>
                            <m:eqArrPr>
                              <m:ctrlPr>
                                <a:rPr kumimoji="1" lang="en-US" altLang="zh-CN" b="1" i="1" smtClean="0">
                                  <a:latin typeface="Cambria Math" panose="02040503050406030204" pitchFamily="18" charset="0"/>
                                  <a:ea typeface="+mj-ea"/>
                                </a:rPr>
                              </m:ctrlPr>
                            </m:eqArrPr>
                            <m:e>
                              <m:r>
                                <a:rPr kumimoji="1" lang="en-US" altLang="zh-CN" b="1" i="1" smtClean="0">
                                  <a:latin typeface="Cambria Math" panose="02040503050406030204" pitchFamily="18" charset="0"/>
                                  <a:ea typeface="+mj-ea"/>
                                </a:rPr>
                                <m:t>𝟏</m:t>
                              </m:r>
                              <m:r>
                                <a:rPr kumimoji="1" lang="en-US" altLang="zh-CN" b="1" i="1" smtClean="0">
                                  <a:latin typeface="Cambria Math" panose="02040503050406030204" pitchFamily="18" charset="0"/>
                                  <a:ea typeface="+mj-ea"/>
                                </a:rPr>
                                <m:t>,</m:t>
                              </m:r>
                              <m:r>
                                <a:rPr kumimoji="1" lang="en-US" altLang="zh-CN" b="1" i="1" smtClean="0">
                                  <a:latin typeface="Cambria Math" panose="02040503050406030204" pitchFamily="18" charset="0"/>
                                  <a:ea typeface="+mj-ea"/>
                                </a:rPr>
                                <m:t>第</m:t>
                              </m:r>
                              <m:r>
                                <a:rPr kumimoji="1" lang="en-US" altLang="zh-CN" b="1" i="1" smtClean="0">
                                  <a:latin typeface="Cambria Math" panose="02040503050406030204" pitchFamily="18" charset="0"/>
                                  <a:ea typeface="+mj-ea"/>
                                </a:rPr>
                                <m:t>𝒋</m:t>
                              </m:r>
                              <m:r>
                                <a:rPr kumimoji="1" lang="zh-CN" altLang="en-US" b="1" i="1">
                                  <a:latin typeface="Cambria Math" panose="02040503050406030204" pitchFamily="18" charset="0"/>
                                  <a:ea typeface="+mj-ea"/>
                                </a:rPr>
                                <m:t>个</m:t>
                              </m:r>
                              <m:r>
                                <a:rPr kumimoji="1" lang="zh-CN" altLang="en-US" b="1" i="1" smtClean="0">
                                  <a:latin typeface="Cambria Math" panose="02040503050406030204" pitchFamily="18" charset="0"/>
                                  <a:ea typeface="+mj-ea"/>
                                </a:rPr>
                                <m:t>观测</m:t>
                              </m:r>
                              <m:r>
                                <a:rPr kumimoji="1" lang="zh-CN" altLang="en-US" b="1" i="1">
                                  <a:latin typeface="Cambria Math" panose="02040503050406030204" pitchFamily="18" charset="0"/>
                                  <a:ea typeface="+mj-ea"/>
                                </a:rPr>
                                <m:t>来自</m:t>
                              </m:r>
                              <m:r>
                                <a:rPr kumimoji="1" lang="zh-CN" altLang="en-US" b="1" i="1" smtClean="0">
                                  <a:latin typeface="Cambria Math" panose="02040503050406030204" pitchFamily="18" charset="0"/>
                                  <a:ea typeface="+mj-ea"/>
                                </a:rPr>
                                <m:t>第</m:t>
                              </m:r>
                              <m:r>
                                <a:rPr kumimoji="1" lang="en-US" altLang="zh-CN" b="1" i="1" smtClean="0">
                                  <a:latin typeface="Cambria Math" panose="02040503050406030204" pitchFamily="18" charset="0"/>
                                  <a:ea typeface="+mj-ea"/>
                                </a:rPr>
                                <m:t>𝒌</m:t>
                              </m:r>
                              <m:r>
                                <a:rPr kumimoji="1" lang="zh-CN" altLang="en-US" b="1" i="1">
                                  <a:latin typeface="Cambria Math" panose="02040503050406030204" pitchFamily="18" charset="0"/>
                                  <a:ea typeface="+mj-ea"/>
                                </a:rPr>
                                <m:t>个</m:t>
                              </m:r>
                              <m:r>
                                <a:rPr kumimoji="1" lang="zh-CN" altLang="en-US" b="1" i="1" smtClean="0">
                                  <a:latin typeface="Cambria Math" panose="02040503050406030204" pitchFamily="18" charset="0"/>
                                  <a:ea typeface="+mj-ea"/>
                                </a:rPr>
                                <m:t>分模型</m:t>
                              </m:r>
                            </m:e>
                            <m:e>
                              <m:r>
                                <a:rPr kumimoji="1" lang="en-US" altLang="zh-CN" b="1" i="1" smtClean="0">
                                  <a:latin typeface="Cambria Math" panose="02040503050406030204" pitchFamily="18" charset="0"/>
                                  <a:ea typeface="+mj-ea"/>
                                </a:rPr>
                                <m:t>𝟎</m:t>
                              </m:r>
                              <m:r>
                                <a:rPr kumimoji="1" lang="en-US" altLang="zh-CN" b="1" i="1" smtClean="0">
                                  <a:latin typeface="Cambria Math" panose="02040503050406030204" pitchFamily="18" charset="0"/>
                                  <a:ea typeface="+mj-ea"/>
                                </a:rPr>
                                <m:t>,                                </m:t>
                              </m:r>
                              <m:r>
                                <a:rPr kumimoji="1" lang="zh-Hans" altLang="en-US" b="1" i="1" smtClean="0">
                                  <a:latin typeface="Cambria Math" panose="02040503050406030204" pitchFamily="18" charset="0"/>
                                  <a:ea typeface="+mj-ea"/>
                                </a:rPr>
                                <m:t>        </m:t>
                              </m:r>
                              <m:r>
                                <a:rPr kumimoji="1" lang="zh-Hans" altLang="en-US" b="1" i="1" smtClean="0">
                                  <a:latin typeface="Cambria Math" panose="02040503050406030204" pitchFamily="18" charset="0"/>
                                  <a:ea typeface="+mj-ea"/>
                                </a:rPr>
                                <m:t>否则</m:t>
                              </m:r>
                            </m:e>
                          </m:eqArr>
                        </m:e>
                      </m:d>
                    </m:oMath>
                  </m:oMathPara>
                </a14:m>
                <a:endParaRPr kumimoji="1" lang="en-US" altLang="zh-CN" dirty="0"/>
              </a:p>
            </p:txBody>
          </p:sp>
        </mc:Choice>
        <mc:Fallback xmlns="">
          <p:sp>
            <p:nvSpPr>
              <p:cNvPr id="5" name="文本框 4">
                <a:extLst>
                  <a:ext uri="{FF2B5EF4-FFF2-40B4-BE49-F238E27FC236}">
                    <a16:creationId xmlns:a16="http://schemas.microsoft.com/office/drawing/2014/main" id="{EA7DB154-86E8-BDB3-A6CE-0CDD09D2C8DE}"/>
                  </a:ext>
                </a:extLst>
              </p:cNvPr>
              <p:cNvSpPr txBox="1">
                <a:spLocks noRot="1" noChangeAspect="1" noMove="1" noResize="1" noEditPoints="1" noAdjustHandles="1" noChangeArrowheads="1" noChangeShapeType="1" noTextEdit="1"/>
              </p:cNvSpPr>
              <p:nvPr/>
            </p:nvSpPr>
            <p:spPr>
              <a:xfrm>
                <a:off x="293688" y="1631170"/>
                <a:ext cx="11898312" cy="4911857"/>
              </a:xfrm>
              <a:prstGeom prst="rect">
                <a:avLst/>
              </a:prstGeom>
              <a:blipFill>
                <a:blip r:embed="rId3"/>
                <a:stretch>
                  <a:fillRect l="-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4250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DA5E7-C524-8472-5158-E3435B4C6FD3}"/>
              </a:ext>
            </a:extLst>
          </p:cNvPr>
          <p:cNvSpPr>
            <a:spLocks noGrp="1"/>
          </p:cNvSpPr>
          <p:nvPr>
            <p:ph type="title"/>
          </p:nvPr>
        </p:nvSpPr>
        <p:spPr/>
        <p:txBody>
          <a:bodyPr/>
          <a:lstStyle/>
          <a:p>
            <a:r>
              <a:rPr lang="en-US" altLang="zh-CN" dirty="0"/>
              <a:t>05 EM</a:t>
            </a:r>
            <a:r>
              <a:rPr lang="zh-CN" altLang="en-US" dirty="0"/>
              <a:t>算法</a:t>
            </a:r>
            <a:endParaRPr lang="zh-CN" altLang="en-US" b="0" dirty="0"/>
          </a:p>
        </p:txBody>
      </p:sp>
      <p:sp>
        <p:nvSpPr>
          <p:cNvPr id="4" name="文本框 3">
            <a:extLst>
              <a:ext uri="{FF2B5EF4-FFF2-40B4-BE49-F238E27FC236}">
                <a16:creationId xmlns:a16="http://schemas.microsoft.com/office/drawing/2014/main" id="{E26B2681-CA3A-743D-2120-8D1266D32481}"/>
              </a:ext>
            </a:extLst>
          </p:cNvPr>
          <p:cNvSpPr txBox="1"/>
          <p:nvPr/>
        </p:nvSpPr>
        <p:spPr>
          <a:xfrm>
            <a:off x="609600" y="1249019"/>
            <a:ext cx="4929555" cy="461665"/>
          </a:xfrm>
          <a:prstGeom prst="rect">
            <a:avLst/>
          </a:prstGeom>
          <a:noFill/>
        </p:spPr>
        <p:txBody>
          <a:bodyPr wrap="none" rtlCol="0">
            <a:spAutoFit/>
          </a:bodyPr>
          <a:lstStyle/>
          <a:p>
            <a:pPr marL="285750" indent="-285750">
              <a:buFont typeface="Wingdings" pitchFamily="2" charset="2"/>
              <a:buChar char="u"/>
            </a:pPr>
            <a:r>
              <a:rPr kumimoji="1" lang="zh-CN" altLang="en-US" sz="2400" b="1" dirty="0"/>
              <a:t>高斯混合模型参数估计的</a:t>
            </a:r>
            <a:r>
              <a:rPr kumimoji="1" lang="en-US" altLang="zh-CN" sz="2400" b="1" dirty="0"/>
              <a:t>EM</a:t>
            </a:r>
            <a:r>
              <a:rPr kumimoji="1" lang="zh-CN" altLang="en-US" sz="2400" b="1" dirty="0"/>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7DB154-86E8-BDB3-A6CE-0CDD09D2C8DE}"/>
                  </a:ext>
                </a:extLst>
              </p:cNvPr>
              <p:cNvSpPr txBox="1"/>
              <p:nvPr/>
            </p:nvSpPr>
            <p:spPr>
              <a:xfrm>
                <a:off x="293688" y="1631170"/>
                <a:ext cx="11898312" cy="49118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t>假设观测数据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ea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ea typeface="Cambria Math" panose="02040503050406030204" pitchFamily="18" charset="0"/>
                      </a:rPr>
                      <m:t>,</m:t>
                    </m:r>
                    <m:r>
                      <a:rPr kumimoji="1" lang="en-US" altLang="zh-Hans"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b="0" i="1" smtClean="0">
                            <a:latin typeface="Cambria Math" panose="02040503050406030204" pitchFamily="18" charset="0"/>
                          </a:rPr>
                          <m:t>𝑁</m:t>
                        </m:r>
                      </m:sub>
                    </m:sSub>
                  </m:oMath>
                </a14:m>
                <a:r>
                  <a:rPr kumimoji="1" lang="zh-CN" altLang="en-US" dirty="0"/>
                  <a:t>由高斯混合模型生成，</a:t>
                </a:r>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𝑷</m:t>
                      </m:r>
                      <m:d>
                        <m:dPr>
                          <m:ctrlPr>
                            <a:rPr kumimoji="1" lang="en-US" altLang="zh-CN" b="1" i="1">
                              <a:latin typeface="Cambria Math" panose="02040503050406030204" pitchFamily="18" charset="0"/>
                            </a:rPr>
                          </m:ctrlPr>
                        </m:dPr>
                        <m:e>
                          <m:r>
                            <a:rPr kumimoji="1" lang="en-US" altLang="zh-CN" b="1" i="1">
                              <a:latin typeface="Cambria Math" panose="02040503050406030204" pitchFamily="18" charset="0"/>
                            </a:rPr>
                            <m:t>𝒚</m:t>
                          </m:r>
                        </m:e>
                        <m:e>
                          <m:r>
                            <a:rPr kumimoji="1" lang="en-US" altLang="zh-CN" b="1" i="1">
                              <a:latin typeface="Cambria Math" panose="02040503050406030204" pitchFamily="18" charset="0"/>
                              <a:ea typeface="Cambria Math" panose="02040503050406030204" pitchFamily="18" charset="0"/>
                            </a:rPr>
                            <m:t>𝜽</m:t>
                          </m:r>
                        </m:e>
                      </m:d>
                      <m:r>
                        <a:rPr kumimoji="1" lang="en-US" altLang="zh-CN" b="1" i="1">
                          <a:latin typeface="Cambria Math" panose="02040503050406030204" pitchFamily="18" charset="0"/>
                        </a:rPr>
                        <m:t>=</m:t>
                      </m:r>
                      <m:nary>
                        <m:naryPr>
                          <m:chr m:val="∑"/>
                          <m:ctrlPr>
                            <a:rPr kumimoji="1" lang="en-US" altLang="zh-CN" b="1" i="1">
                              <a:latin typeface="Cambria Math" panose="02040503050406030204" pitchFamily="18" charset="0"/>
                            </a:rPr>
                          </m:ctrlPr>
                        </m:naryPr>
                        <m:sub>
                          <m:r>
                            <m:rPr>
                              <m:brk m:alnAt="23"/>
                            </m:rPr>
                            <a:rPr kumimoji="1" lang="en-US" altLang="zh-CN" b="1" i="1">
                              <a:latin typeface="Cambria Math" panose="02040503050406030204" pitchFamily="18" charset="0"/>
                            </a:rPr>
                            <m:t>𝒌</m:t>
                          </m:r>
                          <m:r>
                            <a:rPr kumimoji="1" lang="en-US" altLang="zh-CN" b="1" i="1">
                              <a:latin typeface="Cambria Math" panose="02040503050406030204" pitchFamily="18" charset="0"/>
                            </a:rPr>
                            <m:t>=</m:t>
                          </m:r>
                          <m:r>
                            <a:rPr kumimoji="1" lang="en-US" altLang="zh-CN" b="1" i="1">
                              <a:latin typeface="Cambria Math" panose="02040503050406030204" pitchFamily="18" charset="0"/>
                            </a:rPr>
                            <m:t>𝟏</m:t>
                          </m:r>
                        </m:sub>
                        <m:sup>
                          <m:r>
                            <a:rPr kumimoji="1" lang="en-US" altLang="zh-CN" b="1" i="1">
                              <a:latin typeface="Cambria Math" panose="02040503050406030204" pitchFamily="18" charset="0"/>
                            </a:rPr>
                            <m:t>𝑲</m:t>
                          </m:r>
                        </m:sup>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𝝓</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𝒚</m:t>
                          </m:r>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m:t>
                          </m:r>
                        </m:e>
                      </m:nary>
                    </m:oMath>
                  </m:oMathPara>
                </a14:m>
                <a:endParaRPr kumimoji="1" lang="en-US" altLang="zh-CN" dirty="0"/>
              </a:p>
              <a:p>
                <a:pPr>
                  <a:lnSpc>
                    <a:spcPct val="150000"/>
                  </a:lnSpc>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ea typeface="Cambria Math" panose="02040503050406030204" pitchFamily="18" charset="0"/>
                        </a:rPr>
                        <m:t>𝜽</m:t>
                      </m:r>
                      <m:r>
                        <a:rPr kumimoji="1" lang="en-US" altLang="zh-Hans"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smtClean="0">
                              <a:latin typeface="Cambria Math" panose="02040503050406030204" pitchFamily="18" charset="0"/>
                              <a:ea typeface="Cambria Math" panose="02040503050406030204" pitchFamily="18" charset="0"/>
                            </a:rPr>
                            <m:t>𝟏</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smtClean="0">
                              <a:latin typeface="Cambria Math" panose="02040503050406030204" pitchFamily="18" charset="0"/>
                              <a:ea typeface="Cambria Math" panose="02040503050406030204" pitchFamily="18" charset="0"/>
                            </a:rPr>
                            <m:t>𝟐</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𝜶</m:t>
                          </m:r>
                        </m:e>
                        <m:sub>
                          <m:r>
                            <a:rPr kumimoji="1" lang="en-US" altLang="zh-CN" b="1" i="1">
                              <a:latin typeface="Cambria Math" panose="02040503050406030204" pitchFamily="18" charset="0"/>
                            </a:rPr>
                            <m:t>𝒌</m:t>
                          </m:r>
                        </m:sub>
                      </m:sSub>
                      <m:r>
                        <a:rPr kumimoji="1" lang="en-US" altLang="zh-CN" b="1" i="1" smtClean="0">
                          <a:latin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smtClean="0">
                              <a:latin typeface="Cambria Math" panose="02040503050406030204" pitchFamily="18" charset="0"/>
                              <a:ea typeface="Cambria Math" panose="02040503050406030204" pitchFamily="18" charset="0"/>
                            </a:rPr>
                            <m:t>𝟏</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smtClean="0">
                              <a:latin typeface="Cambria Math" panose="02040503050406030204" pitchFamily="18" charset="0"/>
                              <a:ea typeface="Cambria Math" panose="02040503050406030204" pitchFamily="18" charset="0"/>
                            </a:rPr>
                            <m:t>𝟐</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Hans" b="1" i="1" smtClean="0">
                          <a:latin typeface="Cambria Math" panose="02040503050406030204" pitchFamily="18" charset="0"/>
                          <a:ea typeface="Cambria Math" panose="02040503050406030204" pitchFamily="18" charset="0"/>
                        </a:rPr>
                        <m:t>)</m:t>
                      </m:r>
                    </m:oMath>
                  </m:oMathPara>
                </a14:m>
                <a:endParaRPr kumimoji="1" lang="en-US" altLang="zh-CN" dirty="0"/>
              </a:p>
              <a:p>
                <a:pPr marL="342900" indent="-342900">
                  <a:lnSpc>
                    <a:spcPct val="150000"/>
                  </a:lnSpc>
                  <a:buFont typeface="Arial" panose="020B0604020202020204" pitchFamily="34" charset="0"/>
                  <a:buChar char="•"/>
                </a:pPr>
                <a:r>
                  <a:rPr kumimoji="1" lang="zh-CN" altLang="en-US" dirty="0"/>
                  <a:t>用</a:t>
                </a:r>
                <a:r>
                  <a:rPr kumimoji="1" lang="en-US" altLang="zh-CN" dirty="0"/>
                  <a:t>EM</a:t>
                </a:r>
                <a:r>
                  <a:rPr kumimoji="1" lang="zh-CN" altLang="en-US" dirty="0"/>
                  <a:t>算法估计参数</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𝜽</m:t>
                    </m:r>
                  </m:oMath>
                </a14:m>
                <a:endParaRPr kumimoji="1" lang="en-US" altLang="zh-CN" dirty="0"/>
              </a:p>
              <a:p>
                <a:pPr>
                  <a:lnSpc>
                    <a:spcPct val="150000"/>
                  </a:lnSpc>
                </a:pPr>
                <a:r>
                  <a:rPr kumimoji="1" lang="en-US" altLang="zh-Hans" b="1" dirty="0"/>
                  <a:t>1.</a:t>
                </a:r>
                <a:r>
                  <a:rPr kumimoji="1" lang="zh-Hans" altLang="en-US" b="1" dirty="0"/>
                  <a:t> </a:t>
                </a:r>
                <a:r>
                  <a:rPr kumimoji="1" lang="zh-CN" altLang="en-US" b="1" dirty="0"/>
                  <a:t>明确隐变量，写出完全数据的对数似然函数：</a:t>
                </a:r>
                <a:endParaRPr kumimoji="1" lang="en-US" altLang="zh-CN" b="1" dirty="0"/>
              </a:p>
              <a:p>
                <a:pPr>
                  <a:lnSpc>
                    <a:spcPct val="150000"/>
                  </a:lnSpc>
                </a:pPr>
                <a:r>
                  <a:rPr kumimoji="1" lang="zh-CN" altLang="en-US" dirty="0"/>
                  <a:t>设想观测数据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=1,2,…,</m:t>
                    </m:r>
                    <m:r>
                      <a:rPr kumimoji="1" lang="en-US" altLang="zh-CN" b="0" i="1" smtClean="0">
                        <a:latin typeface="Cambria Math" panose="02040503050406030204" pitchFamily="18" charset="0"/>
                        <a:ea typeface="Cambria Math" panose="02040503050406030204" pitchFamily="18" charset="0"/>
                      </a:rPr>
                      <m:t>𝑁</m:t>
                    </m:r>
                  </m:oMath>
                </a14:m>
                <a:r>
                  <a:rPr kumimoji="1" lang="zh-Hans" altLang="en-US" dirty="0"/>
                  <a:t>，是依概率</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a:latin typeface="Cambria Math" panose="02040503050406030204" pitchFamily="18" charset="0"/>
                            <a:ea typeface="Cambria Math" panose="02040503050406030204" pitchFamily="18" charset="0"/>
                          </a:rPr>
                          <m:t>𝛼</m:t>
                        </m:r>
                      </m:e>
                      <m:sub>
                        <m:r>
                          <a:rPr kumimoji="1" lang="en-US" altLang="zh-CN" b="0" i="1">
                            <a:latin typeface="Cambria Math" panose="02040503050406030204" pitchFamily="18" charset="0"/>
                          </a:rPr>
                          <m:t>𝑘</m:t>
                        </m:r>
                      </m:sub>
                    </m:sSub>
                  </m:oMath>
                </a14:m>
                <a:r>
                  <a:rPr kumimoji="1" lang="zh-CN" altLang="en-US" dirty="0"/>
                  <a:t>选择第</a:t>
                </a:r>
                <a:r>
                  <a:rPr kumimoji="1" lang="en-US" altLang="zh-CN" dirty="0"/>
                  <a:t>K</a:t>
                </a:r>
                <a:r>
                  <a:rPr kumimoji="1" lang="zh-CN" altLang="en-US" dirty="0"/>
                  <a:t>个高斯分模型</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𝝓</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𝒚</m:t>
                    </m:r>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𝒌</m:t>
                        </m:r>
                      </m:sub>
                    </m:sSub>
                    <m:r>
                      <a:rPr kumimoji="1" lang="en-US" altLang="zh-CN" b="1" i="1" smtClean="0">
                        <a:latin typeface="Cambria Math" panose="02040503050406030204" pitchFamily="18" charset="0"/>
                        <a:ea typeface="Cambria Math" panose="02040503050406030204" pitchFamily="18" charset="0"/>
                      </a:rPr>
                      <m:t>)</m:t>
                    </m:r>
                  </m:oMath>
                </a14:m>
                <a:r>
                  <a:rPr kumimoji="1" lang="zh-CN" altLang="en-US" dirty="0"/>
                  <a:t>生成，隐变量</a:t>
                </a:r>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𝜸</m:t>
                          </m:r>
                        </m:e>
                        <m:sub>
                          <m:r>
                            <a:rPr kumimoji="1" lang="en-US" altLang="zh-CN" b="1" i="1" smtClean="0">
                              <a:latin typeface="Cambria Math" panose="02040503050406030204" pitchFamily="18" charset="0"/>
                              <a:ea typeface="Cambria Math" panose="02040503050406030204" pitchFamily="18" charset="0"/>
                            </a:rPr>
                            <m:t>𝒋</m:t>
                          </m:r>
                          <m:r>
                            <a:rPr kumimoji="1" lang="en-US" altLang="zh-CN" b="1" i="1">
                              <a:latin typeface="Cambria Math" panose="02040503050406030204" pitchFamily="18" charset="0"/>
                              <a:ea typeface="Cambria Math" panose="02040503050406030204" pitchFamily="18" charset="0"/>
                            </a:rPr>
                            <m:t>𝒌</m:t>
                          </m:r>
                        </m:sub>
                      </m:sSub>
                      <m:r>
                        <a:rPr kumimoji="1" lang="en-US" altLang="zh-CN" b="1" i="1" smtClean="0">
                          <a:latin typeface="Cambria Math" panose="02040503050406030204" pitchFamily="18" charset="0"/>
                          <a:ea typeface="Cambria Math" panose="02040503050406030204" pitchFamily="18" charset="0"/>
                        </a:rPr>
                        <m:t>=</m:t>
                      </m:r>
                      <m:d>
                        <m:dPr>
                          <m:begChr m:val="{"/>
                          <m:endChr m:val=""/>
                          <m:ctrlPr>
                            <a:rPr kumimoji="1" lang="en-US" altLang="zh-CN" b="1" i="1" smtClean="0">
                              <a:latin typeface="Cambria Math" panose="02040503050406030204" pitchFamily="18" charset="0"/>
                              <a:ea typeface="Cambria Math" panose="02040503050406030204" pitchFamily="18" charset="0"/>
                            </a:rPr>
                          </m:ctrlPr>
                        </m:dPr>
                        <m:e>
                          <m:eqArr>
                            <m:eqArrPr>
                              <m:ctrlPr>
                                <a:rPr kumimoji="1" lang="en-US" altLang="zh-CN" b="1" i="1" smtClean="0">
                                  <a:latin typeface="Cambria Math" panose="02040503050406030204" pitchFamily="18" charset="0"/>
                                  <a:ea typeface="+mj-ea"/>
                                </a:rPr>
                              </m:ctrlPr>
                            </m:eqArrPr>
                            <m:e>
                              <m:r>
                                <a:rPr kumimoji="1" lang="en-US" altLang="zh-CN" b="1" i="1" smtClean="0">
                                  <a:latin typeface="Cambria Math" panose="02040503050406030204" pitchFamily="18" charset="0"/>
                                  <a:ea typeface="+mj-ea"/>
                                </a:rPr>
                                <m:t>𝟏</m:t>
                              </m:r>
                              <m:r>
                                <a:rPr kumimoji="1" lang="en-US" altLang="zh-CN" b="1" i="1" smtClean="0">
                                  <a:latin typeface="Cambria Math" panose="02040503050406030204" pitchFamily="18" charset="0"/>
                                  <a:ea typeface="+mj-ea"/>
                                </a:rPr>
                                <m:t>,</m:t>
                              </m:r>
                              <m:r>
                                <a:rPr kumimoji="1" lang="en-US" altLang="zh-CN" b="1" i="1" smtClean="0">
                                  <a:latin typeface="Cambria Math" panose="02040503050406030204" pitchFamily="18" charset="0"/>
                                  <a:ea typeface="+mj-ea"/>
                                </a:rPr>
                                <m:t>第</m:t>
                              </m:r>
                              <m:r>
                                <a:rPr kumimoji="1" lang="en-US" altLang="zh-CN" b="1" i="1" smtClean="0">
                                  <a:latin typeface="Cambria Math" panose="02040503050406030204" pitchFamily="18" charset="0"/>
                                  <a:ea typeface="+mj-ea"/>
                                </a:rPr>
                                <m:t>𝒋</m:t>
                              </m:r>
                              <m:r>
                                <a:rPr kumimoji="1" lang="zh-CN" altLang="en-US" b="1" i="1">
                                  <a:latin typeface="Cambria Math" panose="02040503050406030204" pitchFamily="18" charset="0"/>
                                  <a:ea typeface="+mj-ea"/>
                                </a:rPr>
                                <m:t>个</m:t>
                              </m:r>
                              <m:r>
                                <a:rPr kumimoji="1" lang="zh-CN" altLang="en-US" b="1" i="1" smtClean="0">
                                  <a:latin typeface="Cambria Math" panose="02040503050406030204" pitchFamily="18" charset="0"/>
                                  <a:ea typeface="+mj-ea"/>
                                </a:rPr>
                                <m:t>观测</m:t>
                              </m:r>
                              <m:r>
                                <a:rPr kumimoji="1" lang="zh-CN" altLang="en-US" b="1" i="1">
                                  <a:latin typeface="Cambria Math" panose="02040503050406030204" pitchFamily="18" charset="0"/>
                                  <a:ea typeface="+mj-ea"/>
                                </a:rPr>
                                <m:t>来自</m:t>
                              </m:r>
                              <m:r>
                                <a:rPr kumimoji="1" lang="zh-CN" altLang="en-US" b="1" i="1" smtClean="0">
                                  <a:latin typeface="Cambria Math" panose="02040503050406030204" pitchFamily="18" charset="0"/>
                                  <a:ea typeface="+mj-ea"/>
                                </a:rPr>
                                <m:t>第</m:t>
                              </m:r>
                              <m:r>
                                <a:rPr kumimoji="1" lang="en-US" altLang="zh-CN" b="1" i="1" smtClean="0">
                                  <a:latin typeface="Cambria Math" panose="02040503050406030204" pitchFamily="18" charset="0"/>
                                  <a:ea typeface="+mj-ea"/>
                                </a:rPr>
                                <m:t>𝒌</m:t>
                              </m:r>
                              <m:r>
                                <a:rPr kumimoji="1" lang="zh-CN" altLang="en-US" b="1" i="1">
                                  <a:latin typeface="Cambria Math" panose="02040503050406030204" pitchFamily="18" charset="0"/>
                                  <a:ea typeface="+mj-ea"/>
                                </a:rPr>
                                <m:t>个</m:t>
                              </m:r>
                              <m:r>
                                <a:rPr kumimoji="1" lang="zh-CN" altLang="en-US" b="1" i="1" smtClean="0">
                                  <a:latin typeface="Cambria Math" panose="02040503050406030204" pitchFamily="18" charset="0"/>
                                  <a:ea typeface="+mj-ea"/>
                                </a:rPr>
                                <m:t>分模型</m:t>
                              </m:r>
                            </m:e>
                            <m:e>
                              <m:r>
                                <a:rPr kumimoji="1" lang="en-US" altLang="zh-CN" b="1" i="1" smtClean="0">
                                  <a:latin typeface="Cambria Math" panose="02040503050406030204" pitchFamily="18" charset="0"/>
                                  <a:ea typeface="+mj-ea"/>
                                </a:rPr>
                                <m:t>𝟎</m:t>
                              </m:r>
                              <m:r>
                                <a:rPr kumimoji="1" lang="en-US" altLang="zh-CN" b="1" i="1" smtClean="0">
                                  <a:latin typeface="Cambria Math" panose="02040503050406030204" pitchFamily="18" charset="0"/>
                                  <a:ea typeface="+mj-ea"/>
                                </a:rPr>
                                <m:t>,                                </m:t>
                              </m:r>
                              <m:r>
                                <a:rPr kumimoji="1" lang="zh-Hans" altLang="en-US" b="1" i="1" smtClean="0">
                                  <a:latin typeface="Cambria Math" panose="02040503050406030204" pitchFamily="18" charset="0"/>
                                  <a:ea typeface="+mj-ea"/>
                                </a:rPr>
                                <m:t>        </m:t>
                              </m:r>
                              <m:r>
                                <a:rPr kumimoji="1" lang="zh-Hans" altLang="en-US" b="1" i="1" smtClean="0">
                                  <a:latin typeface="Cambria Math" panose="02040503050406030204" pitchFamily="18" charset="0"/>
                                  <a:ea typeface="+mj-ea"/>
                                </a:rPr>
                                <m:t>否则</m:t>
                              </m:r>
                            </m:e>
                          </m:eqArr>
                        </m:e>
                      </m:d>
                    </m:oMath>
                  </m:oMathPara>
                </a14:m>
                <a:endParaRPr kumimoji="1" lang="en-US" altLang="zh-CN" dirty="0"/>
              </a:p>
            </p:txBody>
          </p:sp>
        </mc:Choice>
        <mc:Fallback xmlns="">
          <p:sp>
            <p:nvSpPr>
              <p:cNvPr id="5" name="文本框 4">
                <a:extLst>
                  <a:ext uri="{FF2B5EF4-FFF2-40B4-BE49-F238E27FC236}">
                    <a16:creationId xmlns:a16="http://schemas.microsoft.com/office/drawing/2014/main" id="{EA7DB154-86E8-BDB3-A6CE-0CDD09D2C8DE}"/>
                  </a:ext>
                </a:extLst>
              </p:cNvPr>
              <p:cNvSpPr txBox="1">
                <a:spLocks noRot="1" noChangeAspect="1" noMove="1" noResize="1" noEditPoints="1" noAdjustHandles="1" noChangeArrowheads="1" noChangeShapeType="1" noTextEdit="1"/>
              </p:cNvSpPr>
              <p:nvPr/>
            </p:nvSpPr>
            <p:spPr>
              <a:xfrm>
                <a:off x="293688" y="1631170"/>
                <a:ext cx="11898312" cy="4911857"/>
              </a:xfrm>
              <a:prstGeom prst="rect">
                <a:avLst/>
              </a:prstGeom>
              <a:blipFill>
                <a:blip r:embed="rId3"/>
                <a:stretch>
                  <a:fillRect l="-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3705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A5CB7-A374-1088-1ED0-84E2D64F0F2A}"/>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BF5FD42-D4D5-915A-F23E-DB0D3DE42524}"/>
                  </a:ext>
                </a:extLst>
              </p:cNvPr>
              <p:cNvSpPr txBox="1"/>
              <p:nvPr/>
            </p:nvSpPr>
            <p:spPr>
              <a:xfrm>
                <a:off x="642729" y="1128670"/>
                <a:ext cx="11039061" cy="56263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dirty="0"/>
                  <a:t>完全数据：</a:t>
                </a:r>
                <a:r>
                  <a:rPr kumimoji="1" lang="en-US" altLang="zh-CN" b="1" dirty="0">
                    <a:ea typeface="Cambria Math" panose="02040503050406030204" pitchFamily="18" charset="0"/>
                  </a:rPr>
                  <a:t> </a:t>
                </a:r>
                <a14:m>
                  <m:oMath xmlns:m="http://schemas.openxmlformats.org/officeDocument/2006/math">
                    <m:d>
                      <m:dPr>
                        <m:ctrlPr>
                          <a:rPr kumimoji="1" lang="en-US" altLang="zh-CN" b="1" i="1" smtClean="0">
                            <a:latin typeface="Cambria Math" panose="02040503050406030204" pitchFamily="18" charset="0"/>
                            <a:ea typeface="Cambria Math" panose="02040503050406030204" pitchFamily="18" charset="0"/>
                          </a:rPr>
                        </m:ctrlPr>
                      </m:dPr>
                      <m:e>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𝒚</m:t>
                            </m:r>
                          </m:e>
                          <m:sub>
                            <m:r>
                              <a:rPr kumimoji="1" lang="en-US" altLang="zh-CN" b="1" i="1">
                                <a:latin typeface="Cambria Math" panose="02040503050406030204" pitchFamily="18" charset="0"/>
                                <a:ea typeface="Cambria Math" panose="02040503050406030204" pitchFamily="18" charset="0"/>
                              </a:rPr>
                              <m:t>𝒋</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m:t>
                            </m:r>
                            <m:r>
                              <a:rPr kumimoji="1" lang="en-US" altLang="zh-CN" b="1" i="1" smtClean="0">
                                <a:latin typeface="Cambria Math" panose="02040503050406030204" pitchFamily="18" charset="0"/>
                                <a:ea typeface="Cambria Math" panose="02040503050406030204" pitchFamily="18" charset="0"/>
                              </a:rPr>
                              <m:t>𝟏</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m:t>
                            </m:r>
                            <m:r>
                              <a:rPr kumimoji="1" lang="en-US" altLang="zh-CN" b="1" i="1" smtClean="0">
                                <a:latin typeface="Cambria Math" panose="02040503050406030204" pitchFamily="18" charset="0"/>
                                <a:ea typeface="Cambria Math" panose="02040503050406030204" pitchFamily="18" charset="0"/>
                              </a:rPr>
                              <m:t>𝟐</m:t>
                            </m:r>
                          </m:sub>
                        </m:sSub>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m:t>
                            </m:r>
                            <m:r>
                              <a:rPr kumimoji="1" lang="en-US" altLang="zh-CN" b="1" i="1" smtClean="0">
                                <a:latin typeface="Cambria Math" panose="02040503050406030204" pitchFamily="18" charset="0"/>
                                <a:ea typeface="Cambria Math" panose="02040503050406030204" pitchFamily="18" charset="0"/>
                              </a:rPr>
                              <m:t>𝑲</m:t>
                            </m:r>
                          </m:sub>
                        </m:sSub>
                      </m:e>
                    </m:d>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𝒋</m:t>
                    </m:r>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𝟏</m:t>
                    </m:r>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𝟐</m:t>
                    </m:r>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𝑵</m:t>
                    </m:r>
                  </m:oMath>
                </a14:m>
                <a:endParaRPr kumimoji="1" lang="en-US" altLang="zh-CN" b="1" dirty="0">
                  <a:ea typeface="Cambria Math" panose="02040503050406030204" pitchFamily="18" charset="0"/>
                </a:endParaRPr>
              </a:p>
              <a:p>
                <a:pPr marL="342900" indent="-342900">
                  <a:lnSpc>
                    <a:spcPct val="150000"/>
                  </a:lnSpc>
                  <a:buFont typeface="Arial" panose="020B0604020202020204" pitchFamily="34" charset="0"/>
                  <a:buChar char="•"/>
                </a:pPr>
                <a:r>
                  <a:rPr kumimoji="1" lang="zh-CN" altLang="en-US" dirty="0"/>
                  <a:t>似然函数：</a:t>
                </a:r>
                <a:r>
                  <a:rPr kumimoji="1" lang="en-US" altLang="zh-CN" b="1" dirty="0"/>
                  <a:t> </a:t>
                </a:r>
                <a:endParaRPr kumimoji="1" lang="en-US" altLang="zh-CN"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𝑷</m:t>
                      </m:r>
                      <m:d>
                        <m:dPr>
                          <m:ctrlPr>
                            <a:rPr kumimoji="1" lang="en-US" altLang="zh-CN" b="1" i="1">
                              <a:latin typeface="Cambria Math" panose="02040503050406030204" pitchFamily="18" charset="0"/>
                            </a:rPr>
                          </m:ctrlPr>
                        </m:dPr>
                        <m:e>
                          <m:r>
                            <a:rPr kumimoji="1" lang="en-US" altLang="zh-CN" b="1" i="1" smtClean="0">
                              <a:latin typeface="Cambria Math" panose="02040503050406030204" pitchFamily="18" charset="0"/>
                            </a:rPr>
                            <m:t>𝒚</m:t>
                          </m:r>
                          <m:r>
                            <a:rPr kumimoji="1" lang="en-US" altLang="zh-CN" b="1" i="1" smtClean="0">
                              <a:latin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𝜸</m:t>
                          </m:r>
                        </m:e>
                        <m:e>
                          <m:r>
                            <a:rPr kumimoji="1" lang="en-US" altLang="zh-CN" b="1" i="1">
                              <a:latin typeface="Cambria Math" panose="02040503050406030204" pitchFamily="18" charset="0"/>
                              <a:ea typeface="Cambria Math" panose="02040503050406030204" pitchFamily="18" charset="0"/>
                            </a:rPr>
                            <m:t>𝜽</m:t>
                          </m:r>
                        </m:e>
                      </m:d>
                      <m:r>
                        <a:rPr kumimoji="1" lang="en-US" altLang="zh-CN" b="1" i="1" smtClean="0">
                          <a:latin typeface="Cambria Math" panose="02040503050406030204" pitchFamily="18" charset="0"/>
                          <a:ea typeface="Cambria Math" panose="02040503050406030204" pitchFamily="18" charset="0"/>
                        </a:rPr>
                        <m:t>=</m:t>
                      </m:r>
                      <m:nary>
                        <m:naryPr>
                          <m:chr m:val="∏"/>
                          <m:ctrlPr>
                            <a:rPr kumimoji="1" lang="en-US" altLang="zh-CN" b="1" i="1" smtClean="0">
                              <a:latin typeface="Cambria Math" panose="02040503050406030204" pitchFamily="18" charset="0"/>
                              <a:ea typeface="Cambria Math" panose="02040503050406030204" pitchFamily="18" charset="0"/>
                            </a:rPr>
                          </m:ctrlPr>
                        </m:naryPr>
                        <m:sub>
                          <m:r>
                            <m:rPr>
                              <m:brk m:alnAt="23"/>
                            </m:rPr>
                            <a:rPr kumimoji="1" lang="en-US" altLang="zh-CN" b="1" i="1" smtClean="0">
                              <a:latin typeface="Cambria Math" panose="02040503050406030204" pitchFamily="18" charset="0"/>
                              <a:ea typeface="Cambria Math" panose="02040503050406030204" pitchFamily="18" charset="0"/>
                            </a:rPr>
                            <m:t>𝒋</m:t>
                          </m:r>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𝟏</m:t>
                          </m:r>
                        </m:sub>
                        <m:sup>
                          <m:r>
                            <a:rPr kumimoji="1" lang="en-US" altLang="zh-CN" b="1" i="1" smtClean="0">
                              <a:latin typeface="Cambria Math" panose="02040503050406030204" pitchFamily="18" charset="0"/>
                              <a:ea typeface="Cambria Math" panose="02040503050406030204" pitchFamily="18" charset="0"/>
                            </a:rPr>
                            <m:t>𝑵</m:t>
                          </m:r>
                        </m:sup>
                        <m:e>
                          <m:r>
                            <a:rPr kumimoji="1" lang="en-US" altLang="zh-CN" b="1" i="1" smtClean="0">
                              <a:latin typeface="Cambria Math" panose="02040503050406030204" pitchFamily="18" charset="0"/>
                              <a:ea typeface="Cambria Math" panose="02040503050406030204" pitchFamily="18" charset="0"/>
                            </a:rPr>
                            <m:t>𝑷</m:t>
                          </m:r>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𝒚</m:t>
                              </m:r>
                            </m:e>
                            <m:sub>
                              <m:r>
                                <a:rPr kumimoji="1" lang="en-US" altLang="zh-CN" b="1" i="1">
                                  <a:latin typeface="Cambria Math" panose="02040503050406030204" pitchFamily="18" charset="0"/>
                                  <a:ea typeface="Cambria Math" panose="02040503050406030204" pitchFamily="18" charset="0"/>
                                </a:rPr>
                                <m:t>𝒋</m:t>
                              </m:r>
                            </m:sub>
                          </m:sSub>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m:t>
                              </m:r>
                              <m:r>
                                <a:rPr kumimoji="1" lang="en-US" altLang="zh-CN" b="1" i="1">
                                  <a:latin typeface="Cambria Math" panose="02040503050406030204" pitchFamily="18" charset="0"/>
                                  <a:ea typeface="Cambria Math" panose="02040503050406030204" pitchFamily="18" charset="0"/>
                                </a:rPr>
                                <m:t>𝟏</m:t>
                              </m:r>
                            </m:sub>
                          </m:sSub>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m:t>
                              </m:r>
                              <m:r>
                                <a:rPr kumimoji="1" lang="en-US" altLang="zh-CN" b="1" i="1">
                                  <a:latin typeface="Cambria Math" panose="02040503050406030204" pitchFamily="18" charset="0"/>
                                  <a:ea typeface="Cambria Math" panose="02040503050406030204" pitchFamily="18" charset="0"/>
                                </a:rPr>
                                <m:t>𝟐</m:t>
                              </m:r>
                            </m:sub>
                          </m:sSub>
                          <m:r>
                            <a:rPr kumimoji="1" lang="en-US" altLang="zh-CN" b="1"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𝒋𝑲</m:t>
                              </m:r>
                            </m:sub>
                          </m:sSub>
                          <m:r>
                            <a:rPr kumimoji="1" lang="en-US" altLang="zh-CN" b="1" i="1" smtClean="0">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𝜽</m:t>
                          </m:r>
                          <m:r>
                            <a:rPr kumimoji="1" lang="en-US" altLang="zh-CN" b="1" i="1" smtClean="0">
                              <a:latin typeface="Cambria Math" panose="02040503050406030204" pitchFamily="18" charset="0"/>
                              <a:ea typeface="Cambria Math" panose="02040503050406030204" pitchFamily="18" charset="0"/>
                            </a:rPr>
                            <m:t>)</m:t>
                          </m:r>
                        </m:e>
                      </m:nary>
                    </m:oMath>
                  </m:oMathPara>
                </a14:m>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𝐾</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𝐾</m:t>
                          </m:r>
                        </m:sup>
                        <m:e>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𝜶</m:t>
                                      </m:r>
                                    </m:e>
                                    <m:sub>
                                      <m:r>
                                        <a:rPr kumimoji="1" lang="en-US" altLang="zh-CN" b="1" i="1" smtClean="0">
                                          <a:latin typeface="Cambria Math" panose="02040503050406030204" pitchFamily="18" charset="0"/>
                                          <a:ea typeface="Cambria Math" panose="02040503050406030204" pitchFamily="18" charset="0"/>
                                        </a:rPr>
                                        <m:t>𝒌</m:t>
                                      </m:r>
                                    </m:sub>
                                  </m:sSub>
                                  <m:r>
                                    <a:rPr kumimoji="1" lang="en-US" altLang="zh-CN" b="1" i="1">
                                      <a:latin typeface="Cambria Math" panose="02040503050406030204" pitchFamily="18" charset="0"/>
                                      <a:ea typeface="Cambria Math" panose="02040503050406030204" pitchFamily="18" charset="0"/>
                                    </a:rPr>
                                    <m:t>𝝓</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𝒚</m:t>
                                      </m:r>
                                    </m:e>
                                    <m:sub>
                                      <m:r>
                                        <a:rPr kumimoji="1" lang="en-US" altLang="zh-CN" b="1" i="1">
                                          <a:latin typeface="Cambria Math" panose="02040503050406030204" pitchFamily="18" charset="0"/>
                                          <a:ea typeface="Cambria Math" panose="02040503050406030204" pitchFamily="18" charset="0"/>
                                        </a:rPr>
                                        <m:t>𝒋</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𝑲</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rPr>
                                    <m:t>]</m:t>
                                  </m:r>
                                </m:e>
                                <m:sup>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𝒋𝑲</m:t>
                                      </m:r>
                                    </m:sub>
                                  </m:sSub>
                                </m:sup>
                              </m:sSup>
                            </m:e>
                          </m:nary>
                        </m:e>
                      </m:nary>
                    </m:oMath>
                  </m:oMathPara>
                </a14:m>
                <a:endParaRPr kumimoji="1" lang="en-US" altLang="zh-CN" b="0" dirty="0"/>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𝐾</m:t>
                          </m:r>
                        </m:sup>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𝑘</m:t>
                              </m:r>
                            </m:sub>
                            <m: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𝑛</m:t>
                                  </m:r>
                                </m:e>
                                <m:sub>
                                  <m:r>
                                    <a:rPr kumimoji="1" lang="en-US" altLang="zh-CN" b="0" i="1" smtClean="0">
                                      <a:latin typeface="Cambria Math" panose="02040503050406030204" pitchFamily="18" charset="0"/>
                                    </a:rPr>
                                    <m:t>𝑘</m:t>
                                  </m:r>
                                </m:sub>
                              </m:sSub>
                            </m:sup>
                          </m:sSubSup>
                        </m:e>
                      </m:nary>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𝝓</m:t>
                              </m:r>
                              <m:r>
                                <a:rPr kumimoji="1" lang="en-US" altLang="zh-CN"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𝒚</m:t>
                                  </m:r>
                                </m:e>
                                <m:sub>
                                  <m:r>
                                    <a:rPr kumimoji="1" lang="en-US" altLang="zh-CN" b="1" i="1">
                                      <a:latin typeface="Cambria Math" panose="02040503050406030204" pitchFamily="18" charset="0"/>
                                      <a:ea typeface="Cambria Math" panose="02040503050406030204" pitchFamily="18" charset="0"/>
                                    </a:rPr>
                                    <m:t>𝒋</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𝜽</m:t>
                                  </m:r>
                                </m:e>
                                <m:sub>
                                  <m:r>
                                    <a:rPr kumimoji="1" lang="en-US" altLang="zh-CN" b="1" i="1">
                                      <a:latin typeface="Cambria Math" panose="02040503050406030204" pitchFamily="18" charset="0"/>
                                      <a:ea typeface="Cambria Math" panose="02040503050406030204" pitchFamily="18" charset="0"/>
                                    </a:rPr>
                                    <m:t>𝑲</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m:t>
                              </m:r>
                            </m:e>
                            <m:sup>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𝒋𝑲</m:t>
                                  </m:r>
                                </m:sub>
                              </m:sSub>
                            </m:sup>
                          </m:sSup>
                        </m:e>
                      </m:nary>
                    </m:oMath>
                  </m:oMathPara>
                </a14:m>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𝐾</m:t>
                          </m:r>
                        </m:sup>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𝑘</m:t>
                              </m:r>
                            </m:sub>
                            <m:sup>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𝑛</m:t>
                                  </m:r>
                                </m:e>
                                <m:sub>
                                  <m:r>
                                    <a:rPr kumimoji="1" lang="en-US" altLang="zh-CN" b="0" i="1" smtClean="0">
                                      <a:latin typeface="Cambria Math" panose="02040503050406030204" pitchFamily="18" charset="0"/>
                                    </a:rPr>
                                    <m:t>𝑘</m:t>
                                  </m:r>
                                </m:sub>
                              </m:sSub>
                            </m:sup>
                          </m:sSubSup>
                        </m:e>
                      </m:nary>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𝑁</m:t>
                          </m:r>
                        </m:sup>
                        <m:e>
                          <m:sSup>
                            <m:sSupPr>
                              <m:ctrlPr>
                                <a:rPr kumimoji="1" lang="en-US" altLang="zh-CN" b="0" i="1" smtClean="0">
                                  <a:latin typeface="Cambria Math" panose="02040503050406030204" pitchFamily="18" charset="0"/>
                                </a:rPr>
                              </m:ctrlPr>
                            </m:sSupPr>
                            <m:e>
                              <m:d>
                                <m:dPr>
                                  <m:begChr m:val="["/>
                                  <m:endChr m:val="]"/>
                                  <m:ctrlPr>
                                    <a:rPr kumimoji="1" lang="en-US" altLang="zh-CN" b="0" i="1" smtClean="0">
                                      <a:latin typeface="Cambria Math" panose="02040503050406030204" pitchFamily="18" charset="0"/>
                                    </a:rPr>
                                  </m:ctrlPr>
                                </m:dPr>
                                <m:e>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ad>
                                        <m:radPr>
                                          <m:degHide m:val="on"/>
                                          <m:ctrlPr>
                                            <a:rPr kumimoji="1" lang="en-US" altLang="zh-CN" i="1">
                                              <a:latin typeface="Cambria Math" panose="02040503050406030204" pitchFamily="18" charset="0"/>
                                            </a:rPr>
                                          </m:ctrlPr>
                                        </m:radPr>
                                        <m:deg/>
                                        <m:e>
                                          <m:r>
                                            <a:rPr kumimoji="1" lang="en-US" altLang="zh-CN" i="1">
                                              <a:latin typeface="Cambria Math" panose="02040503050406030204" pitchFamily="18" charset="0"/>
                                            </a:rPr>
                                            <m:t>2</m:t>
                                          </m:r>
                                          <m:r>
                                            <a:rPr kumimoji="1" lang="en-US" altLang="zh-CN" i="1">
                                              <a:latin typeface="Cambria Math" panose="02040503050406030204" pitchFamily="18" charset="0"/>
                                              <a:ea typeface="Cambria Math" panose="02040503050406030204" pitchFamily="18" charset="0"/>
                                            </a:rPr>
                                            <m:t>𝜋</m:t>
                                          </m:r>
                                        </m:e>
                                      </m:rad>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𝜎</m:t>
                                          </m:r>
                                        </m:e>
                                        <m:sub>
                                          <m:r>
                                            <a:rPr kumimoji="1" lang="en-US" altLang="zh-CN" i="1">
                                              <a:latin typeface="Cambria Math" panose="02040503050406030204" pitchFamily="18" charset="0"/>
                                            </a:rPr>
                                            <m:t>𝑘</m:t>
                                          </m:r>
                                        </m:sub>
                                      </m:sSub>
                                    </m:den>
                                  </m:f>
                                  <m:r>
                                    <a:rPr kumimoji="1" lang="en-US" altLang="zh-CN" i="1">
                                      <a:latin typeface="Cambria Math" panose="02040503050406030204" pitchFamily="18" charset="0"/>
                                    </a:rPr>
                                    <m:t>𝑒𝑥𝑝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𝒚</m:t>
                                                  </m:r>
                                                </m:e>
                                                <m:sub>
                                                  <m:r>
                                                    <a:rPr kumimoji="1" lang="en-US" altLang="zh-CN" b="1" i="1">
                                                      <a:latin typeface="Cambria Math" panose="02040503050406030204" pitchFamily="18" charset="0"/>
                                                      <a:ea typeface="Cambria Math" panose="02040503050406030204" pitchFamily="18" charset="0"/>
                                                    </a:rPr>
                                                    <m:t>𝒋</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𝝁</m:t>
                                                  </m:r>
                                                </m:e>
                                                <m:sub>
                                                  <m:r>
                                                    <a:rPr kumimoji="1" lang="en-US" altLang="zh-CN" b="1" i="1">
                                                      <a:latin typeface="Cambria Math" panose="02040503050406030204" pitchFamily="18" charset="0"/>
                                                      <a:ea typeface="Cambria Math" panose="02040503050406030204" pitchFamily="18" charset="0"/>
                                                    </a:rPr>
                                                    <m:t>𝒌</m:t>
                                                  </m:r>
                                                </m:sub>
                                              </m:sSub>
                                              <m:r>
                                                <a:rPr kumimoji="1" lang="en-US" altLang="zh-CN" i="1">
                                                  <a:latin typeface="Cambria Math" panose="02040503050406030204" pitchFamily="18" charset="0"/>
                                                </a:rPr>
                                                <m:t>)</m:t>
                                              </m:r>
                                            </m:e>
                                            <m:sup>
                                              <m:r>
                                                <a:rPr kumimoji="1" lang="en-US" altLang="zh-CN" i="1">
                                                  <a:latin typeface="Cambria Math" panose="02040503050406030204" pitchFamily="18" charset="0"/>
                                                </a:rPr>
                                                <m:t>2</m:t>
                                              </m:r>
                                            </m:sup>
                                          </m:sSup>
                                        </m:num>
                                        <m:den>
                                          <m:r>
                                            <a:rPr kumimoji="1" lang="en-US" altLang="zh-CN" i="1">
                                              <a:latin typeface="Cambria Math" panose="02040503050406030204" pitchFamily="18" charset="0"/>
                                            </a:rPr>
                                            <m:t>2</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𝜎</m:t>
                                              </m:r>
                                            </m:e>
                                            <m:sub>
                                              <m:r>
                                                <a:rPr kumimoji="1" lang="en-US" altLang="zh-CN" i="1">
                                                  <a:latin typeface="Cambria Math" panose="02040503050406030204" pitchFamily="18" charset="0"/>
                                                </a:rPr>
                                                <m:t>𝑘</m:t>
                                              </m:r>
                                            </m:sub>
                                            <m:sup>
                                              <m:r>
                                                <a:rPr kumimoji="1" lang="en-US" altLang="zh-CN" i="1">
                                                  <a:latin typeface="Cambria Math" panose="02040503050406030204" pitchFamily="18" charset="0"/>
                                                </a:rPr>
                                                <m:t>2</m:t>
                                              </m:r>
                                            </m:sup>
                                          </m:sSubSup>
                                        </m:den>
                                      </m:f>
                                    </m:e>
                                  </m:d>
                                </m:e>
                              </m:d>
                            </m:e>
                            <m:sup>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𝒋𝑲</m:t>
                                  </m:r>
                                </m:sub>
                              </m:sSub>
                            </m:sup>
                          </m:sSup>
                        </m:e>
                      </m:nary>
                    </m:oMath>
                  </m:oMathPara>
                </a14:m>
                <a:endParaRPr kumimoji="1" lang="en-US" altLang="zh-CN" dirty="0"/>
              </a:p>
            </p:txBody>
          </p:sp>
        </mc:Choice>
        <mc:Fallback xmlns="">
          <p:sp>
            <p:nvSpPr>
              <p:cNvPr id="4" name="文本框 3">
                <a:extLst>
                  <a:ext uri="{FF2B5EF4-FFF2-40B4-BE49-F238E27FC236}">
                    <a16:creationId xmlns:a16="http://schemas.microsoft.com/office/drawing/2014/main" id="{4BF5FD42-D4D5-915A-F23E-DB0D3DE42524}"/>
                  </a:ext>
                </a:extLst>
              </p:cNvPr>
              <p:cNvSpPr txBox="1">
                <a:spLocks noRot="1" noChangeAspect="1" noMove="1" noResize="1" noEditPoints="1" noAdjustHandles="1" noChangeArrowheads="1" noChangeShapeType="1" noTextEdit="1"/>
              </p:cNvSpPr>
              <p:nvPr/>
            </p:nvSpPr>
            <p:spPr>
              <a:xfrm>
                <a:off x="642729" y="1128670"/>
                <a:ext cx="11039061" cy="5626348"/>
              </a:xfrm>
              <a:prstGeom prst="rect">
                <a:avLst/>
              </a:prstGeom>
              <a:blipFill>
                <a:blip r:embed="rId2"/>
                <a:stretch>
                  <a:fillRect l="-7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8735B4B-B19B-716A-C12B-8CBE6AFBA4CE}"/>
                  </a:ext>
                </a:extLst>
              </p:cNvPr>
              <p:cNvSpPr txBox="1"/>
              <p:nvPr/>
            </p:nvSpPr>
            <p:spPr>
              <a:xfrm>
                <a:off x="327420" y="3665081"/>
                <a:ext cx="2058955" cy="2230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smtClean="0">
                              <a:latin typeface="Cambria Math" panose="02040503050406030204" pitchFamily="18" charset="0"/>
                            </a:rPr>
                          </m:ctrlPr>
                        </m:sSubPr>
                        <m:e>
                          <m:r>
                            <a:rPr kumimoji="1" lang="en-US" altLang="zh-CN" b="1" i="1">
                              <a:latin typeface="Cambria Math" panose="02040503050406030204" pitchFamily="18" charset="0"/>
                            </a:rPr>
                            <m:t>𝒏</m:t>
                          </m:r>
                        </m:e>
                        <m:sub>
                          <m:r>
                            <a:rPr kumimoji="1" lang="en-US" altLang="zh-CN" b="1" i="1">
                              <a:latin typeface="Cambria Math" panose="02040503050406030204" pitchFamily="18" charset="0"/>
                            </a:rPr>
                            <m:t>𝒌</m:t>
                          </m:r>
                        </m:sub>
                      </m:sSub>
                      <m:r>
                        <a:rPr kumimoji="1" lang="en-US" altLang="zh-CN" b="1" i="1" smtClean="0">
                          <a:latin typeface="Cambria Math" panose="02040503050406030204" pitchFamily="18" charset="0"/>
                        </a:rPr>
                        <m:t>=</m:t>
                      </m:r>
                      <m:nary>
                        <m:naryPr>
                          <m:chr m:val="∑"/>
                          <m:ctrlPr>
                            <a:rPr kumimoji="1" lang="en-US" altLang="zh-CN" b="1" i="1" smtClean="0">
                              <a:latin typeface="Cambria Math" panose="02040503050406030204" pitchFamily="18" charset="0"/>
                            </a:rPr>
                          </m:ctrlPr>
                        </m:naryPr>
                        <m:sub>
                          <m:r>
                            <m:rPr>
                              <m:brk m:alnAt="23"/>
                            </m:rPr>
                            <a:rPr kumimoji="1" lang="en-US" altLang="zh-CN" b="1" i="1" smtClean="0">
                              <a:latin typeface="Cambria Math" panose="02040503050406030204" pitchFamily="18" charset="0"/>
                            </a:rPr>
                            <m:t>𝒋</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sub>
                        <m:sup>
                          <m:r>
                            <a:rPr kumimoji="1" lang="en-US" altLang="zh-CN" b="1" i="1" smtClean="0">
                              <a:latin typeface="Cambria Math" panose="02040503050406030204" pitchFamily="18" charset="0"/>
                            </a:rPr>
                            <m:t>𝑵</m:t>
                          </m:r>
                        </m:sup>
                        <m:e>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𝜸</m:t>
                              </m:r>
                            </m:e>
                            <m:sub>
                              <m:r>
                                <a:rPr kumimoji="1" lang="en-US" altLang="zh-CN" b="1" i="1">
                                  <a:latin typeface="Cambria Math" panose="02040503050406030204" pitchFamily="18" charset="0"/>
                                  <a:ea typeface="Cambria Math" panose="02040503050406030204" pitchFamily="18" charset="0"/>
                                </a:rPr>
                                <m:t>𝒋𝑲</m:t>
                              </m:r>
                            </m:sub>
                          </m:sSub>
                        </m:e>
                      </m:nary>
                    </m:oMath>
                  </m:oMathPara>
                </a14:m>
                <a:endParaRPr kumimoji="1" lang="en-US" altLang="zh-CN" b="1" dirty="0"/>
              </a:p>
              <a:p>
                <a:pPr/>
                <a14:m>
                  <m:oMathPara xmlns:m="http://schemas.openxmlformats.org/officeDocument/2006/math">
                    <m:oMathParaPr>
                      <m:jc m:val="centerGroup"/>
                    </m:oMathParaPr>
                    <m:oMath xmlns:m="http://schemas.openxmlformats.org/officeDocument/2006/math">
                      <m:nary>
                        <m:naryPr>
                          <m:chr m:val="∑"/>
                          <m:ctrlPr>
                            <a:rPr kumimoji="1" lang="en-US" altLang="zh-CN" b="1" i="1" smtClean="0">
                              <a:latin typeface="Cambria Math" panose="02040503050406030204" pitchFamily="18" charset="0"/>
                            </a:rPr>
                          </m:ctrlPr>
                        </m:naryPr>
                        <m:sub>
                          <m:r>
                            <m:rPr>
                              <m:brk m:alnAt="23"/>
                            </m:rPr>
                            <a:rPr kumimoji="1" lang="en-US" altLang="zh-CN" b="1" i="1" smtClean="0">
                              <a:latin typeface="Cambria Math" panose="02040503050406030204" pitchFamily="18" charset="0"/>
                            </a:rPr>
                            <m:t>𝒌</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sub>
                        <m:sup>
                          <m:r>
                            <a:rPr kumimoji="1" lang="en-US" altLang="zh-CN" b="1" i="1" smtClean="0">
                              <a:latin typeface="Cambria Math" panose="02040503050406030204" pitchFamily="18" charset="0"/>
                            </a:rPr>
                            <m:t>𝑲</m:t>
                          </m:r>
                        </m:sup>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𝒏</m:t>
                              </m:r>
                            </m:e>
                            <m:sub>
                              <m:r>
                                <a:rPr kumimoji="1" lang="en-US" altLang="zh-CN" b="1" i="1">
                                  <a:latin typeface="Cambria Math" panose="02040503050406030204" pitchFamily="18" charset="0"/>
                                </a:rPr>
                                <m:t>𝒌</m:t>
                              </m:r>
                            </m:sub>
                          </m:sSub>
                        </m:e>
                      </m:nary>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𝑵</m:t>
                      </m:r>
                    </m:oMath>
                  </m:oMathPara>
                </a14:m>
                <a:endParaRPr kumimoji="1" lang="zh-CN" altLang="en-US" b="1" dirty="0"/>
              </a:p>
            </p:txBody>
          </p:sp>
        </mc:Choice>
        <mc:Fallback xmlns="">
          <p:sp>
            <p:nvSpPr>
              <p:cNvPr id="5" name="文本框 4">
                <a:extLst>
                  <a:ext uri="{FF2B5EF4-FFF2-40B4-BE49-F238E27FC236}">
                    <a16:creationId xmlns:a16="http://schemas.microsoft.com/office/drawing/2014/main" id="{68735B4B-B19B-716A-C12B-8CBE6AFBA4CE}"/>
                  </a:ext>
                </a:extLst>
              </p:cNvPr>
              <p:cNvSpPr txBox="1">
                <a:spLocks noRot="1" noChangeAspect="1" noMove="1" noResize="1" noEditPoints="1" noAdjustHandles="1" noChangeArrowheads="1" noChangeShapeType="1" noTextEdit="1"/>
              </p:cNvSpPr>
              <p:nvPr/>
            </p:nvSpPr>
            <p:spPr>
              <a:xfrm>
                <a:off x="327420" y="3665081"/>
                <a:ext cx="2058955" cy="223099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7415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EB6AA-7397-A2FB-3260-A2841BDA48F6}"/>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700323-07EC-6B00-DF62-266A3B7C7203}"/>
                  </a:ext>
                </a:extLst>
              </p:cNvPr>
              <p:cNvSpPr>
                <a:spLocks noGrp="1"/>
              </p:cNvSpPr>
              <p:nvPr>
                <p:ph idx="1"/>
              </p:nvPr>
            </p:nvSpPr>
            <p:spPr/>
            <p:txBody>
              <a:bodyPr/>
              <a:lstStyle/>
              <a:p>
                <a:pPr marL="342900" indent="-342900">
                  <a:lnSpc>
                    <a:spcPct val="150000"/>
                  </a:lnSpc>
                  <a:buFont typeface="Arial" panose="020B0604020202020204" pitchFamily="34" charset="0"/>
                  <a:buChar char="•"/>
                </a:pPr>
                <a:r>
                  <a:rPr kumimoji="1" lang="zh-CN" altLang="en-US" sz="2400" dirty="0"/>
                  <a:t>完全数据的对数似然函数为：</a:t>
                </a:r>
                <a:endParaRPr kumimoji="1"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log</m:t>
                          </m:r>
                        </m:fName>
                        <m:e>
                          <m:r>
                            <a:rPr kumimoji="1" lang="en-US" altLang="zh-CN" sz="2400" b="0" i="1" smtClean="0">
                              <a:latin typeface="Cambria Math" panose="02040503050406030204" pitchFamily="18" charset="0"/>
                            </a:rPr>
                            <m:t>𝑃</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𝛾</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rPr>
                            <m:t>)</m:t>
                          </m:r>
                        </m:e>
                      </m:func>
                      <m:r>
                        <a:rPr kumimoji="1" lang="en-US" altLang="zh-CN" sz="2400" b="0" i="1"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𝐾</m:t>
                          </m:r>
                        </m:sup>
                        <m:e>
                          <m:d>
                            <m:dPr>
                              <m:begChr m:val="{"/>
                              <m:endChr m:val="}"/>
                              <m:ctrlPr>
                                <a:rPr kumimoji="1" lang="en-US" altLang="zh-CN" sz="2400" b="0" i="1" smtClean="0">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𝑘</m:t>
                                  </m:r>
                                </m:sub>
                              </m:sSub>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e>
                              </m:func>
                              <m:r>
                                <a:rPr kumimoji="1" lang="en-US" altLang="zh-CN" sz="2400" b="0" i="1"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𝑁</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𝛾</m:t>
                                      </m:r>
                                    </m:e>
                                    <m:sub>
                                      <m:r>
                                        <a:rPr kumimoji="1" lang="en-US" altLang="zh-CN" sz="2400" b="0" i="1" smtClean="0">
                                          <a:latin typeface="Cambria Math" panose="02040503050406030204" pitchFamily="18" charset="0"/>
                                        </a:rPr>
                                        <m:t>𝑗𝑘</m:t>
                                      </m:r>
                                    </m:sub>
                                  </m:sSub>
                                  <m:d>
                                    <m:dPr>
                                      <m:begChr m:val="["/>
                                      <m:endChr m:val="]"/>
                                      <m:ctrlPr>
                                        <a:rPr kumimoji="1" lang="en-US" altLang="zh-CN" sz="2400" b="0" i="1" smtClean="0">
                                          <a:latin typeface="Cambria Math" panose="02040503050406030204" pitchFamily="18" charset="0"/>
                                        </a:rPr>
                                      </m:ctrlPr>
                                    </m:dPr>
                                    <m:e>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log</m:t>
                                          </m:r>
                                        </m:fName>
                                        <m:e>
                                          <m:d>
                                            <m:dPr>
                                              <m:ctrlPr>
                                                <a:rPr kumimoji="1" lang="en-US" altLang="zh-CN" sz="2400" b="0" i="1" smtClean="0">
                                                  <a:latin typeface="Cambria Math" panose="02040503050406030204" pitchFamily="18" charset="0"/>
                                                </a:rPr>
                                              </m:ctrlPr>
                                            </m:dPr>
                                            <m:e>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ad>
                                                    <m:radPr>
                                                      <m:degHide m:val="on"/>
                                                      <m:ctrlPr>
                                                        <a:rPr kumimoji="1" lang="en-US" altLang="zh-CN" sz="2400" b="0" i="1" smtClean="0">
                                                          <a:latin typeface="Cambria Math" panose="02040503050406030204" pitchFamily="18" charset="0"/>
                                                        </a:rPr>
                                                      </m:ctrlPr>
                                                    </m:radPr>
                                                    <m:deg/>
                                                    <m:e>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ea typeface="Cambria Math" panose="02040503050406030204" pitchFamily="18" charset="0"/>
                                                        </a:rPr>
                                                        <m:t>𝜋</m:t>
                                                      </m:r>
                                                    </m:e>
                                                  </m:rad>
                                                </m:den>
                                              </m:f>
                                            </m:e>
                                          </m:d>
                                        </m:e>
                                      </m:func>
                                      <m:r>
                                        <a:rPr kumimoji="1" lang="en-US" altLang="zh-CN" sz="2400" b="0" i="1" smtClean="0">
                                          <a:latin typeface="Cambria Math" panose="02040503050406030204" pitchFamily="18" charset="0"/>
                                        </a:rPr>
                                        <m:t>−</m:t>
                                      </m:r>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panose="02040503050406030204" pitchFamily="18" charset="0"/>
                                            </a:rPr>
                                            <m:t>log</m:t>
                                          </m:r>
                                        </m:fName>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𝜎</m:t>
                                              </m:r>
                                            </m:e>
                                            <m:sub>
                                              <m:r>
                                                <a:rPr kumimoji="1" lang="en-US" altLang="zh-CN" sz="2400" b="0" i="1" smtClean="0">
                                                  <a:latin typeface="Cambria Math" panose="02040503050406030204" pitchFamily="18" charset="0"/>
                                                </a:rPr>
                                                <m:t>𝑘</m:t>
                                              </m:r>
                                            </m:sub>
                                          </m:sSub>
                                        </m:e>
                                      </m:func>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1</m:t>
                                          </m:r>
                                        </m:num>
                                        <m:den>
                                          <m:r>
                                            <a:rPr kumimoji="1" lang="en-US" altLang="zh-CN" sz="2400" b="0" i="1" smtClean="0">
                                              <a:latin typeface="Cambria Math" panose="02040503050406030204" pitchFamily="18" charset="0"/>
                                            </a:rPr>
                                            <m:t>2</m:t>
                                          </m:r>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𝜎</m:t>
                                              </m:r>
                                            </m:e>
                                            <m:sub>
                                              <m:r>
                                                <a:rPr kumimoji="1" lang="en-US" altLang="zh-CN" sz="2400" b="0" i="1" smtClean="0">
                                                  <a:latin typeface="Cambria Math" panose="02040503050406030204" pitchFamily="18" charset="0"/>
                                                </a:rPr>
                                                <m:t>𝑘</m:t>
                                              </m:r>
                                            </m:sub>
                                            <m:sup>
                                              <m:r>
                                                <a:rPr kumimoji="1" lang="en-US" altLang="zh-CN" sz="2400" b="0" i="1" smtClean="0">
                                                  <a:latin typeface="Cambria Math" panose="02040503050406030204" pitchFamily="18" charset="0"/>
                                                </a:rPr>
                                                <m:t>2</m:t>
                                              </m:r>
                                            </m:sup>
                                          </m:sSubSup>
                                        </m:den>
                                      </m:f>
                                      <m:sSup>
                                        <m:sSupPr>
                                          <m:ctrlPr>
                                            <a:rPr kumimoji="1" lang="en-US" altLang="zh-CN" sz="2400" b="0" i="1" smtClean="0">
                                              <a:latin typeface="Cambria Math" panose="02040503050406030204" pitchFamily="18" charset="0"/>
                                            </a:rPr>
                                          </m:ctrlPr>
                                        </m:sSupPr>
                                        <m:e>
                                          <m:d>
                                            <m:dPr>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𝑗</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𝜇</m:t>
                                                  </m:r>
                                                </m:e>
                                                <m:sub>
                                                  <m:r>
                                                    <a:rPr kumimoji="1" lang="en-US" altLang="zh-CN" sz="2400" b="0" i="1" smtClean="0">
                                                      <a:latin typeface="Cambria Math" panose="02040503050406030204" pitchFamily="18" charset="0"/>
                                                    </a:rPr>
                                                    <m:t>𝑘</m:t>
                                                  </m:r>
                                                </m:sub>
                                              </m:sSub>
                                            </m:e>
                                          </m:d>
                                        </m:e>
                                        <m:sup>
                                          <m:r>
                                            <a:rPr kumimoji="1" lang="en-US" altLang="zh-CN" sz="2400" b="0" i="1" smtClean="0">
                                              <a:latin typeface="Cambria Math" panose="02040503050406030204" pitchFamily="18" charset="0"/>
                                            </a:rPr>
                                            <m:t>2</m:t>
                                          </m:r>
                                        </m:sup>
                                      </m:sSup>
                                    </m:e>
                                  </m:d>
                                </m:e>
                              </m:nary>
                            </m:e>
                          </m:d>
                        </m:e>
                      </m:nary>
                    </m:oMath>
                  </m:oMathPara>
                </a14:m>
                <a:endParaRPr lang="zh-CN" altLang="en-US" sz="2400" dirty="0"/>
              </a:p>
            </p:txBody>
          </p:sp>
        </mc:Choice>
        <mc:Fallback xmlns="">
          <p:sp>
            <p:nvSpPr>
              <p:cNvPr id="3" name="内容占位符 2">
                <a:extLst>
                  <a:ext uri="{FF2B5EF4-FFF2-40B4-BE49-F238E27FC236}">
                    <a16:creationId xmlns:a16="http://schemas.microsoft.com/office/drawing/2014/main" id="{F4700323-07EC-6B00-DF62-266A3B7C7203}"/>
                  </a:ext>
                </a:extLst>
              </p:cNvPr>
              <p:cNvSpPr>
                <a:spLocks noGrp="1" noRot="1" noChangeAspect="1" noMove="1" noResize="1" noEditPoints="1" noAdjustHandles="1" noChangeArrowheads="1" noChangeShapeType="1" noTextEdit="1"/>
              </p:cNvSpPr>
              <p:nvPr>
                <p:ph idx="1"/>
              </p:nvPr>
            </p:nvSpPr>
            <p:spPr>
              <a:blipFill>
                <a:blip r:embed="rId2"/>
                <a:stretch>
                  <a:fillRect l="-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06592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54847-397F-B030-AFC9-1314841FA79C}"/>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8B2A74-C0D8-5D2A-07E7-AE84C347A928}"/>
                  </a:ext>
                </a:extLst>
              </p:cNvPr>
              <p:cNvSpPr>
                <a:spLocks noGrp="1"/>
              </p:cNvSpPr>
              <p:nvPr>
                <p:ph idx="1"/>
              </p:nvPr>
            </p:nvSpPr>
            <p:spPr/>
            <p:txBody>
              <a:bodyPr/>
              <a:lstStyle/>
              <a:p>
                <a:pPr marL="0" indent="0">
                  <a:lnSpc>
                    <a:spcPct val="150000"/>
                  </a:lnSpc>
                  <a:buNone/>
                </a:pPr>
                <a:r>
                  <a:rPr kumimoji="1" lang="en-US" altLang="zh-Hans" sz="2400" b="1" dirty="0"/>
                  <a:t>2.</a:t>
                </a:r>
                <a:r>
                  <a:rPr kumimoji="1" lang="zh-Hans" altLang="en-US" sz="2400" b="1" dirty="0"/>
                  <a:t> </a:t>
                </a:r>
                <a:r>
                  <a:rPr kumimoji="1" lang="en-US" altLang="zh-CN" sz="2400" b="1" dirty="0"/>
                  <a:t>EM</a:t>
                </a:r>
                <a:r>
                  <a:rPr kumimoji="1" lang="zh-CN" altLang="en-US" sz="2400" b="1" dirty="0"/>
                  <a:t>算法的</a:t>
                </a:r>
                <a:r>
                  <a:rPr kumimoji="1" lang="en-US" altLang="zh-CN" sz="2400" b="1" dirty="0"/>
                  <a:t>E</a:t>
                </a:r>
                <a:r>
                  <a:rPr kumimoji="1" lang="zh-CN" altLang="en-US" sz="2400" b="1" dirty="0"/>
                  <a:t>步：确定</a:t>
                </a:r>
                <a:r>
                  <a:rPr kumimoji="1" lang="en-US" altLang="zh-CN" sz="2400" b="1" dirty="0"/>
                  <a:t>Q</a:t>
                </a:r>
                <a:r>
                  <a:rPr kumimoji="1" lang="zh-CN" altLang="en-US" sz="2400" b="1" dirty="0"/>
                  <a:t>函数</a:t>
                </a:r>
                <a:endParaRPr kumimoji="1" lang="en-US" altLang="zh-CN" sz="2400" b="1" dirty="0"/>
              </a:p>
              <a:p>
                <a:pPr marL="0" indent="0">
                  <a:lnSpc>
                    <a:spcPct val="150000"/>
                  </a:lnSpc>
                  <a:buNone/>
                </a:pPr>
                <a14:m>
                  <m:oMathPara xmlns:m="http://schemas.openxmlformats.org/officeDocument/2006/math">
                    <m:oMathParaPr>
                      <m:jc m:val="left"/>
                    </m:oMathParaPr>
                    <m:oMath xmlns:m="http://schemas.openxmlformats.org/officeDocument/2006/math">
                      <m:r>
                        <a:rPr kumimoji="1" lang="en-US" altLang="zh-CN" sz="2400" i="1">
                          <a:latin typeface="Cambria Math" panose="02040503050406030204" pitchFamily="18" charset="0"/>
                        </a:rPr>
                        <m:t>𝑄</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𝐸</m:t>
                      </m:r>
                      <m:d>
                        <m:dPr>
                          <m:begChr m:val="["/>
                          <m:endChr m:val="]"/>
                          <m:ctrlPr>
                            <a:rPr kumimoji="1" lang="en-US" altLang="zh-Hans" sz="2400" b="0" i="1" smtClean="0">
                              <a:latin typeface="Cambria Math" panose="02040503050406030204" pitchFamily="18" charset="0"/>
                              <a:ea typeface="Cambria Math" panose="02040503050406030204" pitchFamily="18" charset="0"/>
                            </a:rPr>
                          </m:ctrlPr>
                        </m:dPr>
                        <m:e>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𝑦</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𝛾</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rPr>
                                <m:t>)</m:t>
                              </m:r>
                            </m:e>
                          </m:func>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oMath>
                  </m:oMathPara>
                </a14:m>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r>
                        <a:rPr kumimoji="1" lang="en-US" altLang="zh-Hans" sz="2400" b="0" i="1" smtClean="0">
                          <a:latin typeface="Cambria Math" panose="02040503050406030204" pitchFamily="18" charset="0"/>
                          <a:ea typeface="Cambria Math" panose="02040503050406030204" pitchFamily="18" charset="0"/>
                        </a:rPr>
                        <m:t>=</m:t>
                      </m:r>
                      <m:r>
                        <a:rPr kumimoji="1" lang="en-US" altLang="zh-Hans" sz="2400" i="1">
                          <a:latin typeface="Cambria Math" panose="02040503050406030204" pitchFamily="18" charset="0"/>
                          <a:ea typeface="Cambria Math" panose="02040503050406030204" pitchFamily="18" charset="0"/>
                        </a:rPr>
                        <m:t>𝐸</m:t>
                      </m:r>
                      <m:d>
                        <m:dPr>
                          <m:begChr m:val="{"/>
                          <m:endChr m:val="}"/>
                          <m:ctrlPr>
                            <a:rPr kumimoji="1" lang="en-US" altLang="zh-Hans" sz="2400" i="1" smtClean="0">
                              <a:latin typeface="Cambria Math" panose="02040503050406030204" pitchFamily="18" charset="0"/>
                              <a:ea typeface="Cambria Math" panose="02040503050406030204" pitchFamily="18" charset="0"/>
                            </a:rPr>
                          </m:ctrlPr>
                        </m:dPr>
                        <m:e>
                          <m:nary>
                            <m:naryPr>
                              <m:chr m:val="∑"/>
                              <m:ctrlPr>
                                <a:rPr kumimoji="1" lang="en-US" altLang="zh-Hans" sz="2400" i="1" smtClean="0">
                                  <a:latin typeface="Cambria Math" panose="02040503050406030204" pitchFamily="18" charset="0"/>
                                  <a:ea typeface="Cambria Math" panose="02040503050406030204" pitchFamily="18" charset="0"/>
                                </a:rPr>
                              </m:ctrlPr>
                            </m:naryPr>
                            <m:sub>
                              <m:r>
                                <m:rPr>
                                  <m:brk m:alnAt="23"/>
                                </m:rPr>
                                <a:rPr kumimoji="1" lang="en-US" altLang="zh-Hans" sz="2400" b="0" i="1" smtClean="0">
                                  <a:latin typeface="Cambria Math" panose="02040503050406030204" pitchFamily="18" charset="0"/>
                                  <a:ea typeface="Cambria Math" panose="02040503050406030204" pitchFamily="18" charset="0"/>
                                </a:rPr>
                                <m:t>𝑘</m:t>
                              </m:r>
                              <m:r>
                                <a:rPr kumimoji="1" lang="en-US" altLang="zh-Hans" sz="2400" b="0" i="1" smtClean="0">
                                  <a:latin typeface="Cambria Math" panose="02040503050406030204" pitchFamily="18" charset="0"/>
                                  <a:ea typeface="Cambria Math" panose="02040503050406030204" pitchFamily="18" charset="0"/>
                                </a:rPr>
                                <m:t>=1</m:t>
                              </m:r>
                            </m:sub>
                            <m:sup>
                              <m:r>
                                <a:rPr kumimoji="1" lang="en-US" altLang="zh-Hans" sz="2400" b="0" i="1" smtClean="0">
                                  <a:latin typeface="Cambria Math" panose="02040503050406030204" pitchFamily="18" charset="0"/>
                                  <a:ea typeface="Cambria Math" panose="02040503050406030204" pitchFamily="18" charset="0"/>
                                </a:rPr>
                                <m:t>𝐾</m:t>
                              </m:r>
                            </m:sup>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𝑘</m:t>
                                  </m:r>
                                </m:sub>
                              </m:sSub>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e>
                              </m:func>
                            </m:e>
                          </m:nary>
                          <m:r>
                            <a:rPr kumimoji="1" lang="en-US" altLang="zh-Hans" sz="2400" b="0" i="1" smtClean="0">
                              <a:latin typeface="Cambria Math" panose="02040503050406030204" pitchFamily="18" charset="0"/>
                              <a:ea typeface="Cambria Math" panose="02040503050406030204" pitchFamily="18" charset="0"/>
                            </a:rPr>
                            <m:t>+</m:t>
                          </m:r>
                          <m:d>
                            <m:dPr>
                              <m:begChr m:val="{"/>
                              <m:endChr m:val="}"/>
                              <m:ctrlPr>
                                <a:rPr kumimoji="1" lang="en-US" altLang="zh-Hans" sz="2400" b="0" i="1" smtClean="0">
                                  <a:latin typeface="Cambria Math" panose="02040503050406030204" pitchFamily="18" charset="0"/>
                                  <a:ea typeface="Cambria Math" panose="02040503050406030204" pitchFamily="18" charset="0"/>
                                </a:rPr>
                              </m:ctrlPr>
                            </m:dPr>
                            <m:e>
                              <m:nary>
                                <m:naryPr>
                                  <m:chr m:val="∑"/>
                                  <m:ctrlPr>
                                    <a:rPr kumimoji="1" lang="en-US" altLang="zh-Hans" sz="2400" i="1">
                                      <a:latin typeface="Cambria Math" panose="02040503050406030204" pitchFamily="18" charset="0"/>
                                      <a:ea typeface="Cambria Math" panose="02040503050406030204" pitchFamily="18" charset="0"/>
                                    </a:rPr>
                                  </m:ctrlPr>
                                </m:naryPr>
                                <m:sub>
                                  <m:r>
                                    <m:rPr>
                                      <m:brk m:alnAt="23"/>
                                    </m:rPr>
                                    <a:rPr kumimoji="1" lang="en-US" altLang="zh-Hans" sz="2400" i="1">
                                      <a:latin typeface="Cambria Math" panose="02040503050406030204" pitchFamily="18" charset="0"/>
                                      <a:ea typeface="Cambria Math" panose="02040503050406030204" pitchFamily="18" charset="0"/>
                                    </a:rPr>
                                    <m:t>𝑗</m:t>
                                  </m:r>
                                  <m:r>
                                    <a:rPr kumimoji="1" lang="en-US" altLang="zh-Hans" sz="2400" i="1">
                                      <a:latin typeface="Cambria Math" panose="02040503050406030204" pitchFamily="18" charset="0"/>
                                      <a:ea typeface="Cambria Math" panose="02040503050406030204" pitchFamily="18" charset="0"/>
                                    </a:rPr>
                                    <m:t>=1</m:t>
                                  </m:r>
                                </m:sub>
                                <m:sup>
                                  <m:r>
                                    <a:rPr kumimoji="1" lang="en-US" altLang="zh-Hans" sz="2400" i="1">
                                      <a:latin typeface="Cambria Math" panose="02040503050406030204" pitchFamily="18" charset="0"/>
                                      <a:ea typeface="Cambria Math" panose="02040503050406030204" pitchFamily="18" charset="0"/>
                                    </a:rPr>
                                    <m:t>𝑁</m:t>
                                  </m:r>
                                </m:sup>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d>
                                    <m:dPr>
                                      <m:begChr m:val="["/>
                                      <m:endChr m:val="]"/>
                                      <m:ctrlPr>
                                        <a:rPr kumimoji="1" lang="en-US" altLang="zh-CN" sz="2400" i="1">
                                          <a:latin typeface="Cambria Math" panose="02040503050406030204" pitchFamily="18" charset="0"/>
                                        </a:rPr>
                                      </m:ctrlPr>
                                    </m:dPr>
                                    <m:e>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d>
                                            <m:dPr>
                                              <m:ctrlPr>
                                                <a:rPr kumimoji="1" lang="en-US" altLang="zh-CN" sz="2400" i="1">
                                                  <a:latin typeface="Cambria Math" panose="02040503050406030204" pitchFamily="18" charset="0"/>
                                                </a:rPr>
                                              </m:ctrlPr>
                                            </m:dPr>
                                            <m:e>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ad>
                                                    <m:radPr>
                                                      <m:degHide m:val="on"/>
                                                      <m:ctrlPr>
                                                        <a:rPr kumimoji="1" lang="en-US" altLang="zh-CN" sz="2400" i="1">
                                                          <a:latin typeface="Cambria Math" panose="02040503050406030204" pitchFamily="18" charset="0"/>
                                                        </a:rPr>
                                                      </m:ctrlPr>
                                                    </m:radPr>
                                                    <m:deg/>
                                                    <m:e>
                                                      <m:r>
                                                        <a:rPr kumimoji="1" lang="en-US" altLang="zh-CN" sz="2400" i="1">
                                                          <a:latin typeface="Cambria Math" panose="02040503050406030204" pitchFamily="18" charset="0"/>
                                                        </a:rPr>
                                                        <m:t>2</m:t>
                                                      </m:r>
                                                      <m:r>
                                                        <a:rPr kumimoji="1" lang="en-US" altLang="zh-CN" sz="2400" i="1">
                                                          <a:latin typeface="Cambria Math" panose="02040503050406030204" pitchFamily="18" charset="0"/>
                                                          <a:ea typeface="Cambria Math" panose="02040503050406030204" pitchFamily="18" charset="0"/>
                                                        </a:rPr>
                                                        <m:t>𝜋</m:t>
                                                      </m:r>
                                                    </m:e>
                                                  </m:rad>
                                                </m:den>
                                              </m:f>
                                            </m:e>
                                          </m:d>
                                        </m:e>
                                      </m:func>
                                      <m:r>
                                        <a:rPr kumimoji="1" lang="en-US" altLang="zh-CN" sz="2400" i="1">
                                          <a:latin typeface="Cambria Math" panose="02040503050406030204" pitchFamily="18"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Sub>
                                        </m:e>
                                      </m:func>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a:rPr kumimoji="1" lang="en-US" altLang="zh-CN" sz="2400" i="1">
                                              <a:latin typeface="Cambria Math" panose="02040503050406030204" pitchFamily="18" charset="0"/>
                                            </a:rPr>
                                            <m:t>2</m:t>
                                          </m:r>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up>
                                              <m:r>
                                                <a:rPr kumimoji="1" lang="en-US" altLang="zh-CN" sz="2400" i="1">
                                                  <a:latin typeface="Cambria Math" panose="02040503050406030204" pitchFamily="18" charset="0"/>
                                                </a:rPr>
                                                <m:t>2</m:t>
                                              </m:r>
                                            </m:sup>
                                          </m:sSubSup>
                                        </m:den>
                                      </m:f>
                                      <m:sSup>
                                        <m:sSupPr>
                                          <m:ctrlPr>
                                            <a:rPr kumimoji="1" lang="en-US" altLang="zh-CN" sz="2400" i="1">
                                              <a:latin typeface="Cambria Math" panose="02040503050406030204" pitchFamily="18" charset="0"/>
                                            </a:rPr>
                                          </m:ctrlPr>
                                        </m:sSupPr>
                                        <m:e>
                                          <m:d>
                                            <m:dPr>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𝜇</m:t>
                                                  </m:r>
                                                </m:e>
                                                <m:sub>
                                                  <m:r>
                                                    <a:rPr kumimoji="1" lang="en-US" altLang="zh-CN" sz="2400" i="1">
                                                      <a:latin typeface="Cambria Math" panose="02040503050406030204" pitchFamily="18" charset="0"/>
                                                    </a:rPr>
                                                    <m:t>𝑘</m:t>
                                                  </m:r>
                                                </m:sub>
                                              </m:sSub>
                                            </m:e>
                                          </m:d>
                                        </m:e>
                                        <m:sup>
                                          <m:r>
                                            <a:rPr kumimoji="1" lang="en-US" altLang="zh-CN" sz="2400" i="1">
                                              <a:latin typeface="Cambria Math" panose="02040503050406030204" pitchFamily="18" charset="0"/>
                                            </a:rPr>
                                            <m:t>2</m:t>
                                          </m:r>
                                        </m:sup>
                                      </m:sSup>
                                    </m:e>
                                  </m:d>
                                </m:e>
                              </m:nary>
                            </m:e>
                          </m:d>
                        </m:e>
                      </m:d>
                    </m:oMath>
                  </m:oMathPara>
                </a14:m>
                <a:endParaRPr kumimoji="1" lang="en-US" altLang="zh-CN" sz="2400" dirty="0"/>
              </a:p>
              <a:p>
                <a:pPr marL="0" indent="0">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𝑘</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𝐾</m:t>
                          </m:r>
                        </m:sup>
                        <m:e>
                          <m:d>
                            <m:dPr>
                              <m:begChr m:val="{"/>
                              <m:endChr m:val="}"/>
                              <m:ctrlPr>
                                <a:rPr kumimoji="1" lang="en-US" altLang="zh-CN" sz="2400" i="1">
                                  <a:latin typeface="Cambria Math" panose="02040503050406030204" pitchFamily="18" charset="0"/>
                                </a:rPr>
                              </m:ctrlPr>
                            </m:dPr>
                            <m:e>
                              <m:nary>
                                <m:naryPr>
                                  <m:chr m:val="∑"/>
                                  <m:ctrlPr>
                                    <a:rPr kumimoji="1" lang="en-US" altLang="zh-CN" sz="240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𝑁</m:t>
                                  </m:r>
                                </m:sup>
                                <m:e>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𝐸</m:t>
                                      </m:r>
                                      <m:r>
                                        <a:rPr kumimoji="1" lang="en-US" altLang="zh-CN" sz="2400" b="0" i="1" smtClean="0">
                                          <a:latin typeface="Cambria Math" panose="02040503050406030204" pitchFamily="18" charset="0"/>
                                          <a:ea typeface="Cambria Math" panose="02040503050406030204" pitchFamily="18" charset="0"/>
                                        </a:rPr>
                                        <m:t>𝛾</m:t>
                                      </m:r>
                                    </m:e>
                                    <m:sub>
                                      <m:r>
                                        <a:rPr kumimoji="1" lang="en-US" altLang="zh-CN" sz="2400" b="0" i="1" smtClean="0">
                                          <a:latin typeface="Cambria Math" panose="02040503050406030204" pitchFamily="18" charset="0"/>
                                        </a:rPr>
                                        <m:t>𝑗𝑘</m:t>
                                      </m:r>
                                    </m:sub>
                                  </m:sSub>
                                  <m:r>
                                    <a:rPr kumimoji="1" lang="en-US" altLang="zh-CN" sz="2400" b="0" i="1" smtClean="0">
                                      <a:latin typeface="Cambria Math" panose="02040503050406030204" pitchFamily="18"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e>
                                  </m:func>
                                </m:e>
                              </m:nary>
                              <m:r>
                                <a:rPr kumimoji="1" lang="en-US" altLang="zh-CN" sz="2400" i="1">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𝐸</m:t>
                                      </m:r>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d>
                                    <m:dPr>
                                      <m:begChr m:val="["/>
                                      <m:endChr m:val="]"/>
                                      <m:ctrlPr>
                                        <a:rPr kumimoji="1" lang="en-US" altLang="zh-CN" sz="2400" i="1">
                                          <a:latin typeface="Cambria Math" panose="02040503050406030204" pitchFamily="18" charset="0"/>
                                        </a:rPr>
                                      </m:ctrlPr>
                                    </m:dPr>
                                    <m:e>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d>
                                            <m:dPr>
                                              <m:ctrlPr>
                                                <a:rPr kumimoji="1" lang="en-US" altLang="zh-CN" sz="2400" i="1">
                                                  <a:latin typeface="Cambria Math" panose="02040503050406030204" pitchFamily="18" charset="0"/>
                                                </a:rPr>
                                              </m:ctrlPr>
                                            </m:dPr>
                                            <m:e>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ad>
                                                    <m:radPr>
                                                      <m:degHide m:val="on"/>
                                                      <m:ctrlPr>
                                                        <a:rPr kumimoji="1" lang="en-US" altLang="zh-CN" sz="2400" i="1">
                                                          <a:latin typeface="Cambria Math" panose="02040503050406030204" pitchFamily="18" charset="0"/>
                                                        </a:rPr>
                                                      </m:ctrlPr>
                                                    </m:radPr>
                                                    <m:deg/>
                                                    <m:e>
                                                      <m:r>
                                                        <a:rPr kumimoji="1" lang="en-US" altLang="zh-CN" sz="2400" i="1">
                                                          <a:latin typeface="Cambria Math" panose="02040503050406030204" pitchFamily="18" charset="0"/>
                                                        </a:rPr>
                                                        <m:t>2</m:t>
                                                      </m:r>
                                                      <m:r>
                                                        <a:rPr kumimoji="1" lang="en-US" altLang="zh-CN" sz="2400" i="1">
                                                          <a:latin typeface="Cambria Math" panose="02040503050406030204" pitchFamily="18" charset="0"/>
                                                          <a:ea typeface="Cambria Math" panose="02040503050406030204" pitchFamily="18" charset="0"/>
                                                        </a:rPr>
                                                        <m:t>𝜋</m:t>
                                                      </m:r>
                                                    </m:e>
                                                  </m:rad>
                                                </m:den>
                                              </m:f>
                                            </m:e>
                                          </m:d>
                                        </m:e>
                                      </m:func>
                                      <m:r>
                                        <a:rPr kumimoji="1" lang="en-US" altLang="zh-CN" sz="2400" i="1">
                                          <a:latin typeface="Cambria Math" panose="02040503050406030204" pitchFamily="18"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Sub>
                                        </m:e>
                                      </m:func>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a:rPr kumimoji="1" lang="en-US" altLang="zh-CN" sz="2400" i="1">
                                              <a:latin typeface="Cambria Math" panose="02040503050406030204" pitchFamily="18" charset="0"/>
                                            </a:rPr>
                                            <m:t>2</m:t>
                                          </m:r>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up>
                                              <m:r>
                                                <a:rPr kumimoji="1" lang="en-US" altLang="zh-CN" sz="2400" i="1">
                                                  <a:latin typeface="Cambria Math" panose="02040503050406030204" pitchFamily="18" charset="0"/>
                                                </a:rPr>
                                                <m:t>2</m:t>
                                              </m:r>
                                            </m:sup>
                                          </m:sSubSup>
                                        </m:den>
                                      </m:f>
                                      <m:sSup>
                                        <m:sSupPr>
                                          <m:ctrlPr>
                                            <a:rPr kumimoji="1" lang="en-US" altLang="zh-CN" sz="2400" i="1">
                                              <a:latin typeface="Cambria Math" panose="02040503050406030204" pitchFamily="18" charset="0"/>
                                            </a:rPr>
                                          </m:ctrlPr>
                                        </m:sSupPr>
                                        <m:e>
                                          <m:d>
                                            <m:dPr>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𝜇</m:t>
                                                  </m:r>
                                                </m:e>
                                                <m:sub>
                                                  <m:r>
                                                    <a:rPr kumimoji="1" lang="en-US" altLang="zh-CN" sz="2400" i="1">
                                                      <a:latin typeface="Cambria Math" panose="02040503050406030204" pitchFamily="18" charset="0"/>
                                                    </a:rPr>
                                                    <m:t>𝑘</m:t>
                                                  </m:r>
                                                </m:sub>
                                              </m:sSub>
                                            </m:e>
                                          </m:d>
                                        </m:e>
                                        <m:sup>
                                          <m:r>
                                            <a:rPr kumimoji="1" lang="en-US" altLang="zh-CN" sz="2400" i="1">
                                              <a:latin typeface="Cambria Math" panose="02040503050406030204" pitchFamily="18" charset="0"/>
                                            </a:rPr>
                                            <m:t>2</m:t>
                                          </m:r>
                                        </m:sup>
                                      </m:sSup>
                                    </m:e>
                                  </m:d>
                                </m:e>
                              </m:nary>
                            </m:e>
                          </m:d>
                        </m:e>
                      </m:nary>
                    </m:oMath>
                  </m:oMathPara>
                </a14:m>
                <a:endParaRPr kumimoji="1" lang="en-US" altLang="zh-CN" sz="2400" dirty="0"/>
              </a:p>
              <a:p>
                <a:pPr marL="0" indent="0">
                  <a:lnSpc>
                    <a:spcPct val="150000"/>
                  </a:lnSpc>
                  <a:buNone/>
                </a:pPr>
                <a:r>
                  <a:rPr kumimoji="1" lang="zh-CN" altLang="en-US" sz="2400" dirty="0"/>
                  <a:t>需要计算</a:t>
                </a:r>
                <a14:m>
                  <m:oMath xmlns:m="http://schemas.openxmlformats.org/officeDocument/2006/math">
                    <m:r>
                      <m:rPr>
                        <m:sty m:val="p"/>
                      </m:rPr>
                      <a:rPr kumimoji="1" lang="en-US" altLang="zh-CN" sz="2400" b="0" i="0" smtClean="0">
                        <a:latin typeface="Cambria Math" panose="02040503050406030204" pitchFamily="18" charset="0"/>
                      </a:rPr>
                      <m:t>E</m:t>
                    </m:r>
                    <m:d>
                      <m:dPr>
                        <m:ctrlPr>
                          <a:rPr kumimoji="1" lang="en-US" altLang="zh-CN" sz="2400" b="0" i="1" smtClean="0">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e>
                      <m:e>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e>
                    </m:d>
                    <m:r>
                      <a:rPr kumimoji="1" lang="zh-Hans" altLang="en-US" sz="2400" b="0" i="0" smtClean="0">
                        <a:latin typeface="Cambria Math" panose="02040503050406030204" pitchFamily="18" charset="0"/>
                        <a:ea typeface="Cambria Math" panose="02040503050406030204" pitchFamily="18" charset="0"/>
                      </a:rPr>
                      <m:t>，</m:t>
                    </m:r>
                  </m:oMath>
                </a14:m>
                <a:r>
                  <a:rPr kumimoji="1" lang="zh-CN" altLang="en-US" sz="2400" dirty="0"/>
                  <a:t>记为</a:t>
                </a:r>
                <a14:m>
                  <m:oMath xmlns:m="http://schemas.openxmlformats.org/officeDocument/2006/math">
                    <m:sSub>
                      <m:sSubPr>
                        <m:ctrlPr>
                          <a:rPr kumimoji="1" lang="en-US" altLang="zh-CN" sz="2400" i="1" smtClean="0">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b="0" i="1" smtClean="0">
                            <a:latin typeface="Cambria Math" panose="02040503050406030204" pitchFamily="18" charset="0"/>
                            <a:ea typeface="Cambria Math" panose="02040503050406030204" pitchFamily="18" charset="0"/>
                          </a:rPr>
                          <m:t>𝑗𝑘</m:t>
                        </m:r>
                      </m:sub>
                    </m:sSub>
                  </m:oMath>
                </a14:m>
                <a:endParaRPr kumimoji="1" lang="en-US" altLang="zh-CN" sz="2400" dirty="0"/>
              </a:p>
              <a:p>
                <a:pPr marL="0" indent="0">
                  <a:lnSpc>
                    <a:spcPct val="150000"/>
                  </a:lnSpc>
                  <a:buNone/>
                </a:pPr>
                <a:r>
                  <a:rPr lang="zh-CN" altLang="en-US" sz="2400" dirty="0"/>
                  <a:t>第</a:t>
                </a:r>
                <a:r>
                  <a:rPr lang="en" altLang="zh-CN" sz="2400" dirty="0"/>
                  <a:t>j</a:t>
                </a:r>
                <a:r>
                  <a:rPr lang="zh-CN" altLang="en-US" sz="2400" dirty="0"/>
                  <a:t>个观测数据来自第</a:t>
                </a:r>
                <a:r>
                  <a:rPr lang="en" altLang="zh-CN" sz="2400" dirty="0"/>
                  <a:t>k</a:t>
                </a:r>
                <a:r>
                  <a:rPr lang="zh-CN" altLang="en-US" sz="2400" dirty="0"/>
                  <a:t>个分模型的概率，称为分模型</a:t>
                </a:r>
                <a:r>
                  <a:rPr lang="en" altLang="zh-CN" sz="2400" dirty="0"/>
                  <a:t>k </a:t>
                </a:r>
                <a:r>
                  <a:rPr lang="zh-CN" altLang="en-US" sz="2400" dirty="0"/>
                  <a:t>对观测数据</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oMath>
                </a14:m>
                <a:r>
                  <a:rPr lang="zh-CN" altLang="en-US" sz="2400" dirty="0"/>
                  <a:t>的响应度。 </a:t>
                </a:r>
              </a:p>
              <a:p>
                <a:endParaRPr lang="zh-CN" altLang="en-US" dirty="0"/>
              </a:p>
            </p:txBody>
          </p:sp>
        </mc:Choice>
        <mc:Fallback xmlns="">
          <p:sp>
            <p:nvSpPr>
              <p:cNvPr id="3" name="内容占位符 2">
                <a:extLst>
                  <a:ext uri="{FF2B5EF4-FFF2-40B4-BE49-F238E27FC236}">
                    <a16:creationId xmlns:a16="http://schemas.microsoft.com/office/drawing/2014/main" id="{8E8B2A74-C0D8-5D2A-07E7-AE84C347A928}"/>
                  </a:ext>
                </a:extLst>
              </p:cNvPr>
              <p:cNvSpPr>
                <a:spLocks noGrp="1" noRot="1" noChangeAspect="1" noMove="1" noResize="1" noEditPoints="1" noAdjustHandles="1" noChangeArrowheads="1" noChangeShapeType="1" noTextEdit="1"/>
              </p:cNvSpPr>
              <p:nvPr>
                <p:ph idx="1"/>
              </p:nvPr>
            </p:nvSpPr>
            <p:spPr>
              <a:blipFill>
                <a:blip r:embed="rId2"/>
                <a:stretch>
                  <a:fillRect l="-793" b="-119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4542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5CDCB-DD80-4598-5A26-4E44B308DB98}"/>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73112D-73B5-1309-F578-0A542F9CF317}"/>
                  </a:ext>
                </a:extLst>
              </p:cNvPr>
              <p:cNvSpPr>
                <a:spLocks noGrp="1"/>
              </p:cNvSpPr>
              <p:nvPr>
                <p:ph idx="1"/>
              </p:nvPr>
            </p:nvSpPr>
            <p:spPr>
              <a:xfrm>
                <a:off x="437322" y="1452881"/>
                <a:ext cx="11380027" cy="4673286"/>
              </a:xfrm>
            </p:spPr>
            <p:txBody>
              <a:body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kumimoji="1" lang="en-US" altLang="zh-CN" sz="2400" i="1" smtClean="0">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r>
                        <a:rPr kumimoji="1" lang="en-US" altLang="zh-Hans" sz="2400" b="0" i="1" smtClean="0">
                          <a:latin typeface="Cambria Math" panose="02040503050406030204" pitchFamily="18" charset="0"/>
                          <a:ea typeface="Cambria Math" panose="02040503050406030204" pitchFamily="18" charset="0"/>
                        </a:rPr>
                        <m:t>=</m:t>
                      </m:r>
                      <m:r>
                        <a:rPr kumimoji="1" lang="en-US" altLang="zh-Hans" sz="2400" b="0" i="1" smtClean="0">
                          <a:latin typeface="Cambria Math" panose="02040503050406030204" pitchFamily="18" charset="0"/>
                          <a:ea typeface="Cambria Math" panose="02040503050406030204" pitchFamily="18" charset="0"/>
                        </a:rPr>
                        <m:t>𝐸</m:t>
                      </m:r>
                      <m:d>
                        <m:dPr>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e>
                        <m:e>
                          <m:r>
                            <a:rPr kumimoji="1" lang="en-US" altLang="zh-CN" sz="2400" i="1">
                              <a:latin typeface="Cambria Math" panose="02040503050406030204" pitchFamily="18" charset="0"/>
                              <a:ea typeface="Cambria Math" panose="02040503050406030204" pitchFamily="18" charset="0"/>
                            </a:rPr>
                            <m:t>𝑦</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e>
                      </m:d>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𝑃</m:t>
                      </m:r>
                      <m:d>
                        <m:dPr>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b="0" i="1" smtClean="0">
                              <a:latin typeface="Cambria Math" panose="02040503050406030204" pitchFamily="18" charset="0"/>
                            </a:rPr>
                            <m:t>=1</m:t>
                          </m:r>
                        </m:e>
                        <m:e>
                          <m:r>
                            <a:rPr kumimoji="1" lang="en-US" altLang="zh-CN" sz="2400" b="0" i="1" smtClean="0">
                              <a:latin typeface="Cambria Math" panose="02040503050406030204" pitchFamily="18" charset="0"/>
                            </a:rPr>
                            <m:t>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𝜃</m:t>
                          </m:r>
                        </m:e>
                      </m:d>
                    </m:oMath>
                  </m:oMathPara>
                </a14:m>
                <a:endParaRPr kumimoji="1" lang="en-US" altLang="zh-CN" sz="2400" b="0" dirty="0">
                  <a:ea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r>
                        <a:rPr kumimoji="1" lang="en-US" altLang="zh-CN" sz="2400" b="0" i="1" smtClean="0">
                          <a:latin typeface="Cambria Math" panose="02040503050406030204" pitchFamily="18" charset="0"/>
                        </a:rPr>
                        <m:t>       =</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𝑃</m:t>
                          </m:r>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𝑗</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rPr>
                            <m:t>)</m:t>
                          </m:r>
                        </m:num>
                        <m:den>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𝐾</m:t>
                              </m:r>
                            </m:sup>
                            <m:e>
                              <m:r>
                                <a:rPr kumimoji="1" lang="en-US" altLang="zh-CN" sz="2400" b="0" i="1" smtClean="0">
                                  <a:latin typeface="Cambria Math" panose="02040503050406030204" pitchFamily="18" charset="0"/>
                                </a:rPr>
                                <m:t>𝑃</m:t>
                              </m:r>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b="0" i="1" smtClean="0">
                                  <a:latin typeface="Cambria Math" panose="02040503050406030204" pitchFamily="18" charset="0"/>
                                </a:rPr>
                                <m:t>)</m:t>
                              </m:r>
                            </m:e>
                          </m:nary>
                        </m:den>
                      </m:f>
                    </m:oMath>
                  </m:oMathPara>
                </a14:m>
                <a:endParaRPr lang="en-US" altLang="zh-CN" sz="2800" dirty="0"/>
              </a:p>
              <a:p>
                <a:pPr marL="0" indent="0">
                  <a:lnSpc>
                    <a:spcPct val="150000"/>
                  </a:lnSpc>
                  <a:buNone/>
                </a:pPr>
                <a14:m>
                  <m:oMathPara xmlns:m="http://schemas.openxmlformats.org/officeDocument/2006/math">
                    <m:oMathParaPr>
                      <m:jc m:val="left"/>
                    </m:oMathParaPr>
                    <m:oMath xmlns:m="http://schemas.openxmlformats.org/officeDocument/2006/math">
                      <m:r>
                        <a:rPr kumimoji="1" lang="en-US" altLang="zh-CN" sz="2400" i="1">
                          <a:latin typeface="Cambria Math" panose="02040503050406030204" pitchFamily="18" charset="0"/>
                        </a:rPr>
                        <m:t> </m:t>
                      </m:r>
                      <m:r>
                        <a:rPr kumimoji="1" lang="en-US" altLang="zh-CN" sz="2400" b="0" i="1" smtClean="0">
                          <a:latin typeface="Cambria Math" panose="02040503050406030204" pitchFamily="18" charset="0"/>
                        </a:rPr>
                        <m:t>      </m:t>
                      </m:r>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m:t>
                          </m:r>
                          <m:r>
                            <a:rPr kumimoji="1" lang="en-US" altLang="zh-CN" sz="2400" i="1" smtClean="0">
                              <a:latin typeface="Cambria Math" panose="02040503050406030204" pitchFamily="18" charset="0"/>
                            </a:rPr>
                            <m:t> </m:t>
                          </m:r>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rPr>
                            <m:t>)</m:t>
                          </m:r>
                        </m:num>
                        <m:den>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𝑘</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𝐾</m:t>
                              </m:r>
                            </m:sup>
                            <m:e>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m:t>
                              </m:r>
                              <m:r>
                                <a:rPr kumimoji="1" lang="en-US" altLang="zh-CN" sz="2400" i="1" smtClean="0">
                                  <a:latin typeface="Cambria Math" panose="02040503050406030204" pitchFamily="18" charset="0"/>
                                </a:rPr>
                                <m:t> </m:t>
                              </m:r>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r>
                                <a:rPr kumimoji="1" lang="en-US" altLang="zh-CN" sz="2400" i="1">
                                  <a:latin typeface="Cambria Math" panose="02040503050406030204" pitchFamily="18" charset="0"/>
                                </a:rPr>
                                <m:t>=1 |</m:t>
                              </m:r>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rPr>
                                <m:t>)</m:t>
                              </m:r>
                            </m:e>
                          </m:nary>
                        </m:den>
                      </m:f>
                    </m:oMath>
                  </m:oMathPara>
                </a14:m>
                <a:endParaRPr kumimoji="1" lang="en-US" altLang="zh-CN" sz="2400" dirty="0"/>
              </a:p>
              <a:p>
                <a:pPr marL="0" indent="0">
                  <a:lnSpc>
                    <a:spcPct val="150000"/>
                  </a:lnSpc>
                  <a:buNone/>
                </a:pPr>
                <a14:m>
                  <m:oMathPara xmlns:m="http://schemas.openxmlformats.org/officeDocument/2006/math">
                    <m:oMathParaPr>
                      <m:jc m:val="left"/>
                    </m:oMathParaPr>
                    <m:oMath xmlns:m="http://schemas.openxmlformats.org/officeDocument/2006/math">
                      <m:r>
                        <a:rPr kumimoji="1" lang="en-US" altLang="zh-CN" sz="2400" b="0" i="1" smtClean="0">
                          <a:latin typeface="Cambria Math" panose="02040503050406030204" pitchFamily="18" charset="0"/>
                        </a:rPr>
                        <m:t>       </m:t>
                      </m:r>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r>
                            <a:rPr kumimoji="1" lang="en-US" altLang="zh-CN" sz="2400" i="1" smtClean="0">
                              <a:latin typeface="Cambria Math" panose="02040503050406030204" pitchFamily="18" charset="0"/>
                              <a:ea typeface="Cambria Math" panose="02040503050406030204" pitchFamily="18" charset="0"/>
                            </a:rPr>
                            <m:t>𝜙</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𝜃</m:t>
                              </m:r>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rPr>
                            <m:t>)</m:t>
                          </m:r>
                        </m:num>
                        <m:den>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𝑘</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𝐾</m:t>
                              </m:r>
                            </m:sup>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ea typeface="Cambria Math" panose="02040503050406030204" pitchFamily="18" charset="0"/>
                                </a:rPr>
                                <m:t>𝜙</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𝜃</m:t>
                                  </m:r>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rPr>
                                <m:t>)</m:t>
                              </m:r>
                            </m:e>
                          </m:nary>
                        </m:den>
                      </m:f>
                      <m:r>
                        <a:rPr kumimoji="1" lang="zh-Hans" altLang="en-US" sz="2400" b="0" i="1" smtClean="0">
                          <a:latin typeface="Cambria Math" panose="02040503050406030204" pitchFamily="18" charset="0"/>
                        </a:rPr>
                        <m:t>，</m:t>
                      </m:r>
                      <m:r>
                        <a:rPr kumimoji="1" lang="en-US" altLang="zh-Hans" sz="2400" b="0" i="1" smtClean="0">
                          <a:latin typeface="Cambria Math" panose="02040503050406030204" pitchFamily="18" charset="0"/>
                        </a:rPr>
                        <m:t>𝑗</m:t>
                      </m:r>
                      <m:r>
                        <a:rPr kumimoji="1" lang="en-US" altLang="zh-Hans" sz="2400" b="0" i="1" smtClean="0">
                          <a:latin typeface="Cambria Math" panose="02040503050406030204" pitchFamily="18" charset="0"/>
                        </a:rPr>
                        <m:t>=1,2,…,</m:t>
                      </m:r>
                      <m:r>
                        <a:rPr kumimoji="1" lang="en-US" altLang="zh-Hans" sz="2400" b="0" i="1" smtClean="0">
                          <a:latin typeface="Cambria Math" panose="02040503050406030204" pitchFamily="18" charset="0"/>
                        </a:rPr>
                        <m:t>𝑁</m:t>
                      </m:r>
                      <m:r>
                        <a:rPr kumimoji="1" lang="en-US" altLang="zh-Hans" sz="2400" b="0" i="1" smtClean="0">
                          <a:latin typeface="Cambria Math" panose="02040503050406030204" pitchFamily="18" charset="0"/>
                        </a:rPr>
                        <m:t>;</m:t>
                      </m:r>
                      <m:r>
                        <a:rPr kumimoji="1" lang="en-US" altLang="zh-Hans" sz="2400" b="0" i="1" smtClean="0">
                          <a:latin typeface="Cambria Math" panose="02040503050406030204" pitchFamily="18" charset="0"/>
                        </a:rPr>
                        <m:t>𝑘</m:t>
                      </m:r>
                      <m:r>
                        <a:rPr kumimoji="1" lang="en-US" altLang="zh-Hans" sz="2400" b="0" i="1" smtClean="0">
                          <a:latin typeface="Cambria Math" panose="02040503050406030204" pitchFamily="18" charset="0"/>
                        </a:rPr>
                        <m:t>=1,2,…,</m:t>
                      </m:r>
                      <m:r>
                        <a:rPr kumimoji="1" lang="en-US" altLang="zh-Hans" sz="2400" b="0" i="1" smtClean="0">
                          <a:latin typeface="Cambria Math" panose="02040503050406030204" pitchFamily="18" charset="0"/>
                        </a:rPr>
                        <m:t>𝐾</m:t>
                      </m:r>
                    </m:oMath>
                  </m:oMathPara>
                </a14:m>
                <a:endParaRPr lang="zh-CN" altLang="en-US" sz="2400" dirty="0"/>
              </a:p>
              <a:p>
                <a:endParaRPr lang="zh-CN" altLang="en-US" dirty="0"/>
              </a:p>
            </p:txBody>
          </p:sp>
        </mc:Choice>
        <mc:Fallback xmlns="">
          <p:sp>
            <p:nvSpPr>
              <p:cNvPr id="3" name="内容占位符 2">
                <a:extLst>
                  <a:ext uri="{FF2B5EF4-FFF2-40B4-BE49-F238E27FC236}">
                    <a16:creationId xmlns:a16="http://schemas.microsoft.com/office/drawing/2014/main" id="{6773112D-73B5-1309-F578-0A542F9CF317}"/>
                  </a:ext>
                </a:extLst>
              </p:cNvPr>
              <p:cNvSpPr>
                <a:spLocks noGrp="1" noRot="1" noChangeAspect="1" noMove="1" noResize="1" noEditPoints="1" noAdjustHandles="1" noChangeArrowheads="1" noChangeShapeType="1" noTextEdit="1"/>
              </p:cNvSpPr>
              <p:nvPr>
                <p:ph idx="1"/>
              </p:nvPr>
            </p:nvSpPr>
            <p:spPr>
              <a:xfrm>
                <a:off x="437322" y="1452881"/>
                <a:ext cx="11380027" cy="4673286"/>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6892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35090-F7D3-8E4F-624D-2780A4D2FA64}"/>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E388053-8993-756A-BF85-C93DF13D78A5}"/>
                  </a:ext>
                </a:extLst>
              </p:cNvPr>
              <p:cNvSpPr>
                <a:spLocks noGrp="1"/>
              </p:cNvSpPr>
              <p:nvPr>
                <p:ph idx="1"/>
              </p:nvPr>
            </p:nvSpPr>
            <p:spPr>
              <a:xfrm>
                <a:off x="450574" y="1452881"/>
                <a:ext cx="11366776" cy="4673286"/>
              </a:xfrm>
            </p:spPr>
            <p:txBody>
              <a:bodyPr/>
              <a:lstStyle/>
              <a:p>
                <a:pPr marL="0" indent="0">
                  <a:lnSpc>
                    <a:spcPct val="150000"/>
                  </a:lnSpc>
                  <a:buNone/>
                </a:pPr>
                <a:r>
                  <a:rPr kumimoji="1" lang="zh-CN" altLang="en-US" sz="2400" dirty="0"/>
                  <a:t>将</a:t>
                </a:r>
                <a14:m>
                  <m:oMath xmlns:m="http://schemas.openxmlformats.org/officeDocument/2006/math">
                    <m:sSub>
                      <m:sSubPr>
                        <m:ctrlPr>
                          <a:rPr kumimoji="1" lang="en-US" altLang="zh-CN" sz="2400" i="1" smtClean="0">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r>
                      <a:rPr kumimoji="1" lang="en-US" altLang="zh-Hans" sz="2400" b="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𝐸</m:t>
                        </m:r>
                        <m:r>
                          <a:rPr kumimoji="1" lang="en-US" altLang="zh-CN" sz="2400" i="1">
                            <a:latin typeface="Cambria Math" panose="02040503050406030204" pitchFamily="18" charset="0"/>
                            <a:ea typeface="Cambria Math" panose="02040503050406030204" pitchFamily="18" charset="0"/>
                          </a:rPr>
                          <m:t>𝛾</m:t>
                        </m:r>
                      </m:e>
                      <m:sub>
                        <m:r>
                          <a:rPr kumimoji="1" lang="en-US" altLang="zh-CN" sz="2400" i="1">
                            <a:latin typeface="Cambria Math" panose="02040503050406030204" pitchFamily="18" charset="0"/>
                          </a:rPr>
                          <m:t>𝑗𝑘</m:t>
                        </m:r>
                      </m:sub>
                    </m:sSub>
                  </m:oMath>
                </a14:m>
                <a:r>
                  <a:rPr lang="zh-CN" altLang="en-US" sz="2400" dirty="0"/>
                  <a:t>及</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0" i="1">
                            <a:latin typeface="Cambria Math" panose="02040503050406030204" pitchFamily="18" charset="0"/>
                          </a:rPr>
                          <m:t>𝑛</m:t>
                        </m:r>
                      </m:e>
                      <m:sub>
                        <m:r>
                          <a:rPr kumimoji="1" lang="en-US" altLang="zh-CN" sz="2400" b="0" i="1">
                            <a:latin typeface="Cambria Math" panose="02040503050406030204" pitchFamily="18" charset="0"/>
                          </a:rPr>
                          <m:t>𝑘</m:t>
                        </m:r>
                      </m:sub>
                    </m:sSub>
                    <m:r>
                      <a:rPr kumimoji="1" lang="en-US" altLang="zh-CN" sz="2400" b="0" i="1">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b="0" i="1">
                            <a:latin typeface="Cambria Math" panose="02040503050406030204" pitchFamily="18" charset="0"/>
                          </a:rPr>
                          <m:t>𝑗</m:t>
                        </m:r>
                        <m:r>
                          <a:rPr kumimoji="1" lang="en-US" altLang="zh-CN" sz="2400" b="0" i="1">
                            <a:latin typeface="Cambria Math" panose="02040503050406030204" pitchFamily="18" charset="0"/>
                          </a:rPr>
                          <m:t>=1</m:t>
                        </m:r>
                      </m:sub>
                      <m:sup>
                        <m:r>
                          <a:rPr kumimoji="1" lang="en-US" altLang="zh-CN" sz="2400" b="0" i="1">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𝐸</m:t>
                            </m:r>
                            <m:r>
                              <a:rPr kumimoji="1" lang="en-US" altLang="zh-CN" sz="2400" b="0" i="1">
                                <a:latin typeface="Cambria Math" panose="02040503050406030204" pitchFamily="18" charset="0"/>
                                <a:ea typeface="Cambria Math" panose="02040503050406030204" pitchFamily="18" charset="0"/>
                              </a:rPr>
                              <m:t>𝛾</m:t>
                            </m:r>
                          </m:e>
                          <m:sub>
                            <m:r>
                              <a:rPr kumimoji="1" lang="en-US" altLang="zh-CN" sz="2400" b="0" i="1">
                                <a:latin typeface="Cambria Math" panose="02040503050406030204" pitchFamily="18" charset="0"/>
                                <a:ea typeface="Cambria Math" panose="02040503050406030204" pitchFamily="18" charset="0"/>
                              </a:rPr>
                              <m:t>𝑗𝐾</m:t>
                            </m:r>
                          </m:sub>
                        </m:sSub>
                      </m:e>
                    </m:nary>
                  </m:oMath>
                </a14:m>
                <a:r>
                  <a:rPr lang="zh-CN" altLang="en-US" sz="2400" dirty="0"/>
                  <a:t>代入</a:t>
                </a:r>
                <a:endParaRPr lang="en-US" altLang="zh-CN" sz="2400" dirty="0"/>
              </a:p>
              <a:p>
                <a:pPr marL="0" indent="0">
                  <a:lnSpc>
                    <a:spcPct val="150000"/>
                  </a:lnSpc>
                  <a:buNone/>
                </a:pPr>
                <a14:m>
                  <m:oMathPara xmlns:m="http://schemas.openxmlformats.org/officeDocument/2006/math">
                    <m:oMathParaPr>
                      <m:jc m:val="left"/>
                    </m:oMathParaPr>
                    <m:oMath xmlns:m="http://schemas.openxmlformats.org/officeDocument/2006/math">
                      <m:r>
                        <a:rPr kumimoji="1" lang="en-US" altLang="zh-CN" sz="2400" i="1">
                          <a:latin typeface="Cambria Math" panose="02040503050406030204" pitchFamily="18" charset="0"/>
                        </a:rPr>
                        <m:t>𝑄</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r>
                        <a:rPr kumimoji="1" lang="en-US" altLang="zh-CN" sz="2400" i="1">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𝑘</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𝐾</m:t>
                          </m:r>
                        </m:sup>
                        <m:e>
                          <m:d>
                            <m:dPr>
                              <m:begChr m:val="{"/>
                              <m:endChr m:val="}"/>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𝑘</m:t>
                                  </m:r>
                                </m:sub>
                              </m:sSub>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𝑘</m:t>
                                      </m:r>
                                    </m:sub>
                                  </m:sSub>
                                </m:e>
                              </m:func>
                              <m:r>
                                <a:rPr kumimoji="1" lang="en-US" altLang="zh-CN" sz="2400" i="1">
                                  <a:latin typeface="Cambria Math" panose="02040503050406030204" pitchFamily="18" charset="0"/>
                                </a:rPr>
                                <m:t>+</m:t>
                              </m:r>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d>
                                    <m:dPr>
                                      <m:begChr m:val="["/>
                                      <m:endChr m:val="]"/>
                                      <m:ctrlPr>
                                        <a:rPr kumimoji="1" lang="en-US" altLang="zh-CN" sz="2400" i="1">
                                          <a:latin typeface="Cambria Math" panose="02040503050406030204" pitchFamily="18" charset="0"/>
                                        </a:rPr>
                                      </m:ctrlPr>
                                    </m:dPr>
                                    <m:e>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d>
                                            <m:dPr>
                                              <m:ctrlPr>
                                                <a:rPr kumimoji="1" lang="en-US" altLang="zh-CN" sz="2400" i="1">
                                                  <a:latin typeface="Cambria Math" panose="02040503050406030204" pitchFamily="18" charset="0"/>
                                                </a:rPr>
                                              </m:ctrlPr>
                                            </m:dPr>
                                            <m:e>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ad>
                                                    <m:radPr>
                                                      <m:degHide m:val="on"/>
                                                      <m:ctrlPr>
                                                        <a:rPr kumimoji="1" lang="en-US" altLang="zh-CN" sz="2400" i="1">
                                                          <a:latin typeface="Cambria Math" panose="02040503050406030204" pitchFamily="18" charset="0"/>
                                                        </a:rPr>
                                                      </m:ctrlPr>
                                                    </m:radPr>
                                                    <m:deg/>
                                                    <m:e>
                                                      <m:r>
                                                        <a:rPr kumimoji="1" lang="en-US" altLang="zh-CN" sz="2400" i="1">
                                                          <a:latin typeface="Cambria Math" panose="02040503050406030204" pitchFamily="18" charset="0"/>
                                                        </a:rPr>
                                                        <m:t>2</m:t>
                                                      </m:r>
                                                      <m:r>
                                                        <a:rPr kumimoji="1" lang="en-US" altLang="zh-CN" sz="2400" i="1">
                                                          <a:latin typeface="Cambria Math" panose="02040503050406030204" pitchFamily="18" charset="0"/>
                                                          <a:ea typeface="Cambria Math" panose="02040503050406030204" pitchFamily="18" charset="0"/>
                                                        </a:rPr>
                                                        <m:t>𝜋</m:t>
                                                      </m:r>
                                                    </m:e>
                                                  </m:rad>
                                                </m:den>
                                              </m:f>
                                            </m:e>
                                          </m:d>
                                        </m:e>
                                      </m:func>
                                      <m:r>
                                        <a:rPr kumimoji="1" lang="en-US" altLang="zh-CN" sz="2400" i="1">
                                          <a:latin typeface="Cambria Math" panose="02040503050406030204" pitchFamily="18"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panose="02040503050406030204" pitchFamily="18" charset="0"/>
                                            </a:rPr>
                                            <m:t>log</m:t>
                                          </m:r>
                                        </m:fNa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Sub>
                                        </m:e>
                                      </m:func>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a:rPr kumimoji="1" lang="en-US" altLang="zh-CN" sz="2400" i="1">
                                              <a:latin typeface="Cambria Math" panose="02040503050406030204" pitchFamily="18" charset="0"/>
                                            </a:rPr>
                                            <m:t>2</m:t>
                                          </m:r>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ea typeface="Cambria Math" panose="02040503050406030204" pitchFamily="18" charset="0"/>
                                                </a:rPr>
                                                <m:t>𝜎</m:t>
                                              </m:r>
                                            </m:e>
                                            <m:sub>
                                              <m:r>
                                                <a:rPr kumimoji="1" lang="en-US" altLang="zh-CN" sz="2400" i="1">
                                                  <a:latin typeface="Cambria Math" panose="02040503050406030204" pitchFamily="18" charset="0"/>
                                                </a:rPr>
                                                <m:t>𝑘</m:t>
                                              </m:r>
                                            </m:sub>
                                            <m:sup>
                                              <m:r>
                                                <a:rPr kumimoji="1" lang="en-US" altLang="zh-CN" sz="2400" i="1">
                                                  <a:latin typeface="Cambria Math" panose="02040503050406030204" pitchFamily="18" charset="0"/>
                                                </a:rPr>
                                                <m:t>2</m:t>
                                              </m:r>
                                            </m:sup>
                                          </m:sSubSup>
                                        </m:den>
                                      </m:f>
                                      <m:sSup>
                                        <m:sSupPr>
                                          <m:ctrlPr>
                                            <a:rPr kumimoji="1" lang="en-US" altLang="zh-CN" sz="2400" i="1">
                                              <a:latin typeface="Cambria Math" panose="02040503050406030204" pitchFamily="18" charset="0"/>
                                            </a:rPr>
                                          </m:ctrlPr>
                                        </m:sSupPr>
                                        <m:e>
                                          <m:d>
                                            <m:dPr>
                                              <m:ctrlPr>
                                                <a:rPr kumimoji="1" lang="en-US"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𝜇</m:t>
                                                  </m:r>
                                                </m:e>
                                                <m:sub>
                                                  <m:r>
                                                    <a:rPr kumimoji="1" lang="en-US" altLang="zh-CN" sz="2400" i="1">
                                                      <a:latin typeface="Cambria Math" panose="02040503050406030204" pitchFamily="18" charset="0"/>
                                                    </a:rPr>
                                                    <m:t>𝑘</m:t>
                                                  </m:r>
                                                </m:sub>
                                              </m:sSub>
                                            </m:e>
                                          </m:d>
                                        </m:e>
                                        <m:sup>
                                          <m:r>
                                            <a:rPr kumimoji="1" lang="en-US" altLang="zh-CN" sz="2400" i="1">
                                              <a:latin typeface="Cambria Math" panose="02040503050406030204" pitchFamily="18" charset="0"/>
                                            </a:rPr>
                                            <m:t>2</m:t>
                                          </m:r>
                                        </m:sup>
                                      </m:sSup>
                                    </m:e>
                                  </m:d>
                                </m:e>
                              </m:nary>
                            </m:e>
                          </m:d>
                        </m:e>
                      </m:nary>
                    </m:oMath>
                  </m:oMathPara>
                </a14:m>
                <a:endParaRPr kumimoji="1" lang="en-US" altLang="zh-CN" sz="2400" dirty="0"/>
              </a:p>
              <a:p>
                <a:endParaRPr lang="zh-CN" altLang="en-US" dirty="0"/>
              </a:p>
            </p:txBody>
          </p:sp>
        </mc:Choice>
        <mc:Fallback xmlns="">
          <p:sp>
            <p:nvSpPr>
              <p:cNvPr id="3" name="内容占位符 2">
                <a:extLst>
                  <a:ext uri="{FF2B5EF4-FFF2-40B4-BE49-F238E27FC236}">
                    <a16:creationId xmlns:a16="http://schemas.microsoft.com/office/drawing/2014/main" id="{AE388053-8993-756A-BF85-C93DF13D78A5}"/>
                  </a:ext>
                </a:extLst>
              </p:cNvPr>
              <p:cNvSpPr>
                <a:spLocks noGrp="1" noRot="1" noChangeAspect="1" noMove="1" noResize="1" noEditPoints="1" noAdjustHandles="1" noChangeArrowheads="1" noChangeShapeType="1" noTextEdit="1"/>
              </p:cNvSpPr>
              <p:nvPr>
                <p:ph idx="1"/>
              </p:nvPr>
            </p:nvSpPr>
            <p:spPr>
              <a:xfrm>
                <a:off x="450574" y="1452881"/>
                <a:ext cx="11366776" cy="4673286"/>
              </a:xfrm>
              <a:blipFill>
                <a:blip r:embed="rId2"/>
                <a:stretch>
                  <a:fillRect l="-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957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a:t>
            </a:r>
            <a:r>
              <a:rPr lang="zh-CN" altLang="en-US" dirty="0"/>
              <a:t>概率知识回顾</a:t>
            </a:r>
          </a:p>
        </p:txBody>
      </p:sp>
      <p:sp>
        <p:nvSpPr>
          <p:cNvPr id="10" name="文本框 9">
            <a:extLst>
              <a:ext uri="{FF2B5EF4-FFF2-40B4-BE49-F238E27FC236}">
                <a16:creationId xmlns:a16="http://schemas.microsoft.com/office/drawing/2014/main" id="{29393542-FC8C-9009-474A-2F90472171BA}"/>
              </a:ext>
            </a:extLst>
          </p:cNvPr>
          <p:cNvSpPr txBox="1"/>
          <p:nvPr/>
        </p:nvSpPr>
        <p:spPr>
          <a:xfrm>
            <a:off x="414338" y="1272228"/>
            <a:ext cx="11523662" cy="2242409"/>
          </a:xfrm>
          <a:prstGeom prst="rect">
            <a:avLst/>
          </a:prstGeom>
          <a:noFill/>
        </p:spPr>
        <p:txBody>
          <a:bodyPr wrap="square">
            <a:spAutoFit/>
          </a:bodyPr>
          <a:lstStyle/>
          <a:p>
            <a:pPr>
              <a:lnSpc>
                <a:spcPct val="150000"/>
              </a:lnSpc>
            </a:pPr>
            <a:r>
              <a:rPr lang="zh-CN" altLang="en-US" dirty="0"/>
              <a:t>全概率公式：是将边缘概率与条件概率关联起来的基本规则，它表示了一个结果的总概率，可以通过几个不同的事件来实现。</a:t>
            </a:r>
          </a:p>
          <a:p>
            <a:pPr>
              <a:lnSpc>
                <a:spcPct val="150000"/>
              </a:lnSpc>
            </a:pPr>
            <a:r>
              <a:rPr lang="zh-CN" altLang="en-US" dirty="0"/>
              <a:t>全概率公式将对一复杂事件的概率求解问题转化为了在不同情况下发生的简单事件的概率的求和问题，公式为</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78C975A-9827-E374-2C9E-C55AF271FE6A}"/>
                  </a:ext>
                </a:extLst>
              </p:cNvPr>
              <p:cNvSpPr txBox="1"/>
              <p:nvPr/>
            </p:nvSpPr>
            <p:spPr>
              <a:xfrm>
                <a:off x="3007519" y="3759752"/>
                <a:ext cx="6096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r>
                        <a:rPr lang="en-US" altLang="zh-CN" sz="2400" i="1" dirty="0">
                          <a:latin typeface="Cambria Math" panose="02040503050406030204" pitchFamily="18" charset="0"/>
                        </a:rPr>
                        <m:t>)=</m:t>
                      </m:r>
                      <m:nary>
                        <m:naryPr>
                          <m:chr m:val="∑"/>
                          <m:ctrlPr>
                            <a:rPr lang="en-US" altLang="zh-CN" sz="240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𝑛</m:t>
                          </m:r>
                        </m:sup>
                        <m:e>
                          <m:r>
                            <a:rPr lang="en-US" altLang="zh-CN" sz="2400" i="1" dirty="0">
                              <a:latin typeface="Cambria Math" panose="02040503050406030204" pitchFamily="18" charset="0"/>
                            </a:rPr>
                            <m:t>𝑃</m:t>
                          </m:r>
                          <m:r>
                            <a:rPr lang="en-US" altLang="zh-CN"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𝑃</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𝐵</m:t>
                          </m:r>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e>
                      </m:nary>
                    </m:oMath>
                  </m:oMathPara>
                </a14:m>
                <a:endParaRPr lang="zh-CN" altLang="en-US" dirty="0"/>
              </a:p>
            </p:txBody>
          </p:sp>
        </mc:Choice>
        <mc:Fallback xmlns="">
          <p:sp>
            <p:nvSpPr>
              <p:cNvPr id="13" name="文本框 12">
                <a:extLst>
                  <a:ext uri="{FF2B5EF4-FFF2-40B4-BE49-F238E27FC236}">
                    <a16:creationId xmlns:a16="http://schemas.microsoft.com/office/drawing/2014/main" id="{078C975A-9827-E374-2C9E-C55AF271FE6A}"/>
                  </a:ext>
                </a:extLst>
              </p:cNvPr>
              <p:cNvSpPr txBox="1">
                <a:spLocks noRot="1" noChangeAspect="1" noMove="1" noResize="1" noEditPoints="1" noAdjustHandles="1" noChangeArrowheads="1" noChangeShapeType="1" noTextEdit="1"/>
              </p:cNvSpPr>
              <p:nvPr/>
            </p:nvSpPr>
            <p:spPr>
              <a:xfrm>
                <a:off x="3007519" y="3759752"/>
                <a:ext cx="6096000" cy="110055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0520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B95D5-6179-D42D-FB86-C3FB1B3EB0E2}"/>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E43D9F-F5B8-8E69-9E5E-D2CFF0E244BB}"/>
                  </a:ext>
                </a:extLst>
              </p:cNvPr>
              <p:cNvSpPr>
                <a:spLocks noGrp="1"/>
              </p:cNvSpPr>
              <p:nvPr>
                <p:ph idx="1"/>
              </p:nvPr>
            </p:nvSpPr>
            <p:spPr>
              <a:xfrm>
                <a:off x="293688" y="1201091"/>
                <a:ext cx="11523662" cy="4673286"/>
              </a:xfrm>
            </p:spPr>
            <p:txBody>
              <a:bodyPr/>
              <a:lstStyle/>
              <a:p>
                <a:pPr marL="0" indent="0">
                  <a:lnSpc>
                    <a:spcPct val="150000"/>
                  </a:lnSpc>
                  <a:buNone/>
                </a:pPr>
                <a:r>
                  <a:rPr kumimoji="1" lang="en-US" altLang="zh-Hans" sz="2400" b="1" dirty="0"/>
                  <a:t>3.</a:t>
                </a:r>
                <a:r>
                  <a:rPr kumimoji="1" lang="zh-Hans" altLang="en-US" sz="2400" b="1" dirty="0"/>
                  <a:t> </a:t>
                </a:r>
                <a:r>
                  <a:rPr kumimoji="1" lang="zh-CN" altLang="en-US" sz="2400" b="1" dirty="0"/>
                  <a:t>确定</a:t>
                </a:r>
                <a:r>
                  <a:rPr kumimoji="1" lang="en-US" altLang="zh-CN" sz="2400" b="1" dirty="0"/>
                  <a:t>EM</a:t>
                </a:r>
                <a:r>
                  <a:rPr kumimoji="1" lang="zh-CN" altLang="en-US" sz="2400" b="1" dirty="0"/>
                  <a:t>算法的</a:t>
                </a:r>
                <a:r>
                  <a:rPr kumimoji="1" lang="en-US" altLang="zh-CN" sz="2400" b="1" dirty="0"/>
                  <a:t>M</a:t>
                </a:r>
                <a:r>
                  <a:rPr kumimoji="1" lang="zh-CN" altLang="en-US" sz="2400" b="1" dirty="0"/>
                  <a:t>步</a:t>
                </a:r>
                <a:endParaRPr kumimoji="1" lang="en-US" altLang="zh-CN" sz="2400" b="1" dirty="0"/>
              </a:p>
              <a:p>
                <a:pPr marL="0" indent="0">
                  <a:lnSpc>
                    <a:spcPct val="150000"/>
                  </a:lnSpc>
                  <a:buNone/>
                </a:pPr>
                <a:r>
                  <a:rPr kumimoji="1" lang="zh-CN" altLang="en-US" sz="2400" dirty="0">
                    <a:latin typeface="Cambria Math" panose="02040503050406030204" pitchFamily="18" charset="0"/>
                  </a:rPr>
                  <a:t>求新一轮迭代的模型参数：</a:t>
                </a:r>
                <a:endParaRPr kumimoji="1"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
                    </m:oMathParaPr>
                    <m:oMath xmlns:m="http://schemas.openxmlformats.org/officeDocument/2006/math">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r>
                                <a:rPr kumimoji="1" lang="en-US" altLang="zh-Hans" sz="2400" b="0" i="1" smtClean="0">
                                  <a:latin typeface="Cambria Math" panose="02040503050406030204" pitchFamily="18" charset="0"/>
                                  <a:ea typeface="Cambria Math" panose="02040503050406030204" pitchFamily="18" charset="0"/>
                                </a:rPr>
                                <m:t>+1</m:t>
                              </m:r>
                            </m:e>
                          </m:d>
                        </m:sup>
                      </m:sSup>
                      <m:r>
                        <a:rPr kumimoji="1" lang="en-US" altLang="zh-Hans" sz="2400" b="0" i="1" smtClean="0">
                          <a:latin typeface="Cambria Math" panose="02040503050406030204" pitchFamily="18" charset="0"/>
                          <a:ea typeface="Cambria Math" panose="02040503050406030204" pitchFamily="18" charset="0"/>
                        </a:rPr>
                        <m:t>=</m:t>
                      </m:r>
                      <m:func>
                        <m:funcPr>
                          <m:ctrlPr>
                            <a:rPr kumimoji="1" lang="en-US" altLang="zh-Hans" sz="2400" b="0" i="1" smtClean="0">
                              <a:latin typeface="Cambria Math" panose="02040503050406030204" pitchFamily="18" charset="0"/>
                              <a:ea typeface="Cambria Math" panose="02040503050406030204" pitchFamily="18" charset="0"/>
                            </a:rPr>
                          </m:ctrlPr>
                        </m:funcPr>
                        <m:fName>
                          <m:r>
                            <m:rPr>
                              <m:sty m:val="p"/>
                            </m:rPr>
                            <a:rPr kumimoji="1" lang="en-US" altLang="zh-Hans" sz="2400" b="0" i="0" smtClean="0">
                              <a:latin typeface="Cambria Math" panose="02040503050406030204" pitchFamily="18" charset="0"/>
                              <a:ea typeface="Cambria Math" panose="02040503050406030204" pitchFamily="18" charset="0"/>
                            </a:rPr>
                            <m:t>arg</m:t>
                          </m:r>
                        </m:fName>
                        <m:e>
                          <m:func>
                            <m:funcPr>
                              <m:ctrlPr>
                                <a:rPr kumimoji="1" lang="en-US" altLang="zh-Hans" sz="2400" b="0" i="1" smtClean="0">
                                  <a:latin typeface="Cambria Math" panose="02040503050406030204" pitchFamily="18" charset="0"/>
                                  <a:ea typeface="Cambria Math" panose="02040503050406030204" pitchFamily="18" charset="0"/>
                                </a:rPr>
                              </m:ctrlPr>
                            </m:funcPr>
                            <m:fName>
                              <m:limLow>
                                <m:limLowPr>
                                  <m:ctrlPr>
                                    <a:rPr kumimoji="1" lang="en-US" altLang="zh-Hans" sz="2400" b="0" i="1" smtClean="0">
                                      <a:latin typeface="Cambria Math" panose="02040503050406030204" pitchFamily="18" charset="0"/>
                                      <a:ea typeface="Cambria Math" panose="02040503050406030204" pitchFamily="18" charset="0"/>
                                    </a:rPr>
                                  </m:ctrlPr>
                                </m:limLowPr>
                                <m:e>
                                  <m:r>
                                    <m:rPr>
                                      <m:sty m:val="p"/>
                                    </m:rPr>
                                    <a:rPr kumimoji="1" lang="en-US" altLang="zh-Hans" sz="2400" b="0" i="0" smtClean="0">
                                      <a:latin typeface="Cambria Math" panose="02040503050406030204" pitchFamily="18" charset="0"/>
                                      <a:ea typeface="Cambria Math" panose="02040503050406030204" pitchFamily="18" charset="0"/>
                                    </a:rPr>
                                    <m:t>max</m:t>
                                  </m:r>
                                </m:e>
                                <m:lim>
                                  <m:r>
                                    <a:rPr kumimoji="1" lang="en-US" altLang="zh-CN" sz="2400" i="1">
                                      <a:latin typeface="Cambria Math" panose="02040503050406030204" pitchFamily="18" charset="0"/>
                                      <a:ea typeface="Cambria Math" panose="02040503050406030204" pitchFamily="18" charset="0"/>
                                    </a:rPr>
                                    <m:t>𝜃</m:t>
                                  </m:r>
                                </m:lim>
                              </m:limLow>
                            </m:fName>
                            <m:e>
                              <m:r>
                                <a:rPr kumimoji="1" lang="en-US" altLang="zh-CN" sz="2400" i="1">
                                  <a:latin typeface="Cambria Math" panose="02040503050406030204" pitchFamily="18" charset="0"/>
                                </a:rPr>
                                <m:t>𝑄</m:t>
                              </m:r>
                              <m:d>
                                <m:dPr>
                                  <m:ctrlPr>
                                    <a:rPr kumimoji="1" lang="en-US" altLang="zh-CN" sz="2400" i="1">
                                      <a:latin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𝜃</m:t>
                                  </m:r>
                                  <m:r>
                                    <a:rPr kumimoji="1" lang="en-US" altLang="zh-CN" sz="2400" i="1">
                                      <a:latin typeface="Cambria Math" panose="02040503050406030204" pitchFamily="18" charset="0"/>
                                      <a:ea typeface="Cambria Math" panose="02040503050406030204" pitchFamily="18" charset="0"/>
                                    </a:rPr>
                                    <m:t>,</m:t>
                                  </m:r>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e>
                                      </m:d>
                                    </m:sup>
                                  </m:sSup>
                                </m:e>
                              </m:d>
                            </m:e>
                          </m:func>
                        </m:e>
                      </m:func>
                    </m:oMath>
                  </m:oMathPara>
                </a14:m>
                <a:endParaRPr kumimoji="1" lang="en-US" altLang="zh-Hans" sz="2400" b="0" dirty="0">
                  <a:latin typeface="Cambria Math" panose="02040503050406030204" pitchFamily="18" charset="0"/>
                  <a:ea typeface="Cambria Math" panose="02040503050406030204" pitchFamily="18" charset="0"/>
                </a:endParaRPr>
              </a:p>
              <a:p>
                <a:pPr marL="0" indent="0">
                  <a:lnSpc>
                    <a:spcPct val="150000"/>
                  </a:lnSpc>
                  <a:buNone/>
                </a:pPr>
                <a:r>
                  <a:rPr kumimoji="1" lang="zh-CN" altLang="en-US" sz="2400" dirty="0">
                    <a:latin typeface="Cambria Math" panose="02040503050406030204" pitchFamily="18" charset="0"/>
                  </a:rPr>
                  <a:t>用</a:t>
                </a:r>
                <a14:m>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en-US" altLang="zh-CN" sz="2400" i="1" smtClean="0">
                                <a:latin typeface="Cambria Math" panose="02040503050406030204" pitchFamily="18" charset="0"/>
                              </a:rPr>
                            </m:ctrlPr>
                          </m:accPr>
                          <m:e>
                            <m:r>
                              <a:rPr kumimoji="1" lang="en-US" altLang="zh-CN" sz="2400" i="1" smtClean="0">
                                <a:latin typeface="Cambria Math" panose="02040503050406030204" pitchFamily="18" charset="0"/>
                                <a:ea typeface="Cambria Math" panose="02040503050406030204" pitchFamily="18" charset="0"/>
                              </a:rPr>
                              <m:t>𝜇</m:t>
                            </m:r>
                          </m:e>
                        </m:acc>
                      </m:e>
                      <m:sub>
                        <m:r>
                          <a:rPr kumimoji="1" lang="en-US" altLang="zh-CN" sz="2400" b="0" i="1" smtClean="0">
                            <a:latin typeface="Cambria Math" panose="02040503050406030204" pitchFamily="18" charset="0"/>
                          </a:rPr>
                          <m:t>𝑘</m:t>
                        </m:r>
                      </m:sub>
                    </m:sSub>
                    <m:r>
                      <a:rPr kumimoji="1" lang="en-US" altLang="zh-CN" sz="2400" b="0" i="1" smtClean="0">
                        <a:latin typeface="Cambria Math" panose="02040503050406030204" pitchFamily="18" charset="0"/>
                      </a:rPr>
                      <m:t>,</m:t>
                    </m:r>
                    <m:sSubSup>
                      <m:sSubSupPr>
                        <m:ctrlPr>
                          <a:rPr kumimoji="1" lang="en-US" altLang="zh-CN" sz="2400" b="0" i="1" smtClean="0">
                            <a:latin typeface="Cambria Math" panose="02040503050406030204" pitchFamily="18" charset="0"/>
                          </a:rPr>
                        </m:ctrlPr>
                      </m:sSubSup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ea typeface="Cambria Math" panose="02040503050406030204" pitchFamily="18" charset="0"/>
                              </a:rPr>
                              <m:t>𝜎</m:t>
                            </m:r>
                          </m:e>
                        </m:acc>
                      </m:e>
                      <m:sub>
                        <m:r>
                          <a:rPr kumimoji="1" lang="en-US" altLang="zh-CN" sz="2400" b="0" i="1" smtClean="0">
                            <a:latin typeface="Cambria Math" panose="02040503050406030204" pitchFamily="18" charset="0"/>
                          </a:rPr>
                          <m:t>𝑘</m:t>
                        </m:r>
                      </m:sub>
                      <m:sup>
                        <m:r>
                          <a:rPr kumimoji="1" lang="en-US" altLang="zh-CN" sz="2400" b="0" i="1" smtClean="0">
                            <a:latin typeface="Cambria Math" panose="02040503050406030204" pitchFamily="18" charset="0"/>
                          </a:rPr>
                          <m:t>2</m:t>
                        </m:r>
                      </m:sup>
                    </m:sSubSup>
                    <m:r>
                      <a:rPr kumimoji="1" lang="zh-CN" altLang="en-US" sz="2400" i="1">
                        <a:latin typeface="Cambria Math" panose="02040503050406030204" pitchFamily="18" charset="0"/>
                      </a:rPr>
                      <m:t>及</m:t>
                    </m:r>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smtClean="0">
                                <a:latin typeface="Cambria Math" panose="02040503050406030204" pitchFamily="18" charset="0"/>
                                <a:ea typeface="Cambria Math" panose="02040503050406030204" pitchFamily="18" charset="0"/>
                              </a:rPr>
                              <m:t>𝛼</m:t>
                            </m:r>
                          </m:e>
                        </m:acc>
                      </m:e>
                      <m:sub>
                        <m:r>
                          <a:rPr kumimoji="1" lang="en-US" altLang="zh-CN" sz="2400" i="1">
                            <a:latin typeface="Cambria Math" panose="02040503050406030204" pitchFamily="18" charset="0"/>
                          </a:rPr>
                          <m:t>𝑘</m:t>
                        </m:r>
                      </m:sub>
                    </m:sSub>
                    <m:r>
                      <a:rPr kumimoji="1" lang="en-US" altLang="zh-CN" sz="2400" b="0" i="0" smtClean="0">
                        <a:latin typeface="Cambria Math" panose="02040503050406030204" pitchFamily="18" charset="0"/>
                      </a:rPr>
                      <m:t>,</m:t>
                    </m:r>
                    <m:r>
                      <m:rPr>
                        <m:sty m:val="p"/>
                      </m:rPr>
                      <a:rPr kumimoji="1" lang="en-US" altLang="zh-CN" sz="2400" b="0" i="0" smtClean="0">
                        <a:latin typeface="Cambria Math" panose="02040503050406030204" pitchFamily="18" charset="0"/>
                      </a:rPr>
                      <m:t>k</m:t>
                    </m:r>
                    <m:r>
                      <a:rPr kumimoji="1" lang="en-US" altLang="zh-CN" sz="2400" b="0" i="0" smtClean="0">
                        <a:latin typeface="Cambria Math" panose="02040503050406030204" pitchFamily="18" charset="0"/>
                      </a:rPr>
                      <m:t>=1,2,…,</m:t>
                    </m:r>
                    <m:r>
                      <m:rPr>
                        <m:sty m:val="p"/>
                      </m:rPr>
                      <a:rPr kumimoji="1" lang="en-US" altLang="zh-CN" sz="2400" b="0" i="0" smtClean="0">
                        <a:latin typeface="Cambria Math" panose="02040503050406030204" pitchFamily="18" charset="0"/>
                      </a:rPr>
                      <m:t>K</m:t>
                    </m:r>
                  </m:oMath>
                </a14:m>
                <a:r>
                  <a:rPr kumimoji="1" lang="zh-Hans" altLang="en-US" sz="2400" dirty="0">
                    <a:latin typeface="Cambria Math" panose="02040503050406030204" pitchFamily="18" charset="0"/>
                  </a:rPr>
                  <a:t>，表示</a:t>
                </a:r>
                <a14:m>
                  <m:oMath xmlns:m="http://schemas.openxmlformats.org/officeDocument/2006/math">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𝜃</m:t>
                        </m:r>
                      </m:e>
                      <m:sup>
                        <m:d>
                          <m:dPr>
                            <m:ctrlPr>
                              <a:rPr kumimoji="1" lang="en-US" altLang="zh-CN" sz="2400" i="1">
                                <a:latin typeface="Cambria Math" panose="02040503050406030204" pitchFamily="18" charset="0"/>
                                <a:ea typeface="Cambria Math" panose="02040503050406030204" pitchFamily="18" charset="0"/>
                              </a:rPr>
                            </m:ctrlPr>
                          </m:dPr>
                          <m:e>
                            <m:r>
                              <a:rPr kumimoji="1" lang="en-US" altLang="zh-CN" sz="2400" i="1">
                                <a:latin typeface="Cambria Math" panose="02040503050406030204" pitchFamily="18" charset="0"/>
                                <a:ea typeface="Cambria Math" panose="02040503050406030204" pitchFamily="18" charset="0"/>
                              </a:rPr>
                              <m:t>𝑖</m:t>
                            </m:r>
                            <m:r>
                              <a:rPr kumimoji="1" lang="en-US" altLang="zh-Hans" sz="2400" i="1">
                                <a:latin typeface="Cambria Math" panose="02040503050406030204" pitchFamily="18" charset="0"/>
                                <a:ea typeface="Cambria Math" panose="02040503050406030204" pitchFamily="18" charset="0"/>
                              </a:rPr>
                              <m:t>+1</m:t>
                            </m:r>
                          </m:e>
                        </m:d>
                      </m:sup>
                    </m:sSup>
                  </m:oMath>
                </a14:m>
                <a:r>
                  <a:rPr kumimoji="1" lang="zh-CN" altLang="en-US" sz="2400" dirty="0">
                    <a:latin typeface="Cambria Math" panose="02040503050406030204" pitchFamily="18" charset="0"/>
                  </a:rPr>
                  <a:t>的各参数</a:t>
                </a:r>
                <a:endParaRPr kumimoji="1" lang="en-US" altLang="zh-CN" sz="2400" dirty="0">
                  <a:latin typeface="Cambria Math" panose="02040503050406030204" pitchFamily="18" charset="0"/>
                </a:endParaRPr>
              </a:p>
              <a:p>
                <a:pPr marL="0" indent="0">
                  <a:lnSpc>
                    <a:spcPct val="150000"/>
                  </a:lnSpc>
                  <a:buNone/>
                </a:pPr>
                <a:r>
                  <a:rPr kumimoji="1" lang="zh-CN" altLang="en-US" sz="2400" dirty="0">
                    <a:latin typeface="Cambria Math" panose="02040503050406030204" pitchFamily="18" charset="0"/>
                  </a:rPr>
                  <a:t>采用求偏导数的方法：</a:t>
                </a:r>
                <a:endParaRPr kumimoji="1" lang="en-US" altLang="zh-CN" sz="24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𝜇</m:t>
                              </m:r>
                            </m:e>
                          </m:acc>
                        </m:e>
                        <m:sub>
                          <m:r>
                            <a:rPr kumimoji="1" lang="en-US" altLang="zh-CN" sz="2400" i="1">
                              <a:latin typeface="Cambria Math" panose="02040503050406030204" pitchFamily="18" charset="0"/>
                            </a:rPr>
                            <m:t>𝑘</m:t>
                          </m:r>
                        </m:sub>
                      </m:sSub>
                      <m:r>
                        <a:rPr kumimoji="1" lang="en-US" altLang="zh-Hans" sz="2400" b="0" i="1" smtClean="0">
                          <a:latin typeface="Cambria Math" panose="02040503050406030204" pitchFamily="18" charset="0"/>
                        </a:rPr>
                        <m:t>=</m:t>
                      </m:r>
                      <m:f>
                        <m:fPr>
                          <m:ctrlPr>
                            <a:rPr kumimoji="1" lang="en-US" altLang="zh-Hans" sz="2400" b="0" i="1" smtClean="0">
                              <a:latin typeface="Cambria Math" panose="02040503050406030204" pitchFamily="18" charset="0"/>
                            </a:rPr>
                          </m:ctrlPr>
                        </m:fPr>
                        <m:num>
                          <m:nary>
                            <m:naryPr>
                              <m:chr m:val="∑"/>
                              <m:ctrlPr>
                                <a:rPr kumimoji="1" lang="en-US" altLang="zh-Hans" sz="2400" b="0" i="1" smtClean="0">
                                  <a:latin typeface="Cambria Math" panose="02040503050406030204" pitchFamily="18" charset="0"/>
                                </a:rPr>
                              </m:ctrlPr>
                            </m:naryPr>
                            <m:sub>
                              <m:r>
                                <m:rPr>
                                  <m:brk m:alnAt="23"/>
                                </m:rPr>
                                <a:rPr kumimoji="1" lang="en-US" altLang="zh-Hans" sz="2400" b="0" i="1" smtClean="0">
                                  <a:latin typeface="Cambria Math" panose="02040503050406030204" pitchFamily="18" charset="0"/>
                                </a:rPr>
                                <m:t>𝑗</m:t>
                              </m:r>
                              <m:r>
                                <a:rPr kumimoji="1" lang="en-US" altLang="zh-Hans" sz="2400" b="0" i="1" smtClean="0">
                                  <a:latin typeface="Cambria Math" panose="02040503050406030204" pitchFamily="18" charset="0"/>
                                </a:rPr>
                                <m:t>=1</m:t>
                              </m:r>
                            </m:sub>
                            <m:sup>
                              <m:r>
                                <a:rPr kumimoji="1" lang="en-US" altLang="zh-Hans" sz="2400" b="0" i="1" smtClean="0">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smtClean="0">
                                          <a:latin typeface="Cambria Math" panose="02040503050406030204" pitchFamily="18" charset="0"/>
                                          <a:ea typeface="Cambria Math" panose="02040503050406030204" pitchFamily="18" charset="0"/>
                                        </a:rPr>
                                        <m:t>𝛾</m:t>
                                      </m:r>
                                    </m:e>
                                  </m:acc>
                                </m:e>
                                <m:sub>
                                  <m:r>
                                    <a:rPr kumimoji="1" lang="en-US" altLang="zh-CN" sz="2400" b="0" i="1" smtClean="0">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𝑗</m:t>
                                  </m:r>
                                </m:sub>
                              </m:sSub>
                            </m:e>
                          </m:nary>
                        </m:num>
                        <m:den>
                          <m:nary>
                            <m:naryPr>
                              <m:chr m:val="∑"/>
                              <m:ctrlPr>
                                <a:rPr kumimoji="1" lang="en-US" altLang="zh-Hans" sz="2400" i="1">
                                  <a:latin typeface="Cambria Math" panose="02040503050406030204" pitchFamily="18" charset="0"/>
                                </a:rPr>
                              </m:ctrlPr>
                            </m:naryPr>
                            <m:sub>
                              <m:r>
                                <m:rPr>
                                  <m:brk m:alnAt="23"/>
                                </m:rPr>
                                <a:rPr kumimoji="1" lang="en-US" altLang="zh-Hans" sz="2400" i="1">
                                  <a:latin typeface="Cambria Math" panose="02040503050406030204" pitchFamily="18" charset="0"/>
                                </a:rPr>
                                <m:t>𝑗</m:t>
                              </m:r>
                              <m:r>
                                <a:rPr kumimoji="1" lang="en-US" altLang="zh-Hans" sz="2400" i="1">
                                  <a:latin typeface="Cambria Math" panose="02040503050406030204" pitchFamily="18" charset="0"/>
                                </a:rPr>
                                <m:t>=1</m:t>
                              </m:r>
                            </m:sub>
                            <m:sup>
                              <m:r>
                                <a:rPr kumimoji="1" lang="en-US" altLang="zh-Hans"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e>
                          </m:nary>
                        </m:den>
                      </m:f>
                    </m:oMath>
                  </m:oMathPara>
                </a14:m>
                <a:endParaRPr kumimoji="1" lang="en-US" altLang="zh-CN" sz="240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29E43D9F-F5B8-8E69-9E5E-D2CFF0E244BB}"/>
                  </a:ext>
                </a:extLst>
              </p:cNvPr>
              <p:cNvSpPr>
                <a:spLocks noGrp="1" noRot="1" noChangeAspect="1" noMove="1" noResize="1" noEditPoints="1" noAdjustHandles="1" noChangeArrowheads="1" noChangeShapeType="1" noTextEdit="1"/>
              </p:cNvSpPr>
              <p:nvPr>
                <p:ph idx="1"/>
              </p:nvPr>
            </p:nvSpPr>
            <p:spPr>
              <a:xfrm>
                <a:off x="293688" y="1201091"/>
                <a:ext cx="11523662" cy="4673286"/>
              </a:xfrm>
              <a:blipFill>
                <a:blip r:embed="rId2"/>
                <a:stretch>
                  <a:fillRect l="-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F195121-DC04-6C76-F940-33A6DCFA3E0F}"/>
                  </a:ext>
                </a:extLst>
              </p:cNvPr>
              <p:cNvSpPr txBox="1"/>
              <p:nvPr/>
            </p:nvSpPr>
            <p:spPr>
              <a:xfrm>
                <a:off x="1073426" y="5627589"/>
                <a:ext cx="9687340" cy="10081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𝜎</m:t>
                              </m:r>
                            </m:e>
                          </m:acc>
                        </m:e>
                        <m:sub>
                          <m:r>
                            <a:rPr kumimoji="1" lang="en-US" altLang="zh-CN" sz="2400" i="1">
                              <a:latin typeface="Cambria Math" panose="02040503050406030204" pitchFamily="18" charset="0"/>
                            </a:rPr>
                            <m:t>𝑘</m:t>
                          </m:r>
                        </m:sub>
                        <m:sup>
                          <m:r>
                            <a:rPr kumimoji="1" lang="en-US" altLang="zh-CN" sz="2400" i="1">
                              <a:latin typeface="Cambria Math" panose="02040503050406030204" pitchFamily="18" charset="0"/>
                            </a:rPr>
                            <m:t>2</m:t>
                          </m:r>
                        </m:sup>
                      </m:sSubSup>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nary>
                            <m:naryPr>
                              <m:chr m:val="∑"/>
                              <m:ctrlPr>
                                <a:rPr kumimoji="1" lang="en-US" altLang="zh-Hans" sz="2400" i="1">
                                  <a:latin typeface="Cambria Math" panose="02040503050406030204" pitchFamily="18" charset="0"/>
                                </a:rPr>
                              </m:ctrlPr>
                            </m:naryPr>
                            <m:sub>
                              <m:r>
                                <m:rPr>
                                  <m:brk m:alnAt="23"/>
                                </m:rPr>
                                <a:rPr kumimoji="1" lang="en-US" altLang="zh-Hans" sz="2400" i="1">
                                  <a:latin typeface="Cambria Math" panose="02040503050406030204" pitchFamily="18" charset="0"/>
                                </a:rPr>
                                <m:t>𝑗</m:t>
                              </m:r>
                              <m:r>
                                <a:rPr kumimoji="1" lang="en-US" altLang="zh-Hans" sz="2400" i="1">
                                  <a:latin typeface="Cambria Math" panose="02040503050406030204" pitchFamily="18" charset="0"/>
                                </a:rPr>
                                <m:t>=1</m:t>
                              </m:r>
                            </m:sub>
                            <m:sup>
                              <m:r>
                                <a:rPr kumimoji="1" lang="en-US" altLang="zh-Hans"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sSup>
                                <m:sSupPr>
                                  <m:ctrlPr>
                                    <a:rPr kumimoji="1" lang="en-US" altLang="zh-CN" sz="2400" i="1" smtClean="0">
                                      <a:latin typeface="Cambria Math" panose="02040503050406030204" pitchFamily="18" charset="0"/>
                                    </a:rPr>
                                  </m:ctrlPr>
                                </m:sSupPr>
                                <m:e>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𝜇</m:t>
                                      </m:r>
                                    </m:e>
                                    <m:sub>
                                      <m:r>
                                        <a:rPr kumimoji="1" lang="en-US" altLang="zh-CN" sz="2400" b="0" i="1" smtClean="0">
                                          <a:latin typeface="Cambria Math" panose="02040503050406030204" pitchFamily="18" charset="0"/>
                                        </a:rPr>
                                        <m:t>𝑘</m:t>
                                      </m:r>
                                    </m:sub>
                                  </m:sSub>
                                  <m:r>
                                    <a:rPr kumimoji="1" lang="en-US" altLang="zh-CN" sz="2400" b="0" i="1" smtClean="0">
                                      <a:latin typeface="Cambria Math" panose="02040503050406030204" pitchFamily="18" charset="0"/>
                                    </a:rPr>
                                    <m:t>)</m:t>
                                  </m:r>
                                </m:e>
                                <m:sup>
                                  <m:r>
                                    <a:rPr kumimoji="1" lang="en-US" altLang="zh-CN" sz="2400" b="0" i="1" smtClean="0">
                                      <a:latin typeface="Cambria Math" panose="02040503050406030204" pitchFamily="18" charset="0"/>
                                    </a:rPr>
                                    <m:t>2</m:t>
                                  </m:r>
                                </m:sup>
                              </m:sSup>
                            </m:e>
                          </m:nary>
                        </m:num>
                        <m:den>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e>
                          </m:nary>
                        </m:den>
                      </m:f>
                      <m:r>
                        <a:rPr kumimoji="1" lang="en-US" altLang="zh-CN"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𝛼</m:t>
                              </m:r>
                            </m:e>
                          </m:acc>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𝑘</m:t>
                              </m:r>
                            </m:sub>
                          </m:sSub>
                        </m:num>
                        <m:den>
                          <m:r>
                            <a:rPr kumimoji="1" lang="en-US" altLang="zh-CN" sz="2400" i="1">
                              <a:latin typeface="Cambria Math" panose="02040503050406030204" pitchFamily="18" charset="0"/>
                            </a:rPr>
                            <m:t>𝑁</m:t>
                          </m:r>
                        </m:den>
                      </m:f>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e>
                          </m:nary>
                        </m:num>
                        <m:den>
                          <m:r>
                            <a:rPr kumimoji="1" lang="en-US" altLang="zh-CN" sz="2400" i="1">
                              <a:latin typeface="Cambria Math" panose="02040503050406030204" pitchFamily="18" charset="0"/>
                            </a:rPr>
                            <m:t>𝑁</m:t>
                          </m:r>
                        </m:den>
                      </m:f>
                    </m:oMath>
                  </m:oMathPara>
                </a14:m>
                <a:endParaRPr lang="zh-CN" altLang="en-US" dirty="0"/>
              </a:p>
            </p:txBody>
          </p:sp>
        </mc:Choice>
        <mc:Fallback xmlns="">
          <p:sp>
            <p:nvSpPr>
              <p:cNvPr id="5" name="文本框 4">
                <a:extLst>
                  <a:ext uri="{FF2B5EF4-FFF2-40B4-BE49-F238E27FC236}">
                    <a16:creationId xmlns:a16="http://schemas.microsoft.com/office/drawing/2014/main" id="{FF195121-DC04-6C76-F940-33A6DCFA3E0F}"/>
                  </a:ext>
                </a:extLst>
              </p:cNvPr>
              <p:cNvSpPr txBox="1">
                <a:spLocks noRot="1" noChangeAspect="1" noMove="1" noResize="1" noEditPoints="1" noAdjustHandles="1" noChangeArrowheads="1" noChangeShapeType="1" noTextEdit="1"/>
              </p:cNvSpPr>
              <p:nvPr/>
            </p:nvSpPr>
            <p:spPr>
              <a:xfrm>
                <a:off x="1073426" y="5627589"/>
                <a:ext cx="9687340" cy="100816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3993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5CFD6-BD8D-1AE7-EF35-2757E16241D4}"/>
              </a:ext>
            </a:extLst>
          </p:cNvPr>
          <p:cNvSpPr>
            <a:spLocks noGrp="1"/>
          </p:cNvSpPr>
          <p:nvPr>
            <p:ph type="title"/>
          </p:nvPr>
        </p:nvSpPr>
        <p:spPr/>
        <p:txBody>
          <a:bodyPr/>
          <a:lstStyle/>
          <a:p>
            <a:r>
              <a:rPr lang="en-US" altLang="zh-CN" dirty="0"/>
              <a:t>05 EM</a:t>
            </a:r>
            <a:r>
              <a:rPr lang="zh-CN" altLang="en-US" dirty="0"/>
              <a:t>算法</a:t>
            </a:r>
          </a:p>
        </p:txBody>
      </p:sp>
      <p:sp>
        <p:nvSpPr>
          <p:cNvPr id="4" name="文本框 3">
            <a:extLst>
              <a:ext uri="{FF2B5EF4-FFF2-40B4-BE49-F238E27FC236}">
                <a16:creationId xmlns:a16="http://schemas.microsoft.com/office/drawing/2014/main" id="{C70D3E2E-9E93-B858-6FF3-64F9985BC565}"/>
              </a:ext>
            </a:extLst>
          </p:cNvPr>
          <p:cNvSpPr txBox="1"/>
          <p:nvPr/>
        </p:nvSpPr>
        <p:spPr>
          <a:xfrm>
            <a:off x="609600" y="1447800"/>
            <a:ext cx="4929555" cy="461665"/>
          </a:xfrm>
          <a:prstGeom prst="rect">
            <a:avLst/>
          </a:prstGeom>
          <a:noFill/>
        </p:spPr>
        <p:txBody>
          <a:bodyPr wrap="none" rtlCol="0">
            <a:spAutoFit/>
          </a:bodyPr>
          <a:lstStyle/>
          <a:p>
            <a:pPr marL="285750" indent="-285750">
              <a:buFont typeface="Wingdings" pitchFamily="2" charset="2"/>
              <a:buChar char="u"/>
            </a:pPr>
            <a:r>
              <a:rPr kumimoji="1" lang="zh-CN" altLang="en-US" b="1" dirty="0"/>
              <a:t>高斯混合模型参数估计的</a:t>
            </a:r>
            <a:r>
              <a:rPr kumimoji="1" lang="en-US" altLang="zh-CN" b="1" dirty="0"/>
              <a:t>EM</a:t>
            </a:r>
            <a:r>
              <a:rPr kumimoji="1" lang="zh-CN" altLang="en-US" b="1" dirty="0"/>
              <a:t>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E80DC73-5469-369C-6937-26F1750BD529}"/>
                  </a:ext>
                </a:extLst>
              </p:cNvPr>
              <p:cNvSpPr txBox="1"/>
              <p:nvPr/>
            </p:nvSpPr>
            <p:spPr>
              <a:xfrm>
                <a:off x="533400" y="1909465"/>
                <a:ext cx="11283950" cy="47072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b="1" dirty="0"/>
                  <a:t>算法</a:t>
                </a:r>
              </a:p>
              <a:p>
                <a:pPr marL="342900" indent="-342900">
                  <a:lnSpc>
                    <a:spcPct val="150000"/>
                  </a:lnSpc>
                  <a:buFont typeface="Arial" panose="020B0604020202020204" pitchFamily="34" charset="0"/>
                  <a:buChar char="•"/>
                </a:pPr>
                <a:r>
                  <a:rPr kumimoji="1" lang="zh-CN" altLang="en-US" dirty="0">
                    <a:latin typeface="Cambria Math" panose="02040503050406030204" pitchFamily="18" charset="0"/>
                  </a:rPr>
                  <a:t>输入：观测数据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ea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ea typeface="Cambria Math" panose="02040503050406030204" pitchFamily="18" charset="0"/>
                      </a:rPr>
                      <m:t>,</m:t>
                    </m:r>
                    <m:r>
                      <a:rPr kumimoji="1" lang="en-US" altLang="zh-Hans"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𝑁</m:t>
                        </m:r>
                      </m:sub>
                    </m:sSub>
                  </m:oMath>
                </a14:m>
                <a:r>
                  <a:rPr kumimoji="1" lang="zh-CN" altLang="en-US" dirty="0"/>
                  <a:t>，高斯混合模型；</a:t>
                </a:r>
                <a:endParaRPr kumimoji="1" lang="en-US" altLang="zh-CN" dirty="0">
                  <a:latin typeface="Cambria Math" panose="02040503050406030204" pitchFamily="18" charset="0"/>
                </a:endParaRPr>
              </a:p>
              <a:p>
                <a:pPr marL="342900" indent="-342900">
                  <a:lnSpc>
                    <a:spcPct val="150000"/>
                  </a:lnSpc>
                  <a:buFont typeface="Arial" panose="020B0604020202020204" pitchFamily="34" charset="0"/>
                  <a:buChar char="•"/>
                </a:pPr>
                <a:r>
                  <a:rPr kumimoji="1" lang="zh-CN" altLang="en-US" dirty="0">
                    <a:latin typeface="Cambria Math" panose="02040503050406030204" pitchFamily="18" charset="0"/>
                  </a:rPr>
                  <a:t>输出：高斯混合模型参数</a:t>
                </a:r>
                <a:endParaRPr kumimoji="1" lang="en-US" altLang="zh-CN" dirty="0">
                  <a:latin typeface="Cambria Math" panose="02040503050406030204" pitchFamily="18" charset="0"/>
                </a:endParaRPr>
              </a:p>
              <a:p>
                <a:pPr>
                  <a:lnSpc>
                    <a:spcPct val="150000"/>
                  </a:lnSpc>
                </a:pPr>
                <a:r>
                  <a:rPr kumimoji="1" lang="zh-CN" altLang="en-US" dirty="0">
                    <a:latin typeface="Cambria Math" panose="02040503050406030204" pitchFamily="18" charset="0"/>
                  </a:rPr>
                  <a:t>（</a:t>
                </a:r>
                <a:r>
                  <a:rPr kumimoji="1" lang="en-US" altLang="zh-CN" dirty="0">
                    <a:latin typeface="Cambria Math" panose="02040503050406030204" pitchFamily="18" charset="0"/>
                  </a:rPr>
                  <a:t>1</a:t>
                </a:r>
                <a:r>
                  <a:rPr kumimoji="1" lang="zh-CN" altLang="en-US" dirty="0">
                    <a:latin typeface="Cambria Math" panose="02040503050406030204" pitchFamily="18" charset="0"/>
                  </a:rPr>
                  <a:t>）取参数的初始值开始迭代</a:t>
                </a:r>
                <a:endParaRPr kumimoji="1" lang="en-US" altLang="zh-CN" dirty="0">
                  <a:latin typeface="Cambria Math" panose="02040503050406030204" pitchFamily="18" charset="0"/>
                </a:endParaRPr>
              </a:p>
              <a:p>
                <a:pPr>
                  <a:lnSpc>
                    <a:spcPct val="150000"/>
                  </a:lnSpc>
                </a:pPr>
                <a:r>
                  <a:rPr kumimoji="1" lang="zh-CN" altLang="en-US" dirty="0">
                    <a:latin typeface="Cambria Math" panose="02040503050406030204" pitchFamily="18" charset="0"/>
                  </a:rPr>
                  <a:t>（</a:t>
                </a:r>
                <a:r>
                  <a:rPr kumimoji="1" lang="en-US" altLang="zh-CN" dirty="0">
                    <a:latin typeface="Cambria Math" panose="02040503050406030204" pitchFamily="18" charset="0"/>
                  </a:rPr>
                  <a:t>2</a:t>
                </a:r>
                <a:r>
                  <a:rPr kumimoji="1" lang="zh-CN" altLang="en-US" dirty="0">
                    <a:latin typeface="Cambria Math" panose="02040503050406030204" pitchFamily="18" charset="0"/>
                  </a:rPr>
                  <a:t>）</a:t>
                </a:r>
                <a:r>
                  <a:rPr kumimoji="1" lang="en-US" altLang="zh-CN" dirty="0">
                    <a:latin typeface="Cambria Math" panose="02040503050406030204" pitchFamily="18" charset="0"/>
                  </a:rPr>
                  <a:t>E</a:t>
                </a:r>
                <a:r>
                  <a:rPr kumimoji="1" lang="zh-CN" altLang="en-US" dirty="0">
                    <a:latin typeface="Cambria Math" panose="02040503050406030204" pitchFamily="18" charset="0"/>
                  </a:rPr>
                  <a:t>步：依据当前模型参数，计算分模型</a:t>
                </a:r>
                <a:r>
                  <a:rPr kumimoji="1" lang="en-US" altLang="zh-CN" dirty="0">
                    <a:latin typeface="Cambria Math" panose="02040503050406030204" pitchFamily="18" charset="0"/>
                  </a:rPr>
                  <a:t>k</a:t>
                </a:r>
                <a:r>
                  <a:rPr kumimoji="1" lang="zh-CN" altLang="en-US" dirty="0">
                    <a:latin typeface="Cambria Math" panose="02040503050406030204" pitchFamily="18" charset="0"/>
                  </a:rPr>
                  <a:t>对观测数据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b="0" i="1" smtClean="0">
                            <a:latin typeface="Cambria Math" panose="02040503050406030204" pitchFamily="18" charset="0"/>
                          </a:rPr>
                          <m:t>𝑗</m:t>
                        </m:r>
                      </m:sub>
                    </m:sSub>
                  </m:oMath>
                </a14:m>
                <a:r>
                  <a:rPr kumimoji="1" lang="zh-CN" altLang="en-US" dirty="0">
                    <a:latin typeface="Cambria Math" panose="02040503050406030204" pitchFamily="18" charset="0"/>
                  </a:rPr>
                  <a:t>的相应度</a:t>
                </a:r>
                <a:endParaRPr kumimoji="1" lang="en-US" altLang="zh-CN"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𝛾</m:t>
                              </m:r>
                            </m:e>
                          </m:acc>
                        </m:e>
                        <m:sub>
                          <m:r>
                            <a:rPr kumimoji="1" lang="en-US" altLang="zh-CN" i="1">
                              <a:latin typeface="Cambria Math" panose="02040503050406030204" pitchFamily="18" charset="0"/>
                              <a:ea typeface="Cambria Math" panose="02040503050406030204" pitchFamily="18" charset="0"/>
                            </a:rPr>
                            <m:t>𝑗𝑘</m:t>
                          </m:r>
                        </m:sub>
                      </m:sSub>
                      <m:r>
                        <a:rPr kumimoji="1" lang="en-US" altLang="zh-Hans" b="0" i="1" smtClean="0">
                          <a:latin typeface="Cambria Math" panose="02040503050406030204" pitchFamily="18" charset="0"/>
                          <a:ea typeface="Cambria Math" panose="02040503050406030204" pitchFamily="18" charset="0"/>
                        </a:rPr>
                        <m:t>=</m:t>
                      </m:r>
                      <m:f>
                        <m:fPr>
                          <m:ctrlPr>
                            <a:rPr kumimoji="1" lang="en-US" altLang="zh-Hans" b="0" i="1" smtClean="0">
                              <a:latin typeface="Cambria Math" panose="02040503050406030204" pitchFamily="18" charset="0"/>
                              <a:ea typeface="Cambria Math" panose="02040503050406030204" pitchFamily="18" charset="0"/>
                            </a:rPr>
                          </m:ctrlPr>
                        </m:fPr>
                        <m:num>
                          <m:sSub>
                            <m:sSubPr>
                              <m:ctrlPr>
                                <a:rPr kumimoji="1" lang="en-US" altLang="zh-Hans" b="0" i="1" smtClean="0">
                                  <a:latin typeface="Cambria Math" panose="02040503050406030204" pitchFamily="18" charset="0"/>
                                  <a:ea typeface="Cambria Math" panose="02040503050406030204" pitchFamily="18" charset="0"/>
                                </a:rPr>
                              </m:ctrlPr>
                            </m:sSubPr>
                            <m:e>
                              <m:r>
                                <a:rPr kumimoji="1" lang="en-US" altLang="zh-Hans" b="0" i="1" smtClean="0">
                                  <a:latin typeface="Cambria Math" panose="02040503050406030204" pitchFamily="18" charset="0"/>
                                  <a:ea typeface="Cambria Math" panose="02040503050406030204" pitchFamily="18" charset="0"/>
                                </a:rPr>
                                <m:t>𝛼</m:t>
                              </m:r>
                            </m:e>
                            <m:sub>
                              <m:r>
                                <a:rPr kumimoji="1" lang="en-US" altLang="zh-Hans" b="0" i="1" smtClean="0">
                                  <a:latin typeface="Cambria Math" panose="02040503050406030204" pitchFamily="18" charset="0"/>
                                  <a:ea typeface="Cambria Math" panose="02040503050406030204" pitchFamily="18" charset="0"/>
                                </a:rPr>
                                <m:t>𝑘</m:t>
                              </m:r>
                            </m:sub>
                          </m:sSub>
                          <m:r>
                            <a:rPr kumimoji="1" lang="en-US" altLang="zh-Hans" b="0" i="1" smtClean="0">
                              <a:latin typeface="Cambria Math" panose="02040503050406030204" pitchFamily="18" charset="0"/>
                              <a:ea typeface="Cambria Math" panose="02040503050406030204" pitchFamily="18" charset="0"/>
                            </a:rPr>
                            <m:t>𝜙</m:t>
                          </m:r>
                          <m:r>
                            <a:rPr kumimoji="1" lang="en-US" altLang="zh-Hans"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𝑗</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Hans" b="0" i="1" smtClean="0">
                              <a:latin typeface="Cambria Math" panose="02040503050406030204" pitchFamily="18" charset="0"/>
                              <a:ea typeface="Cambria Math" panose="02040503050406030204" pitchFamily="18" charset="0"/>
                            </a:rPr>
                            <m:t>)</m:t>
                          </m:r>
                        </m:num>
                        <m:den>
                          <m:nary>
                            <m:naryPr>
                              <m:chr m:val="∑"/>
                              <m:ctrlPr>
                                <a:rPr kumimoji="1" lang="en-US" altLang="zh-Hans" b="0" i="1" smtClean="0">
                                  <a:latin typeface="Cambria Math" panose="02040503050406030204" pitchFamily="18" charset="0"/>
                                  <a:ea typeface="Cambria Math" panose="02040503050406030204" pitchFamily="18" charset="0"/>
                                </a:rPr>
                              </m:ctrlPr>
                            </m:naryPr>
                            <m:sub>
                              <m:r>
                                <m:rPr>
                                  <m:brk m:alnAt="23"/>
                                </m:rPr>
                                <a:rPr kumimoji="1" lang="en-US" altLang="zh-Hans" b="0" i="1" smtClean="0">
                                  <a:latin typeface="Cambria Math" panose="02040503050406030204" pitchFamily="18" charset="0"/>
                                  <a:ea typeface="Cambria Math" panose="02040503050406030204" pitchFamily="18" charset="0"/>
                                </a:rPr>
                                <m:t>𝑘</m:t>
                              </m:r>
                              <m:r>
                                <a:rPr kumimoji="1" lang="en-US" altLang="zh-Hans" b="0" i="1" smtClean="0">
                                  <a:latin typeface="Cambria Math" panose="02040503050406030204" pitchFamily="18" charset="0"/>
                                  <a:ea typeface="Cambria Math" panose="02040503050406030204" pitchFamily="18" charset="0"/>
                                </a:rPr>
                                <m:t>=1</m:t>
                              </m:r>
                            </m:sub>
                            <m:sup>
                              <m:r>
                                <a:rPr kumimoji="1" lang="en-US" altLang="zh-Hans" b="0" i="1" smtClean="0">
                                  <a:latin typeface="Cambria Math" panose="02040503050406030204" pitchFamily="18" charset="0"/>
                                  <a:ea typeface="Cambria Math" panose="02040503050406030204" pitchFamily="18" charset="0"/>
                                </a:rPr>
                                <m:t>𝐾</m:t>
                              </m:r>
                            </m:sup>
                            <m:e>
                              <m:sSub>
                                <m:sSubPr>
                                  <m:ctrlPr>
                                    <a:rPr kumimoji="1" lang="en-US" altLang="zh-Hans" i="1">
                                      <a:latin typeface="Cambria Math" panose="02040503050406030204" pitchFamily="18" charset="0"/>
                                      <a:ea typeface="Cambria Math" panose="02040503050406030204" pitchFamily="18" charset="0"/>
                                    </a:rPr>
                                  </m:ctrlPr>
                                </m:sSubPr>
                                <m:e>
                                  <m:r>
                                    <a:rPr kumimoji="1" lang="en-US" altLang="zh-Hans" i="1">
                                      <a:latin typeface="Cambria Math" panose="02040503050406030204" pitchFamily="18" charset="0"/>
                                      <a:ea typeface="Cambria Math" panose="02040503050406030204" pitchFamily="18" charset="0"/>
                                    </a:rPr>
                                    <m:t>𝛼</m:t>
                                  </m:r>
                                </m:e>
                                <m:sub>
                                  <m:r>
                                    <a:rPr kumimoji="1" lang="en-US" altLang="zh-Hans" i="1">
                                      <a:latin typeface="Cambria Math" panose="02040503050406030204" pitchFamily="18" charset="0"/>
                                      <a:ea typeface="Cambria Math" panose="02040503050406030204" pitchFamily="18" charset="0"/>
                                    </a:rPr>
                                    <m:t>𝑘</m:t>
                                  </m:r>
                                </m:sub>
                              </m:sSub>
                              <m:r>
                                <a:rPr kumimoji="1" lang="en-US" altLang="zh-Hans" i="1">
                                  <a:latin typeface="Cambria Math" panose="02040503050406030204" pitchFamily="18" charset="0"/>
                                  <a:ea typeface="Cambria Math" panose="02040503050406030204" pitchFamily="18" charset="0"/>
                                </a:rPr>
                                <m:t>𝜙</m:t>
                              </m:r>
                              <m:r>
                                <a:rPr kumimoji="1" lang="en-US" altLang="zh-Hans"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𝑦</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𝜃</m:t>
                                  </m:r>
                                </m:e>
                                <m:sub>
                                  <m:r>
                                    <a:rPr kumimoji="1" lang="en-US" altLang="zh-CN" i="1">
                                      <a:latin typeface="Cambria Math" panose="02040503050406030204" pitchFamily="18" charset="0"/>
                                    </a:rPr>
                                    <m:t>𝑘</m:t>
                                  </m:r>
                                </m:sub>
                              </m:sSub>
                              <m:r>
                                <a:rPr kumimoji="1" lang="en-US" altLang="zh-Hans" i="1">
                                  <a:latin typeface="Cambria Math" panose="02040503050406030204" pitchFamily="18" charset="0"/>
                                  <a:ea typeface="Cambria Math" panose="02040503050406030204" pitchFamily="18" charset="0"/>
                                </a:rPr>
                                <m:t>)</m:t>
                              </m:r>
                            </m:e>
                          </m:nary>
                        </m:den>
                      </m:f>
                    </m:oMath>
                  </m:oMathPara>
                </a14:m>
                <a:endParaRPr kumimoji="1" lang="en-US" altLang="zh-CN"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Hans" b="0" i="1" smtClean="0">
                          <a:latin typeface="Cambria Math" panose="02040503050406030204" pitchFamily="18" charset="0"/>
                          <a:ea typeface="Cambria Math" panose="02040503050406030204" pitchFamily="18" charset="0"/>
                        </a:rPr>
                        <m:t>𝑗</m:t>
                      </m:r>
                      <m:r>
                        <a:rPr kumimoji="1" lang="en-US" altLang="zh-Hans" b="0" i="1" smtClean="0">
                          <a:latin typeface="Cambria Math" panose="02040503050406030204" pitchFamily="18" charset="0"/>
                          <a:ea typeface="Cambria Math" panose="02040503050406030204" pitchFamily="18" charset="0"/>
                        </a:rPr>
                        <m:t>=1,2,…,</m:t>
                      </m:r>
                      <m:r>
                        <a:rPr kumimoji="1" lang="en-US" altLang="zh-Hans" b="0" i="1" smtClean="0">
                          <a:latin typeface="Cambria Math" panose="02040503050406030204" pitchFamily="18" charset="0"/>
                          <a:ea typeface="Cambria Math" panose="02040503050406030204" pitchFamily="18" charset="0"/>
                        </a:rPr>
                        <m:t>𝑁</m:t>
                      </m:r>
                      <m:r>
                        <a:rPr kumimoji="1" lang="en-US" altLang="zh-Hans" b="0" i="1" smtClean="0">
                          <a:latin typeface="Cambria Math" panose="02040503050406030204" pitchFamily="18" charset="0"/>
                          <a:ea typeface="Cambria Math" panose="02040503050406030204" pitchFamily="18" charset="0"/>
                        </a:rPr>
                        <m:t>;</m:t>
                      </m:r>
                      <m:r>
                        <a:rPr kumimoji="1" lang="en-US" altLang="zh-Hans" b="0" i="1" smtClean="0">
                          <a:latin typeface="Cambria Math" panose="02040503050406030204" pitchFamily="18" charset="0"/>
                          <a:ea typeface="Cambria Math" panose="02040503050406030204" pitchFamily="18" charset="0"/>
                        </a:rPr>
                        <m:t>𝑘</m:t>
                      </m:r>
                      <m:r>
                        <a:rPr kumimoji="1" lang="en-US" altLang="zh-Hans" b="0" i="1" smtClean="0">
                          <a:latin typeface="Cambria Math" panose="02040503050406030204" pitchFamily="18" charset="0"/>
                          <a:ea typeface="Cambria Math" panose="02040503050406030204" pitchFamily="18" charset="0"/>
                        </a:rPr>
                        <m:t>=1,2,…,</m:t>
                      </m:r>
                      <m:r>
                        <a:rPr kumimoji="1" lang="en-US" altLang="zh-Hans" b="0" i="1" smtClean="0">
                          <a:latin typeface="Cambria Math" panose="02040503050406030204" pitchFamily="18" charset="0"/>
                          <a:ea typeface="Cambria Math" panose="02040503050406030204" pitchFamily="18" charset="0"/>
                        </a:rPr>
                        <m:t>𝐾</m:t>
                      </m:r>
                    </m:oMath>
                  </m:oMathPara>
                </a14:m>
                <a:endParaRPr kumimoji="1" lang="en-US" altLang="zh-CN" dirty="0">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9E80DC73-5469-369C-6937-26F1750BD529}"/>
                  </a:ext>
                </a:extLst>
              </p:cNvPr>
              <p:cNvSpPr txBox="1">
                <a:spLocks noRot="1" noChangeAspect="1" noMove="1" noResize="1" noEditPoints="1" noAdjustHandles="1" noChangeArrowheads="1" noChangeShapeType="1" noTextEdit="1"/>
              </p:cNvSpPr>
              <p:nvPr/>
            </p:nvSpPr>
            <p:spPr>
              <a:xfrm>
                <a:off x="533400" y="1909465"/>
                <a:ext cx="11283950" cy="4707251"/>
              </a:xfrm>
              <a:prstGeom prst="rect">
                <a:avLst/>
              </a:prstGeom>
              <a:blipFill>
                <a:blip r:embed="rId3"/>
                <a:stretch>
                  <a:fillRect l="-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487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7D884-2202-3153-B6AF-642FA3F9D854}"/>
              </a:ext>
            </a:extLst>
          </p:cNvPr>
          <p:cNvSpPr>
            <a:spLocks noGrp="1"/>
          </p:cNvSpPr>
          <p:nvPr>
            <p:ph type="title"/>
          </p:nvPr>
        </p:nvSpPr>
        <p:spPr/>
        <p:txBody>
          <a:bodyPr/>
          <a:lstStyle/>
          <a:p>
            <a:r>
              <a:rPr lang="en-US" altLang="zh-CN" dirty="0"/>
              <a:t>05 EM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D4786E-40D1-02D4-89D1-A6033349A388}"/>
                  </a:ext>
                </a:extLst>
              </p:cNvPr>
              <p:cNvSpPr>
                <a:spLocks noGrp="1"/>
              </p:cNvSpPr>
              <p:nvPr>
                <p:ph idx="1"/>
              </p:nvPr>
            </p:nvSpPr>
            <p:spPr/>
            <p:txBody>
              <a:bodyPr/>
              <a:lstStyle/>
              <a:p>
                <a:pPr marL="0" indent="0">
                  <a:lnSpc>
                    <a:spcPct val="150000"/>
                  </a:lnSpc>
                  <a:buNone/>
                </a:pPr>
                <a:r>
                  <a:rPr kumimoji="1" lang="zh-CN" altLang="en-US" sz="2400" dirty="0">
                    <a:latin typeface="Cambria Math" panose="02040503050406030204" pitchFamily="18" charset="0"/>
                  </a:rPr>
                  <a:t>（</a:t>
                </a:r>
                <a:r>
                  <a:rPr kumimoji="1" lang="en-US" altLang="zh-CN" sz="2400" dirty="0">
                    <a:latin typeface="Cambria Math" panose="02040503050406030204" pitchFamily="18" charset="0"/>
                  </a:rPr>
                  <a:t>3</a:t>
                </a:r>
                <a:r>
                  <a:rPr kumimoji="1" lang="zh-CN" altLang="en-US" sz="2400" dirty="0">
                    <a:latin typeface="Cambria Math" panose="02040503050406030204" pitchFamily="18" charset="0"/>
                  </a:rPr>
                  <a:t>）</a:t>
                </a:r>
                <a:r>
                  <a:rPr kumimoji="1" lang="en-US" altLang="zh-CN" sz="2400" dirty="0">
                    <a:latin typeface="Cambria Math" panose="02040503050406030204" pitchFamily="18" charset="0"/>
                  </a:rPr>
                  <a:t>M</a:t>
                </a:r>
                <a:r>
                  <a:rPr kumimoji="1" lang="zh-CN" altLang="en-US" sz="2400" dirty="0">
                    <a:latin typeface="Cambria Math" panose="02040503050406030204" pitchFamily="18" charset="0"/>
                  </a:rPr>
                  <a:t>步：计算新一轮迭代的模型参数</a:t>
                </a:r>
                <a:endParaRPr kumimoji="1" lang="en-US" altLang="zh-CN" sz="2400"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𝜇</m:t>
                              </m:r>
                            </m:e>
                          </m:acc>
                        </m:e>
                        <m:sub>
                          <m:r>
                            <a:rPr kumimoji="1" lang="en-US" altLang="zh-CN" sz="2400" i="1">
                              <a:latin typeface="Cambria Math" panose="02040503050406030204" pitchFamily="18" charset="0"/>
                            </a:rPr>
                            <m:t>𝑘</m:t>
                          </m:r>
                        </m:sub>
                      </m:sSub>
                      <m:r>
                        <a:rPr kumimoji="1" lang="en-US" altLang="zh-Hans" sz="2400" i="1">
                          <a:latin typeface="Cambria Math" panose="02040503050406030204" pitchFamily="18" charset="0"/>
                        </a:rPr>
                        <m:t>=</m:t>
                      </m:r>
                      <m:f>
                        <m:fPr>
                          <m:ctrlPr>
                            <a:rPr kumimoji="1" lang="en-US" altLang="zh-Hans" sz="2400" i="1">
                              <a:latin typeface="Cambria Math" panose="02040503050406030204" pitchFamily="18" charset="0"/>
                            </a:rPr>
                          </m:ctrlPr>
                        </m:fPr>
                        <m:num>
                          <m:nary>
                            <m:naryPr>
                              <m:chr m:val="∑"/>
                              <m:ctrlPr>
                                <a:rPr kumimoji="1" lang="en-US" altLang="zh-Hans" sz="2400" i="1">
                                  <a:latin typeface="Cambria Math" panose="02040503050406030204" pitchFamily="18" charset="0"/>
                                </a:rPr>
                              </m:ctrlPr>
                            </m:naryPr>
                            <m:sub>
                              <m:r>
                                <m:rPr>
                                  <m:brk m:alnAt="23"/>
                                </m:rPr>
                                <a:rPr kumimoji="1" lang="en-US" altLang="zh-Hans" sz="2400" i="1">
                                  <a:latin typeface="Cambria Math" panose="02040503050406030204" pitchFamily="18" charset="0"/>
                                </a:rPr>
                                <m:t>𝑗</m:t>
                              </m:r>
                              <m:r>
                                <a:rPr kumimoji="1" lang="en-US" altLang="zh-Hans" sz="2400" i="1">
                                  <a:latin typeface="Cambria Math" panose="02040503050406030204" pitchFamily="18" charset="0"/>
                                </a:rPr>
                                <m:t>=1</m:t>
                              </m:r>
                            </m:sub>
                            <m:sup>
                              <m:r>
                                <a:rPr kumimoji="1" lang="en-US" altLang="zh-Hans"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e>
                          </m:nary>
                        </m:num>
                        <m:den>
                          <m:nary>
                            <m:naryPr>
                              <m:chr m:val="∑"/>
                              <m:ctrlPr>
                                <a:rPr kumimoji="1" lang="en-US" altLang="zh-Hans" sz="2400" i="1">
                                  <a:latin typeface="Cambria Math" panose="02040503050406030204" pitchFamily="18" charset="0"/>
                                </a:rPr>
                              </m:ctrlPr>
                            </m:naryPr>
                            <m:sub>
                              <m:r>
                                <m:rPr>
                                  <m:brk m:alnAt="23"/>
                                </m:rPr>
                                <a:rPr kumimoji="1" lang="en-US" altLang="zh-Hans" sz="2400" i="1">
                                  <a:latin typeface="Cambria Math" panose="02040503050406030204" pitchFamily="18" charset="0"/>
                                </a:rPr>
                                <m:t>𝑗</m:t>
                              </m:r>
                              <m:r>
                                <a:rPr kumimoji="1" lang="en-US" altLang="zh-Hans" sz="2400" i="1">
                                  <a:latin typeface="Cambria Math" panose="02040503050406030204" pitchFamily="18" charset="0"/>
                                </a:rPr>
                                <m:t>=1</m:t>
                              </m:r>
                            </m:sub>
                            <m:sup>
                              <m:r>
                                <a:rPr kumimoji="1" lang="en-US" altLang="zh-Hans"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e>
                          </m:nary>
                        </m:den>
                      </m:f>
                    </m:oMath>
                  </m:oMathPara>
                </a14:m>
                <a:endParaRPr kumimoji="1"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
                    </m:oMathParaPr>
                    <m:oMath xmlns:m="http://schemas.openxmlformats.org/officeDocument/2006/math">
                      <m:sSubSup>
                        <m:sSubSupPr>
                          <m:ctrlPr>
                            <a:rPr kumimoji="1" lang="en-US" altLang="zh-CN" sz="2400" i="1">
                              <a:latin typeface="Cambria Math" panose="02040503050406030204" pitchFamily="18" charset="0"/>
                            </a:rPr>
                          </m:ctrlPr>
                        </m:sSubSup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𝜎</m:t>
                              </m:r>
                            </m:e>
                          </m:acc>
                        </m:e>
                        <m:sub>
                          <m:r>
                            <a:rPr kumimoji="1" lang="en-US" altLang="zh-CN" sz="2400" i="1">
                              <a:latin typeface="Cambria Math" panose="02040503050406030204" pitchFamily="18" charset="0"/>
                            </a:rPr>
                            <m:t>𝑘</m:t>
                          </m:r>
                        </m:sub>
                        <m:sup>
                          <m:r>
                            <a:rPr kumimoji="1" lang="en-US" altLang="zh-CN" sz="2400" i="1">
                              <a:latin typeface="Cambria Math" panose="02040503050406030204" pitchFamily="18" charset="0"/>
                            </a:rPr>
                            <m:t>2</m:t>
                          </m:r>
                        </m:sup>
                      </m:sSubSup>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nary>
                            <m:naryPr>
                              <m:chr m:val="∑"/>
                              <m:ctrlPr>
                                <a:rPr kumimoji="1" lang="en-US" altLang="zh-Hans" sz="2400" i="1">
                                  <a:latin typeface="Cambria Math" panose="02040503050406030204" pitchFamily="18" charset="0"/>
                                </a:rPr>
                              </m:ctrlPr>
                            </m:naryPr>
                            <m:sub>
                              <m:r>
                                <m:rPr>
                                  <m:brk m:alnAt="23"/>
                                </m:rPr>
                                <a:rPr kumimoji="1" lang="en-US" altLang="zh-Hans" sz="2400" i="1">
                                  <a:latin typeface="Cambria Math" panose="02040503050406030204" pitchFamily="18" charset="0"/>
                                </a:rPr>
                                <m:t>𝑗</m:t>
                              </m:r>
                              <m:r>
                                <a:rPr kumimoji="1" lang="en-US" altLang="zh-Hans" sz="2400" i="1">
                                  <a:latin typeface="Cambria Math" panose="02040503050406030204" pitchFamily="18" charset="0"/>
                                </a:rPr>
                                <m:t>=1</m:t>
                              </m:r>
                            </m:sub>
                            <m:sup>
                              <m:r>
                                <a:rPr kumimoji="1" lang="en-US" altLang="zh-Hans" sz="2400" i="1">
                                  <a:latin typeface="Cambria Math" panose="02040503050406030204" pitchFamily="18" charset="0"/>
                                </a:rPr>
                                <m:t>𝑁</m:t>
                              </m:r>
                            </m:sup>
                            <m:e>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m:t>
                                  </m:r>
                                  <m:r>
                                    <a:rPr kumimoji="1" lang="en-US" altLang="zh-CN" sz="2400" i="1">
                                      <a:latin typeface="Cambria Math" panose="02040503050406030204" pitchFamily="18" charset="0"/>
                                    </a:rPr>
                                    <m:t>𝑘</m:t>
                                  </m:r>
                                </m:sub>
                              </m:sSub>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𝑗</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𝜇</m:t>
                                      </m:r>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rPr>
                                    <m:t>)</m:t>
                                  </m:r>
                                </m:e>
                                <m:sup>
                                  <m:r>
                                    <a:rPr kumimoji="1" lang="en-US" altLang="zh-CN" sz="2400" i="1">
                                      <a:latin typeface="Cambria Math" panose="02040503050406030204" pitchFamily="18" charset="0"/>
                                    </a:rPr>
                                    <m:t>2</m:t>
                                  </m:r>
                                </m:sup>
                              </m:sSup>
                            </m:e>
                          </m:nary>
                        </m:num>
                        <m:den>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e>
                          </m:nary>
                        </m:den>
                      </m:f>
                      <m:r>
                        <a:rPr kumimoji="1" lang="en-US" altLang="zh-CN" sz="2400" i="1">
                          <a:latin typeface="Cambria Math" panose="02040503050406030204" pitchFamily="18" charset="0"/>
                        </a:rPr>
                        <m:t> </m:t>
                      </m:r>
                    </m:oMath>
                  </m:oMathPara>
                </a14:m>
                <a:endParaRPr kumimoji="1"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
                    </m:oMathParaPr>
                    <m:oMath xmlns:m="http://schemas.openxmlformats.org/officeDocument/2006/math">
                      <m:r>
                        <a:rPr kumimoji="1" lang="en-US" altLang="zh-CN" sz="2400" i="1">
                          <a:latin typeface="Cambria Math" panose="02040503050406030204" pitchFamily="18" charset="0"/>
                        </a:rPr>
                        <m:t> </m:t>
                      </m:r>
                      <m:sSub>
                        <m:sSubPr>
                          <m:ctrlPr>
                            <a:rPr kumimoji="1" lang="en-US" altLang="zh-CN" sz="2400" i="1">
                              <a:latin typeface="Cambria Math" panose="02040503050406030204" pitchFamily="18" charset="0"/>
                            </a:rPr>
                          </m:ctrlPr>
                        </m:sSubPr>
                        <m:e>
                          <m:acc>
                            <m:accPr>
                              <m:chr m:val="̂"/>
                              <m:ctrlPr>
                                <a:rPr kumimoji="1" lang="en-US" altLang="zh-CN" sz="2400" i="1">
                                  <a:latin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𝛼</m:t>
                              </m:r>
                            </m:e>
                          </m:acc>
                        </m:e>
                        <m:sub>
                          <m:r>
                            <a:rPr kumimoji="1" lang="en-US" altLang="zh-CN" sz="2400" i="1">
                              <a:latin typeface="Cambria Math" panose="02040503050406030204" pitchFamily="18" charset="0"/>
                            </a:rPr>
                            <m:t>𝑘</m:t>
                          </m:r>
                        </m:sub>
                      </m:sSub>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nary>
                            <m:naryPr>
                              <m:chr m:val="∑"/>
                              <m:ctrlPr>
                                <a:rPr kumimoji="1" lang="en-US" altLang="zh-CN" sz="2400" i="1">
                                  <a:latin typeface="Cambria Math" panose="02040503050406030204" pitchFamily="18" charset="0"/>
                                </a:rPr>
                              </m:ctrlPr>
                            </m:naryPr>
                            <m:sub>
                              <m:r>
                                <m:rPr>
                                  <m:brk m:alnAt="23"/>
                                </m:rP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up>
                              <m:r>
                                <a:rPr kumimoji="1" lang="en-US" altLang="zh-CN" sz="2400" i="1">
                                  <a:latin typeface="Cambria Math" panose="02040503050406030204" pitchFamily="18" charset="0"/>
                                </a:rPr>
                                <m:t>𝑁</m:t>
                              </m:r>
                            </m:sup>
                            <m:e>
                              <m:sSub>
                                <m:sSubPr>
                                  <m:ctrlPr>
                                    <a:rPr kumimoji="1" lang="en-US" altLang="zh-CN" sz="2400" i="1">
                                      <a:latin typeface="Cambria Math" panose="02040503050406030204" pitchFamily="18" charset="0"/>
                                      <a:ea typeface="Cambria Math" panose="02040503050406030204" pitchFamily="18" charset="0"/>
                                    </a:rPr>
                                  </m:ctrlPr>
                                </m:sSubPr>
                                <m:e>
                                  <m:acc>
                                    <m:accPr>
                                      <m:chr m:val="̂"/>
                                      <m:ctrlPr>
                                        <a:rPr kumimoji="1" lang="en-US" altLang="zh-CN" sz="2400" i="1">
                                          <a:latin typeface="Cambria Math" panose="02040503050406030204" pitchFamily="18" charset="0"/>
                                          <a:ea typeface="Cambria Math" panose="02040503050406030204" pitchFamily="18" charset="0"/>
                                        </a:rPr>
                                      </m:ctrlPr>
                                    </m:accPr>
                                    <m:e>
                                      <m:r>
                                        <a:rPr kumimoji="1" lang="en-US" altLang="zh-CN" sz="2400" i="1">
                                          <a:latin typeface="Cambria Math" panose="02040503050406030204" pitchFamily="18" charset="0"/>
                                          <a:ea typeface="Cambria Math" panose="02040503050406030204" pitchFamily="18" charset="0"/>
                                        </a:rPr>
                                        <m:t>𝛾</m:t>
                                      </m:r>
                                    </m:e>
                                  </m:acc>
                                </m:e>
                                <m:sub>
                                  <m:r>
                                    <a:rPr kumimoji="1" lang="en-US" altLang="zh-CN" sz="2400" i="1">
                                      <a:latin typeface="Cambria Math" panose="02040503050406030204" pitchFamily="18" charset="0"/>
                                      <a:ea typeface="Cambria Math" panose="02040503050406030204" pitchFamily="18" charset="0"/>
                                    </a:rPr>
                                    <m:t>𝑗𝑘</m:t>
                                  </m:r>
                                </m:sub>
                              </m:sSub>
                            </m:e>
                          </m:nary>
                        </m:num>
                        <m:den>
                          <m:r>
                            <a:rPr kumimoji="1" lang="en-US" altLang="zh-CN" sz="2400" i="1">
                              <a:latin typeface="Cambria Math" panose="02040503050406030204" pitchFamily="18" charset="0"/>
                            </a:rPr>
                            <m:t>𝑁</m:t>
                          </m:r>
                        </m:den>
                      </m:f>
                    </m:oMath>
                  </m:oMathPara>
                </a14:m>
                <a:endParaRPr kumimoji="1" lang="en-US" altLang="zh-CN" sz="2400" dirty="0">
                  <a:latin typeface="Cambria Math" panose="02040503050406030204" pitchFamily="18" charset="0"/>
                </a:endParaRPr>
              </a:p>
              <a:p>
                <a:pPr marL="0" indent="0">
                  <a:lnSpc>
                    <a:spcPct val="150000"/>
                  </a:lnSpc>
                  <a:buNone/>
                </a:pPr>
                <a:r>
                  <a:rPr kumimoji="1" lang="zh-Hans" altLang="en-US" sz="2400" dirty="0">
                    <a:latin typeface="Cambria Math" panose="02040503050406030204" pitchFamily="18" charset="0"/>
                  </a:rPr>
                  <a:t>（</a:t>
                </a:r>
                <a:r>
                  <a:rPr kumimoji="1" lang="en-US" altLang="zh-Hans" sz="2400" dirty="0">
                    <a:latin typeface="Cambria Math" panose="02040503050406030204" pitchFamily="18" charset="0"/>
                  </a:rPr>
                  <a:t>4</a:t>
                </a:r>
                <a:r>
                  <a:rPr kumimoji="1" lang="zh-CN" altLang="en-US" sz="2400" dirty="0">
                    <a:latin typeface="Cambria Math" panose="02040503050406030204" pitchFamily="18" charset="0"/>
                  </a:rPr>
                  <a:t>）重复第</a:t>
                </a:r>
                <a:r>
                  <a:rPr kumimoji="1" lang="en-US" altLang="zh-CN" sz="2400" dirty="0">
                    <a:latin typeface="Cambria Math" panose="02040503050406030204" pitchFamily="18" charset="0"/>
                  </a:rPr>
                  <a:t>2</a:t>
                </a:r>
                <a:r>
                  <a:rPr kumimoji="1" lang="zh-Hans" altLang="en-US" sz="2400" dirty="0">
                    <a:latin typeface="Cambria Math" panose="02040503050406030204" pitchFamily="18" charset="0"/>
                  </a:rPr>
                  <a:t>、</a:t>
                </a:r>
                <a:r>
                  <a:rPr kumimoji="1" lang="en-US" altLang="zh-Hans" sz="2400" dirty="0">
                    <a:latin typeface="Cambria Math" panose="02040503050406030204" pitchFamily="18" charset="0"/>
                  </a:rPr>
                  <a:t>3</a:t>
                </a:r>
                <a:r>
                  <a:rPr kumimoji="1" lang="zh-CN" altLang="en-US" sz="2400" dirty="0">
                    <a:latin typeface="Cambria Math" panose="02040503050406030204" pitchFamily="18" charset="0"/>
                  </a:rPr>
                  <a:t>步直到收敛</a:t>
                </a:r>
                <a:endParaRPr kumimoji="1" lang="en-US" altLang="zh-CN" sz="2400" dirty="0">
                  <a:latin typeface="Cambria Math" panose="02040503050406030204" pitchFamily="18" charset="0"/>
                </a:endParaRPr>
              </a:p>
              <a:p>
                <a:endParaRPr lang="zh-CN" altLang="en-US" dirty="0"/>
              </a:p>
            </p:txBody>
          </p:sp>
        </mc:Choice>
        <mc:Fallback xmlns="">
          <p:sp>
            <p:nvSpPr>
              <p:cNvPr id="3" name="内容占位符 2">
                <a:extLst>
                  <a:ext uri="{FF2B5EF4-FFF2-40B4-BE49-F238E27FC236}">
                    <a16:creationId xmlns:a16="http://schemas.microsoft.com/office/drawing/2014/main" id="{3AD4786E-40D1-02D4-89D1-A6033349A388}"/>
                  </a:ext>
                </a:extLst>
              </p:cNvPr>
              <p:cNvSpPr>
                <a:spLocks noGrp="1" noRot="1" noChangeAspect="1" noMove="1" noResize="1" noEditPoints="1" noAdjustHandles="1" noChangeArrowheads="1" noChangeShapeType="1" noTextEdit="1"/>
              </p:cNvSpPr>
              <p:nvPr>
                <p:ph idx="1"/>
              </p:nvPr>
            </p:nvSpPr>
            <p:spPr>
              <a:blipFill>
                <a:blip r:embed="rId2"/>
                <a:stretch>
                  <a:fillRect l="-793"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0326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ACF42-14A3-15CF-9DA0-87898B7D2195}"/>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ED4B8A9C-DCAB-8F99-00D9-1C0ECA5FB104}"/>
              </a:ext>
            </a:extLst>
          </p:cNvPr>
          <p:cNvSpPr>
            <a:spLocks noGrp="1"/>
          </p:cNvSpPr>
          <p:nvPr>
            <p:ph idx="1"/>
          </p:nvPr>
        </p:nvSpPr>
        <p:spPr/>
        <p:txBody>
          <a:bodyPr/>
          <a:lstStyle/>
          <a:p>
            <a:pPr>
              <a:lnSpc>
                <a:spcPct val="150000"/>
              </a:lnSpc>
              <a:buFont typeface="Wingdings" panose="05000000000000000000" pitchFamily="2" charset="2"/>
              <a:buChar char="Ø"/>
            </a:pPr>
            <a:r>
              <a:rPr lang="zh-CN" altLang="en-US" sz="2400" dirty="0"/>
              <a:t>贝叶斯决策论</a:t>
            </a:r>
            <a:endParaRPr lang="en-US" altLang="zh-CN" sz="2400" dirty="0"/>
          </a:p>
          <a:p>
            <a:pPr>
              <a:lnSpc>
                <a:spcPct val="150000"/>
              </a:lnSpc>
              <a:buFont typeface="Wingdings" panose="05000000000000000000" pitchFamily="2" charset="2"/>
              <a:buChar char="Ø"/>
            </a:pPr>
            <a:r>
              <a:rPr lang="zh-CN" altLang="en-US" sz="2400" dirty="0"/>
              <a:t>朴素贝叶斯分类算法流程</a:t>
            </a:r>
            <a:endParaRPr lang="en-US" altLang="zh-CN" sz="2400" dirty="0"/>
          </a:p>
          <a:p>
            <a:pPr>
              <a:lnSpc>
                <a:spcPct val="150000"/>
              </a:lnSpc>
              <a:buFont typeface="Wingdings" panose="05000000000000000000" pitchFamily="2" charset="2"/>
              <a:buChar char="Ø"/>
            </a:pPr>
            <a:r>
              <a:rPr lang="en-US" altLang="zh-CN" sz="2400" dirty="0"/>
              <a:t>EM</a:t>
            </a:r>
            <a:r>
              <a:rPr lang="zh-CN" altLang="en-US" sz="2400" dirty="0"/>
              <a:t>算法流程</a:t>
            </a:r>
            <a:endParaRPr lang="en-US" altLang="zh-CN" sz="2400" dirty="0"/>
          </a:p>
          <a:p>
            <a:endParaRPr lang="zh-CN" altLang="en-US" sz="2400" dirty="0"/>
          </a:p>
        </p:txBody>
      </p:sp>
    </p:spTree>
    <p:extLst>
      <p:ext uri="{BB962C8B-B14F-4D97-AF65-F5344CB8AC3E}">
        <p14:creationId xmlns:p14="http://schemas.microsoft.com/office/powerpoint/2010/main" val="1895360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1A27D-3531-6EF0-2F31-A54FF82EE62A}"/>
              </a:ext>
            </a:extLst>
          </p:cNvPr>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F6339-01D5-24BE-ECB0-F75BFE2660F7}"/>
                  </a:ext>
                </a:extLst>
              </p:cNvPr>
              <p:cNvSpPr>
                <a:spLocks noGrp="1"/>
              </p:cNvSpPr>
              <p:nvPr>
                <p:ph idx="1"/>
              </p:nvPr>
            </p:nvSpPr>
            <p:spPr/>
            <p:txBody>
              <a:bodyPr/>
              <a:lstStyle/>
              <a:p>
                <a:pPr marL="57150" indent="0" fontAlgn="auto">
                  <a:lnSpc>
                    <a:spcPct val="150000"/>
                  </a:lnSpc>
                  <a:spcAft>
                    <a:spcPts val="0"/>
                  </a:spcAft>
                  <a:buNone/>
                </a:pPr>
                <a:r>
                  <a:rPr lang="en-US" altLang="zh-CN" sz="2400" dirty="0">
                    <a:solidFill>
                      <a:schemeClr val="tx1"/>
                    </a:solidFill>
                  </a:rPr>
                  <a:t>1. </a:t>
                </a:r>
                <a:r>
                  <a:rPr lang="zh-CN" altLang="en-US" sz="2400" dirty="0">
                    <a:solidFill>
                      <a:schemeClr val="tx1"/>
                    </a:solidFill>
                  </a:rPr>
                  <a:t>用极大似然估计法推出朴素贝叶斯法中的概率估计公式</a:t>
                </a:r>
                <a:endParaRPr lang="en-US" altLang="zh-CN" sz="2400" dirty="0">
                  <a:solidFill>
                    <a:schemeClr val="tx1"/>
                  </a:solidFill>
                </a:endParaRPr>
              </a:p>
              <a:p>
                <a:pPr marL="57150" indent="0" fontAlgn="auto">
                  <a:lnSpc>
                    <a:spcPct val="150000"/>
                  </a:lnSpc>
                  <a:spcAft>
                    <a:spcPts val="0"/>
                  </a:spcAft>
                  <a:buNone/>
                </a:pP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e>
                        </m:nary>
                      </m:num>
                      <m:den>
                        <m:r>
                          <a:rPr lang="en-US" altLang="zh-CN" sz="2400" i="1">
                            <a:latin typeface="Cambria Math" panose="02040503050406030204" pitchFamily="18" charset="0"/>
                          </a:rPr>
                          <m:t>𝑁</m:t>
                        </m:r>
                      </m:den>
                    </m:f>
                    <m:r>
                      <a:rPr lang="zh-CN" altLang="en-US" sz="2400" i="1">
                        <a:latin typeface="Cambria Math" panose="02040503050406030204" pitchFamily="18" charset="0"/>
                      </a:rPr>
                      <m:t>，</m:t>
                    </m:r>
                    <m:r>
                      <a:rPr lang="en-US" altLang="zh-CN" sz="2400" i="1">
                        <a:latin typeface="Cambria Math" panose="02040503050406030204" pitchFamily="18" charset="0"/>
                      </a:rPr>
                      <m:t>𝑘</m:t>
                    </m:r>
                    <m:r>
                      <a:rPr lang="en-US" altLang="zh-CN" sz="2400" i="1">
                        <a:latin typeface="Cambria Math" panose="02040503050406030204" pitchFamily="18" charset="0"/>
                      </a:rPr>
                      <m:t>=1,2,⋯</m:t>
                    </m:r>
                    <m:r>
                      <a:rPr lang="en-US" altLang="zh-CN" sz="2400" i="1">
                        <a:latin typeface="Cambria Math" panose="02040503050406030204" pitchFamily="18" charset="0"/>
                      </a:rPr>
                      <m:t>𝐾</m:t>
                    </m:r>
                  </m:oMath>
                </a14:m>
                <a:r>
                  <a:rPr lang="zh-CN" altLang="en-US" sz="2400" dirty="0"/>
                  <a:t>和公式</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𝑋</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𝑗𝑙</m:t>
                            </m:r>
                          </m:sub>
                        </m:sSub>
                      </m:e>
                      <m:e>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𝑗𝑙</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e>
                        </m:nary>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e>
                        </m:nary>
                      </m:den>
                    </m:f>
                  </m:oMath>
                </a14:m>
                <a:endParaRPr lang="en-US" altLang="zh-CN" sz="2400" dirty="0"/>
              </a:p>
              <a:p>
                <a:pPr marL="57150" indent="0" fontAlgn="auto">
                  <a:lnSpc>
                    <a:spcPct val="150000"/>
                  </a:lnSpc>
                  <a:spcAft>
                    <a:spcPts val="0"/>
                  </a:spcAft>
                  <a:buNone/>
                </a:pPr>
                <a:r>
                  <a:rPr lang="en-US" altLang="zh-CN" sz="2400" dirty="0"/>
                  <a:t>2. </a:t>
                </a:r>
                <a:r>
                  <a:rPr lang="zh-CN" altLang="en-US" sz="2400" dirty="0"/>
                  <a:t>用贝叶斯估计法推出朴素贝叶斯法中的概率估计公式</a:t>
                </a:r>
                <a:endParaRPr lang="en-US" altLang="zh-CN" sz="2400" dirty="0"/>
              </a:p>
              <a:p>
                <a:pPr marL="57150" indent="0" fontAlgn="auto">
                  <a:lnSpc>
                    <a:spcPct val="150000"/>
                  </a:lnSpc>
                  <a:spcAft>
                    <a:spcPts val="0"/>
                  </a:spcAft>
                  <a:buNone/>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𝜆</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𝑋</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𝑗𝑙</m:t>
                            </m:r>
                          </m:sub>
                        </m:sSub>
                      </m:e>
                      <m:e>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𝑗𝑙</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r>
                              <a:rPr lang="en-US" altLang="zh-CN" sz="2400" i="1">
                                <a:latin typeface="Cambria Math" panose="02040503050406030204" pitchFamily="18" charset="0"/>
                              </a:rPr>
                              <m:t>𝜆</m:t>
                            </m:r>
                          </m:e>
                        </m:nary>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𝜆</m:t>
                            </m:r>
                          </m:e>
                        </m:nary>
                      </m:den>
                    </m:f>
                  </m:oMath>
                </a14:m>
                <a:r>
                  <a:rPr lang="zh-CN" altLang="en-US" sz="2400" dirty="0"/>
                  <a:t>和公式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𝜆</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𝐼</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r>
                              <a:rPr lang="en-US" altLang="zh-CN" sz="2400" i="1">
                                <a:latin typeface="Cambria Math" panose="02040503050406030204" pitchFamily="18" charset="0"/>
                              </a:rPr>
                              <m:t>+</m:t>
                            </m:r>
                            <m:r>
                              <a:rPr lang="en-US" altLang="zh-CN" sz="2400" i="1">
                                <a:latin typeface="Cambria Math" panose="02040503050406030204" pitchFamily="18" charset="0"/>
                              </a:rPr>
                              <m:t>𝜆</m:t>
                            </m:r>
                          </m:e>
                        </m:nary>
                      </m:num>
                      <m:den>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𝐾</m:t>
                        </m:r>
                        <m:r>
                          <a:rPr lang="en-US" altLang="zh-CN" sz="2400" i="1">
                            <a:latin typeface="Cambria Math" panose="02040503050406030204" pitchFamily="18" charset="0"/>
                          </a:rPr>
                          <m:t>𝜆</m:t>
                        </m:r>
                      </m:den>
                    </m:f>
                  </m:oMath>
                </a14:m>
                <a:endParaRPr lang="en-US" altLang="zh-CN" sz="2400" dirty="0"/>
              </a:p>
              <a:p>
                <a:endParaRPr lang="zh-CN" altLang="en-US" sz="2400" dirty="0"/>
              </a:p>
            </p:txBody>
          </p:sp>
        </mc:Choice>
        <mc:Fallback xmlns="">
          <p:sp>
            <p:nvSpPr>
              <p:cNvPr id="3" name="内容占位符 2">
                <a:extLst>
                  <a:ext uri="{FF2B5EF4-FFF2-40B4-BE49-F238E27FC236}">
                    <a16:creationId xmlns:a16="http://schemas.microsoft.com/office/drawing/2014/main" id="{FF1F6339-01D5-24BE-ECB0-F75BFE2660F7}"/>
                  </a:ext>
                </a:extLst>
              </p:cNvPr>
              <p:cNvSpPr>
                <a:spLocks noGrp="1" noRot="1" noChangeAspect="1" noMove="1" noResize="1" noEditPoints="1" noAdjustHandles="1" noChangeArrowheads="1" noChangeShapeType="1" noTextEdit="1"/>
              </p:cNvSpPr>
              <p:nvPr>
                <p:ph idx="1"/>
              </p:nvPr>
            </p:nvSpPr>
            <p:spPr>
              <a:blipFill>
                <a:blip r:embed="rId2"/>
                <a:stretch>
                  <a:fillRect l="-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932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1A27D-3531-6EF0-2F31-A54FF82EE62A}"/>
              </a:ext>
            </a:extLst>
          </p:cNvPr>
          <p:cNvSpPr>
            <a:spLocks noGrp="1"/>
          </p:cNvSpPr>
          <p:nvPr>
            <p:ph type="title"/>
          </p:nvPr>
        </p:nvSpPr>
        <p:spPr/>
        <p:txBody>
          <a:bodyPr/>
          <a:lstStyle/>
          <a:p>
            <a:r>
              <a:rPr lang="zh-CN" altLang="en-US" dirty="0"/>
              <a:t>作业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1F6339-01D5-24BE-ECB0-F75BFE2660F7}"/>
                  </a:ext>
                </a:extLst>
              </p:cNvPr>
              <p:cNvSpPr>
                <a:spLocks noGrp="1"/>
              </p:cNvSpPr>
              <p:nvPr>
                <p:ph idx="1"/>
              </p:nvPr>
            </p:nvSpPr>
            <p:spPr/>
            <p:txBody>
              <a:bodyPr/>
              <a:lstStyle/>
              <a:p>
                <a:pPr marL="57150" indent="0" fontAlgn="auto">
                  <a:lnSpc>
                    <a:spcPct val="150000"/>
                  </a:lnSpc>
                  <a:spcAft>
                    <a:spcPts val="0"/>
                  </a:spcAft>
                  <a:buNone/>
                </a:pPr>
                <a:r>
                  <a:rPr lang="en-US" altLang="zh-CN" sz="2400" dirty="0">
                    <a:solidFill>
                      <a:schemeClr val="tx1"/>
                    </a:solidFill>
                  </a:rPr>
                  <a:t>3. </a:t>
                </a:r>
                <a:r>
                  <a:rPr kumimoji="1" lang="zh-CN" altLang="en-US" sz="2400" dirty="0">
                    <a:latin typeface="Cambria Math" panose="02040503050406030204" pitchFamily="18" charset="0"/>
                  </a:rPr>
                  <a:t>三硬币模型中，假设观测数据不变，试选择不同的初值，例如，</a:t>
                </a:r>
                <a14:m>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𝜋</m:t>
                        </m:r>
                      </m:e>
                      <m:sup>
                        <m:d>
                          <m:dPr>
                            <m:ctrlPr>
                              <a:rPr kumimoji="1" lang="en-US" altLang="zh-CN" sz="2400" i="1">
                                <a:latin typeface="Cambria Math" panose="02040503050406030204" pitchFamily="18" charset="0"/>
                              </a:rPr>
                            </m:ctrlPr>
                          </m:dPr>
                          <m:e>
                            <m:r>
                              <a:rPr kumimoji="1" lang="en-US" altLang="zh-Hans" sz="2400" b="0" i="1" smtClean="0">
                                <a:latin typeface="Cambria Math" panose="02040503050406030204" pitchFamily="18" charset="0"/>
                              </a:rPr>
                              <m:t>0</m:t>
                            </m:r>
                          </m:e>
                        </m:d>
                      </m:sup>
                    </m:sSup>
                    <m:r>
                      <a:rPr kumimoji="1" lang="en-US" altLang="zh-Hans" sz="2400" b="0" i="1" smtClean="0">
                        <a:latin typeface="Cambria Math" panose="02040503050406030204" pitchFamily="18" charset="0"/>
                      </a:rPr>
                      <m:t>=0.46</m:t>
                    </m:r>
                    <m:r>
                      <a:rPr kumimoji="1" lang="zh-Hans" altLang="en-US" sz="2400" b="0" i="1" smtClean="0">
                        <a:latin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b="0" i="1" smtClean="0">
                            <a:latin typeface="Cambria Math" panose="02040503050406030204" pitchFamily="18" charset="0"/>
                          </a:rPr>
                          <m:t>𝑝</m:t>
                        </m:r>
                      </m:e>
                      <m:sup>
                        <m:d>
                          <m:dPr>
                            <m:ctrlPr>
                              <a:rPr kumimoji="1" lang="en-US" altLang="zh-CN" sz="2400" i="1">
                                <a:latin typeface="Cambria Math" panose="02040503050406030204" pitchFamily="18" charset="0"/>
                              </a:rPr>
                            </m:ctrlPr>
                          </m:dPr>
                          <m:e>
                            <m:r>
                              <a:rPr kumimoji="1" lang="en-US" altLang="zh-Hans" sz="2400" i="1">
                                <a:latin typeface="Cambria Math" panose="02040503050406030204" pitchFamily="18" charset="0"/>
                              </a:rPr>
                              <m:t>0</m:t>
                            </m:r>
                          </m:e>
                        </m:d>
                      </m:sup>
                    </m:sSup>
                    <m:r>
                      <a:rPr kumimoji="1" lang="en-US" altLang="zh-Hans" sz="2400" b="0" i="1" smtClean="0">
                        <a:latin typeface="Cambria Math" panose="02040503050406030204" pitchFamily="18" charset="0"/>
                      </a:rPr>
                      <m:t>=0.55</m:t>
                    </m:r>
                    <m:r>
                      <a:rPr kumimoji="1" lang="zh-Hans" altLang="en-US" sz="2400" b="0" i="1" smtClean="0">
                        <a:latin typeface="Cambria Math" panose="02040503050406030204" pitchFamily="18" charset="0"/>
                      </a:rPr>
                      <m:t>，</m:t>
                    </m:r>
                    <m:sSup>
                      <m:sSupPr>
                        <m:ctrlPr>
                          <a:rPr kumimoji="1" lang="en-US" altLang="zh-CN" sz="2400" i="1">
                            <a:latin typeface="Cambria Math" panose="02040503050406030204" pitchFamily="18" charset="0"/>
                          </a:rPr>
                        </m:ctrlPr>
                      </m:sSupPr>
                      <m:e>
                        <m:r>
                          <a:rPr kumimoji="1" lang="en-US" altLang="zh-CN" sz="2400" b="0" i="1" smtClean="0">
                            <a:latin typeface="Cambria Math" panose="02040503050406030204" pitchFamily="18" charset="0"/>
                          </a:rPr>
                          <m:t>𝑞</m:t>
                        </m:r>
                      </m:e>
                      <m:sup>
                        <m:d>
                          <m:dPr>
                            <m:ctrlPr>
                              <a:rPr kumimoji="1" lang="en-US" altLang="zh-CN" sz="2400" i="1">
                                <a:latin typeface="Cambria Math" panose="02040503050406030204" pitchFamily="18" charset="0"/>
                              </a:rPr>
                            </m:ctrlPr>
                          </m:dPr>
                          <m:e>
                            <m:r>
                              <a:rPr kumimoji="1" lang="en-US" altLang="zh-Hans" sz="2400" i="1">
                                <a:latin typeface="Cambria Math" panose="02040503050406030204" pitchFamily="18" charset="0"/>
                              </a:rPr>
                              <m:t>0</m:t>
                            </m:r>
                          </m:e>
                        </m:d>
                      </m:sup>
                    </m:sSup>
                    <m:r>
                      <a:rPr kumimoji="1" lang="en-US" altLang="zh-Hans" sz="2400" b="0" i="1" smtClean="0">
                        <a:latin typeface="Cambria Math" panose="02040503050406030204" pitchFamily="18" charset="0"/>
                      </a:rPr>
                      <m:t>=0.67</m:t>
                    </m:r>
                  </m:oMath>
                </a14:m>
                <a:r>
                  <a:rPr kumimoji="1" lang="zh-Hans" altLang="en-US" sz="2400" dirty="0">
                    <a:latin typeface="Cambria Math" panose="02040503050406030204" pitchFamily="18" charset="0"/>
                  </a:rPr>
                  <a:t>，求模型参数</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𝜃</m:t>
                    </m:r>
                    <m:r>
                      <a:rPr kumimoji="1" lang="en-US" altLang="zh-Hans"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𝜋</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𝑝</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𝑞</m:t>
                    </m:r>
                    <m:r>
                      <a:rPr kumimoji="1" lang="en-US" altLang="zh-Hans" sz="2400" b="0" i="1" smtClean="0">
                        <a:latin typeface="Cambria Math" panose="02040503050406030204" pitchFamily="18" charset="0"/>
                        <a:ea typeface="Cambria Math" panose="02040503050406030204" pitchFamily="18" charset="0"/>
                      </a:rPr>
                      <m:t>)</m:t>
                    </m:r>
                  </m:oMath>
                </a14:m>
                <a:r>
                  <a:rPr kumimoji="1" lang="zh-CN" altLang="en-US" sz="2400" dirty="0">
                    <a:latin typeface="Cambria Math" panose="02040503050406030204" pitchFamily="18" charset="0"/>
                  </a:rPr>
                  <a:t>的极大似然估计。</a:t>
                </a:r>
                <a:endParaRPr kumimoji="1" lang="en-US" altLang="zh-CN" sz="2400" dirty="0">
                  <a:latin typeface="Cambria Math" panose="02040503050406030204" pitchFamily="18" charset="0"/>
                </a:endParaRPr>
              </a:p>
              <a:p>
                <a:pPr marL="57150" indent="0" fontAlgn="auto">
                  <a:lnSpc>
                    <a:spcPct val="150000"/>
                  </a:lnSpc>
                  <a:spcAft>
                    <a:spcPts val="0"/>
                  </a:spcAft>
                  <a:buNone/>
                </a:pPr>
                <a:endParaRPr lang="en-US" altLang="zh-CN" sz="2400" dirty="0"/>
              </a:p>
              <a:p>
                <a:endParaRPr lang="zh-CN" altLang="en-US" sz="2400" dirty="0"/>
              </a:p>
            </p:txBody>
          </p:sp>
        </mc:Choice>
        <mc:Fallback xmlns="">
          <p:sp>
            <p:nvSpPr>
              <p:cNvPr id="3" name="内容占位符 2">
                <a:extLst>
                  <a:ext uri="{FF2B5EF4-FFF2-40B4-BE49-F238E27FC236}">
                    <a16:creationId xmlns:a16="http://schemas.microsoft.com/office/drawing/2014/main" id="{FF1F6339-01D5-24BE-ECB0-F75BFE2660F7}"/>
                  </a:ext>
                </a:extLst>
              </p:cNvPr>
              <p:cNvSpPr>
                <a:spLocks noGrp="1" noRot="1" noChangeAspect="1" noMove="1" noResize="1" noEditPoints="1" noAdjustHandles="1" noChangeArrowheads="1" noChangeShapeType="1" noTextEdit="1"/>
              </p:cNvSpPr>
              <p:nvPr>
                <p:ph idx="1"/>
              </p:nvPr>
            </p:nvSpPr>
            <p:spPr>
              <a:blipFill>
                <a:blip r:embed="rId2"/>
                <a:stretch>
                  <a:fillRect l="-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32241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a:extLst>
              <a:ext uri="{FF2B5EF4-FFF2-40B4-BE49-F238E27FC236}">
                <a16:creationId xmlns:a16="http://schemas.microsoft.com/office/drawing/2014/main" id="{05B38BAA-90AB-43CE-9EE2-AB2A32E8577C}"/>
              </a:ext>
            </a:extLst>
          </p:cNvPr>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a:extLst>
              <a:ext uri="{FF2B5EF4-FFF2-40B4-BE49-F238E27FC236}">
                <a16:creationId xmlns:a16="http://schemas.microsoft.com/office/drawing/2014/main" id="{8CFC67C2-EFB8-43F1-8268-F8EB90B602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6664</TotalTime>
  <Words>7851</Words>
  <Application>Microsoft Office PowerPoint</Application>
  <PresentationFormat>宽屏</PresentationFormat>
  <Paragraphs>907</Paragraphs>
  <Slides>96</Slides>
  <Notes>84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96</vt:i4>
      </vt:variant>
    </vt:vector>
  </HeadingPairs>
  <TitlesOfParts>
    <vt:vector size="106" baseType="lpstr">
      <vt:lpstr>华文宋体</vt:lpstr>
      <vt:lpstr>宋体</vt:lpstr>
      <vt:lpstr>微软雅黑</vt:lpstr>
      <vt:lpstr>Arial</vt:lpstr>
      <vt:lpstr>Calibri</vt:lpstr>
      <vt:lpstr>Cambria Math</vt:lpstr>
      <vt:lpstr>Impact</vt:lpstr>
      <vt:lpstr>Times New Roman</vt:lpstr>
      <vt:lpstr>Wingdings</vt:lpstr>
      <vt:lpstr>默认设计模板</vt:lpstr>
      <vt:lpstr>第五章 贝叶斯分类</vt:lpstr>
      <vt:lpstr>目录</vt:lpstr>
      <vt:lpstr>目录</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01 概率知识回顾</vt:lpstr>
      <vt:lpstr>目录</vt:lpstr>
      <vt:lpstr>02 贝叶斯决策论</vt:lpstr>
      <vt:lpstr>02 贝叶斯决策论</vt:lpstr>
      <vt:lpstr>02 贝叶斯决策论</vt:lpstr>
      <vt:lpstr>02 贝叶斯决策论</vt:lpstr>
      <vt:lpstr>02 贝叶斯决策论</vt:lpstr>
      <vt:lpstr>02 贝叶斯决策论</vt:lpstr>
      <vt:lpstr>02 贝叶斯决策论</vt:lpstr>
      <vt:lpstr>目录</vt:lpstr>
      <vt:lpstr>03 极大似然估计</vt:lpstr>
      <vt:lpstr>03 极大似然估计</vt:lpstr>
      <vt:lpstr>03 极大似然估计</vt:lpstr>
      <vt:lpstr>03 极大似然估计</vt:lpstr>
      <vt:lpstr>03 极大似然估计</vt:lpstr>
      <vt:lpstr>03 极大似然估计</vt:lpstr>
      <vt:lpstr>03 极大似然估计</vt:lpstr>
      <vt:lpstr>03 极大似然估计</vt:lpstr>
      <vt:lpstr>目录</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04 朴素贝叶斯分类器</vt:lpstr>
      <vt:lpstr>目录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05 EM算法</vt:lpstr>
      <vt:lpstr>总结</vt:lpstr>
      <vt:lpstr>作业</vt:lpstr>
      <vt:lpstr>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帅冰 陆</cp:lastModifiedBy>
  <cp:revision>3862</cp:revision>
  <cp:lastPrinted>2018-06-09T17:02:00Z</cp:lastPrinted>
  <dcterms:created xsi:type="dcterms:W3CDTF">2016-05-18T20:32:00Z</dcterms:created>
  <dcterms:modified xsi:type="dcterms:W3CDTF">2022-10-29T05:15:14Z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